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3" r:id="rId3"/>
    <p:sldId id="274" r:id="rId4"/>
    <p:sldId id="257" r:id="rId5"/>
    <p:sldId id="258" r:id="rId6"/>
    <p:sldId id="259" r:id="rId7"/>
    <p:sldId id="261" r:id="rId8"/>
    <p:sldId id="275" r:id="rId9"/>
    <p:sldId id="262" r:id="rId10"/>
    <p:sldId id="263" r:id="rId11"/>
    <p:sldId id="276" r:id="rId12"/>
    <p:sldId id="264" r:id="rId13"/>
    <p:sldId id="265" r:id="rId14"/>
    <p:sldId id="266" r:id="rId15"/>
    <p:sldId id="267" r:id="rId16"/>
    <p:sldId id="268" r:id="rId17"/>
    <p:sldId id="269" r:id="rId18"/>
    <p:sldId id="270" r:id="rId19"/>
    <p:sldId id="271" r:id="rId20"/>
    <p:sldId id="272" r:id="rId21"/>
    <p:sldId id="260" r:id="rId2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-26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38F4D-56B4-4077-BC33-DA1F26B83F86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FE643-F7E6-4345-A4A9-1BAEFAAF87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38F4D-56B4-4077-BC33-DA1F26B83F86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FE643-F7E6-4345-A4A9-1BAEFAAF87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38F4D-56B4-4077-BC33-DA1F26B83F86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FE643-F7E6-4345-A4A9-1BAEFAAF87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38F4D-56B4-4077-BC33-DA1F26B83F86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FE643-F7E6-4345-A4A9-1BAEFAAF87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2" y="1812927"/>
            <a:ext cx="347127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1812927"/>
            <a:ext cx="347127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38F4D-56B4-4077-BC33-DA1F26B83F86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FE643-F7E6-4345-A4A9-1BAEFAAF87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38F4D-56B4-4077-BC33-DA1F26B83F86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FE643-F7E6-4345-A4A9-1BAEFAAF87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38F4D-56B4-4077-BC33-DA1F26B83F86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FE643-F7E6-4345-A4A9-1BAEFAAF87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38F4D-56B4-4077-BC33-DA1F26B83F86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FE643-F7E6-4345-A4A9-1BAEFAAF87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1387058"/>
            <a:ext cx="3297953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3" y="2500312"/>
            <a:ext cx="3297954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38F4D-56B4-4077-BC33-DA1F26B83F86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FE643-F7E6-4345-A4A9-1BAEFAAF8777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16" name="Group 15"/>
          <p:cNvGrpSpPr/>
          <p:nvPr/>
        </p:nvGrpSpPr>
        <p:grpSpPr>
          <a:xfrm>
            <a:off x="4516154" y="994387"/>
            <a:ext cx="1847138" cy="1530439"/>
            <a:chOff x="4718762" y="993075"/>
            <a:chExt cx="1847138" cy="1530439"/>
          </a:xfrm>
        </p:grpSpPr>
        <p:sp>
          <p:nvSpPr>
            <p:cNvPr id="32" name="Oval 31"/>
            <p:cNvSpPr/>
            <p:nvPr/>
          </p:nvSpPr>
          <p:spPr>
            <a:xfrm>
              <a:off x="5479247" y="1436861"/>
              <a:ext cx="1086653" cy="1086653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Oval 32"/>
            <p:cNvSpPr/>
            <p:nvPr/>
          </p:nvSpPr>
          <p:spPr>
            <a:xfrm>
              <a:off x="5650541" y="1411791"/>
              <a:ext cx="830365" cy="830365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Oval 28"/>
            <p:cNvSpPr/>
            <p:nvPr/>
          </p:nvSpPr>
          <p:spPr>
            <a:xfrm>
              <a:off x="5256184" y="1894454"/>
              <a:ext cx="602364" cy="602364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Oval 30"/>
            <p:cNvSpPr/>
            <p:nvPr/>
          </p:nvSpPr>
          <p:spPr>
            <a:xfrm>
              <a:off x="5424145" y="1811313"/>
              <a:ext cx="489588" cy="489588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Oval 27"/>
            <p:cNvSpPr/>
            <p:nvPr/>
          </p:nvSpPr>
          <p:spPr>
            <a:xfrm>
              <a:off x="4718762" y="2083426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Oval 29"/>
            <p:cNvSpPr/>
            <p:nvPr/>
          </p:nvSpPr>
          <p:spPr>
            <a:xfrm>
              <a:off x="6132091" y="993075"/>
              <a:ext cx="256601" cy="256601"/>
            </a:xfrm>
            <a:prstGeom prst="ellipse">
              <a:avLst/>
            </a:prstGeom>
            <a:noFill/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Oval 33"/>
            <p:cNvSpPr/>
            <p:nvPr/>
          </p:nvSpPr>
          <p:spPr>
            <a:xfrm>
              <a:off x="5059596" y="1894454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Oval 34"/>
            <p:cNvSpPr/>
            <p:nvPr/>
          </p:nvSpPr>
          <p:spPr>
            <a:xfrm>
              <a:off x="6148801" y="1060593"/>
              <a:ext cx="197439" cy="197439"/>
            </a:xfrm>
            <a:prstGeom prst="ellipse">
              <a:avLst/>
            </a:prstGeom>
            <a:solidFill>
              <a:schemeClr val="tx2">
                <a:lumMod val="75000"/>
              </a:schemeClr>
            </a:solidFill>
            <a:ln>
              <a:solidFill>
                <a:schemeClr val="tx2">
                  <a:lumMod val="75000"/>
                </a:schemeClr>
              </a:solidFill>
            </a:ln>
            <a:effectLst/>
            <a:scene3d>
              <a:camera prst="orthographicFront">
                <a:rot lat="0" lon="0" rev="0"/>
              </a:camera>
              <a:lightRig rig="threePt" dir="tl"/>
            </a:scene3d>
            <a:sp3d extrusionH="25400"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674192" y="1601512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38F4D-56B4-4077-BC33-DA1F26B83F86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FE643-F7E6-4345-A4A9-1BAEFAAF87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838F4D-56B4-4077-BC33-DA1F26B83F86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DFE643-F7E6-4345-A4A9-1BAEFAAF877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Oval 55"/>
          <p:cNvSpPr>
            <a:spLocks noChangeAspect="1"/>
          </p:cNvSpPr>
          <p:nvPr/>
        </p:nvSpPr>
        <p:spPr>
          <a:xfrm>
            <a:off x="-69625" y="4042576"/>
            <a:ext cx="1743945" cy="1909234"/>
          </a:xfrm>
          <a:custGeom>
            <a:avLst/>
            <a:gdLst/>
            <a:ahLst/>
            <a:cxnLst/>
            <a:rect l="l" t="t" r="r" b="b"/>
            <a:pathLst>
              <a:path w="1743945" h="1909234">
                <a:moveTo>
                  <a:pt x="789328" y="0"/>
                </a:moveTo>
                <a:cubicBezTo>
                  <a:pt x="1316548" y="0"/>
                  <a:pt x="1743945" y="427397"/>
                  <a:pt x="1743945" y="954617"/>
                </a:cubicBezTo>
                <a:cubicBezTo>
                  <a:pt x="1743945" y="1481837"/>
                  <a:pt x="1316548" y="1909234"/>
                  <a:pt x="789328" y="1909234"/>
                </a:cubicBezTo>
                <a:cubicBezTo>
                  <a:pt x="461080" y="1909234"/>
                  <a:pt x="171527" y="1743562"/>
                  <a:pt x="0" y="1491086"/>
                </a:cubicBezTo>
                <a:lnTo>
                  <a:pt x="0" y="418149"/>
                </a:lnTo>
                <a:cubicBezTo>
                  <a:pt x="171527" y="165673"/>
                  <a:pt x="461080" y="0"/>
                  <a:pt x="789328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3" name="Oval 52"/>
          <p:cNvSpPr>
            <a:spLocks noChangeAspect="1"/>
          </p:cNvSpPr>
          <p:nvPr/>
        </p:nvSpPr>
        <p:spPr>
          <a:xfrm>
            <a:off x="520638" y="1095310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2" name="Oval 51"/>
          <p:cNvSpPr>
            <a:spLocks noChangeAspect="1"/>
          </p:cNvSpPr>
          <p:nvPr/>
        </p:nvSpPr>
        <p:spPr>
          <a:xfrm>
            <a:off x="1878729" y="28293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4" name="Oval 53"/>
          <p:cNvSpPr>
            <a:spLocks noChangeAspect="1"/>
          </p:cNvSpPr>
          <p:nvPr/>
        </p:nvSpPr>
        <p:spPr>
          <a:xfrm>
            <a:off x="520637" y="5729135"/>
            <a:ext cx="1909234" cy="1193756"/>
          </a:xfrm>
          <a:custGeom>
            <a:avLst/>
            <a:gdLst/>
            <a:ahLst/>
            <a:cxnLst/>
            <a:rect l="l" t="t" r="r" b="b"/>
            <a:pathLst>
              <a:path w="1909234" h="1193756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037305"/>
                  <a:pt x="1898721" y="1117537"/>
                  <a:pt x="1877819" y="1193756"/>
                </a:cubicBezTo>
                <a:lnTo>
                  <a:pt x="31415" y="1193756"/>
                </a:lnTo>
                <a:cubicBezTo>
                  <a:pt x="10513" y="1117537"/>
                  <a:pt x="0" y="103730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0" name="Oval 129"/>
          <p:cNvSpPr>
            <a:spLocks noChangeAspect="1"/>
          </p:cNvSpPr>
          <p:nvPr/>
        </p:nvSpPr>
        <p:spPr>
          <a:xfrm>
            <a:off x="-46711" y="-61709"/>
            <a:ext cx="1449107" cy="1677064"/>
          </a:xfrm>
          <a:custGeom>
            <a:avLst/>
            <a:gdLst/>
            <a:ahLst/>
            <a:cxnLst/>
            <a:rect l="l" t="t" r="r" b="b"/>
            <a:pathLst>
              <a:path w="1449107" h="1677064">
                <a:moveTo>
                  <a:pt x="0" y="0"/>
                </a:moveTo>
                <a:lnTo>
                  <a:pt x="1112019" y="0"/>
                </a:lnTo>
                <a:cubicBezTo>
                  <a:pt x="1319407" y="171874"/>
                  <a:pt x="1449107" y="432014"/>
                  <a:pt x="1449107" y="722447"/>
                </a:cubicBezTo>
                <a:cubicBezTo>
                  <a:pt x="1449107" y="1249667"/>
                  <a:pt x="1021710" y="1677064"/>
                  <a:pt x="494490" y="1677064"/>
                </a:cubicBezTo>
                <a:cubicBezTo>
                  <a:pt x="313232" y="1677064"/>
                  <a:pt x="143772" y="1626546"/>
                  <a:pt x="0" y="1537872"/>
                </a:cubicBezTo>
                <a:close/>
              </a:path>
            </a:pathLst>
          </a:custGeom>
          <a:solidFill>
            <a:schemeClr val="tx2">
              <a:lumMod val="75000"/>
              <a:alpha val="14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1" name="Oval 130"/>
          <p:cNvSpPr>
            <a:spLocks noChangeAspect="1"/>
          </p:cNvSpPr>
          <p:nvPr/>
        </p:nvSpPr>
        <p:spPr>
          <a:xfrm>
            <a:off x="924113" y="-161623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2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2" name="Oval 131"/>
          <p:cNvSpPr>
            <a:spLocks noChangeAspect="1"/>
          </p:cNvSpPr>
          <p:nvPr/>
        </p:nvSpPr>
        <p:spPr>
          <a:xfrm>
            <a:off x="0" y="66073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3" name="Oval 132"/>
          <p:cNvSpPr>
            <a:spLocks noChangeAspect="1"/>
          </p:cNvSpPr>
          <p:nvPr/>
        </p:nvSpPr>
        <p:spPr>
          <a:xfrm>
            <a:off x="7497531" y="-61709"/>
            <a:ext cx="1694467" cy="1677064"/>
          </a:xfrm>
          <a:custGeom>
            <a:avLst/>
            <a:gdLst/>
            <a:ahLst/>
            <a:cxnLst/>
            <a:rect l="l" t="t" r="r" b="b"/>
            <a:pathLst>
              <a:path w="1694467" h="1677064">
                <a:moveTo>
                  <a:pt x="337088" y="0"/>
                </a:moveTo>
                <a:lnTo>
                  <a:pt x="1573463" y="0"/>
                </a:lnTo>
                <a:cubicBezTo>
                  <a:pt x="1618202" y="37449"/>
                  <a:pt x="1658454" y="79950"/>
                  <a:pt x="1694467" y="126010"/>
                </a:cubicBezTo>
                <a:lnTo>
                  <a:pt x="1694467" y="1318884"/>
                </a:lnTo>
                <a:cubicBezTo>
                  <a:pt x="1522840" y="1538397"/>
                  <a:pt x="1254922" y="1677064"/>
                  <a:pt x="954617" y="1677064"/>
                </a:cubicBezTo>
                <a:cubicBezTo>
                  <a:pt x="427397" y="1677064"/>
                  <a:pt x="0" y="1249667"/>
                  <a:pt x="0" y="722447"/>
                </a:cubicBezTo>
                <a:cubicBezTo>
                  <a:pt x="0" y="432014"/>
                  <a:pt x="129700" y="171874"/>
                  <a:pt x="337088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4" name="Oval 133"/>
          <p:cNvSpPr>
            <a:spLocks noChangeAspect="1"/>
          </p:cNvSpPr>
          <p:nvPr/>
        </p:nvSpPr>
        <p:spPr>
          <a:xfrm>
            <a:off x="6117502" y="-61708"/>
            <a:ext cx="1909234" cy="1705448"/>
          </a:xfrm>
          <a:custGeom>
            <a:avLst/>
            <a:gdLst/>
            <a:ahLst/>
            <a:cxnLst/>
            <a:rect l="l" t="t" r="r" b="b"/>
            <a:pathLst>
              <a:path w="1909234" h="1705448">
                <a:moveTo>
                  <a:pt x="371490" y="0"/>
                </a:moveTo>
                <a:lnTo>
                  <a:pt x="1537745" y="0"/>
                </a:lnTo>
                <a:cubicBezTo>
                  <a:pt x="1764760" y="171517"/>
                  <a:pt x="1909234" y="444302"/>
                  <a:pt x="1909234" y="750831"/>
                </a:cubicBezTo>
                <a:cubicBezTo>
                  <a:pt x="1909234" y="1278051"/>
                  <a:pt x="1481837" y="1705448"/>
                  <a:pt x="954617" y="1705448"/>
                </a:cubicBezTo>
                <a:cubicBezTo>
                  <a:pt x="427397" y="1705448"/>
                  <a:pt x="0" y="1278051"/>
                  <a:pt x="0" y="750831"/>
                </a:cubicBezTo>
                <a:cubicBezTo>
                  <a:pt x="0" y="444302"/>
                  <a:pt x="144474" y="171517"/>
                  <a:pt x="37149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5" name="Oval 134"/>
          <p:cNvSpPr>
            <a:spLocks noChangeAspect="1"/>
          </p:cNvSpPr>
          <p:nvPr/>
        </p:nvSpPr>
        <p:spPr>
          <a:xfrm>
            <a:off x="7494454" y="1095309"/>
            <a:ext cx="1697544" cy="1909234"/>
          </a:xfrm>
          <a:custGeom>
            <a:avLst/>
            <a:gdLst/>
            <a:ahLst/>
            <a:cxnLst/>
            <a:rect l="l" t="t" r="r" b="b"/>
            <a:pathLst>
              <a:path w="1697544" h="1909234">
                <a:moveTo>
                  <a:pt x="954617" y="0"/>
                </a:moveTo>
                <a:cubicBezTo>
                  <a:pt x="1256666" y="0"/>
                  <a:pt x="1525952" y="140283"/>
                  <a:pt x="1697544" y="361910"/>
                </a:cubicBezTo>
                <a:lnTo>
                  <a:pt x="1697544" y="1547324"/>
                </a:lnTo>
                <a:cubicBezTo>
                  <a:pt x="1525952" y="1768951"/>
                  <a:pt x="1256666" y="1909234"/>
                  <a:pt x="954617" y="1909234"/>
                </a:cubicBezTo>
                <a:cubicBezTo>
                  <a:pt x="427397" y="1909234"/>
                  <a:pt x="0" y="1481837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6" name="Oval 135"/>
          <p:cNvSpPr>
            <a:spLocks noChangeAspect="1"/>
          </p:cNvSpPr>
          <p:nvPr/>
        </p:nvSpPr>
        <p:spPr>
          <a:xfrm>
            <a:off x="8056674" y="5140346"/>
            <a:ext cx="1137194" cy="1759729"/>
          </a:xfrm>
          <a:custGeom>
            <a:avLst/>
            <a:gdLst/>
            <a:ahLst/>
            <a:cxnLst/>
            <a:rect l="l" t="t" r="r" b="b"/>
            <a:pathLst>
              <a:path w="1137194" h="1759729">
                <a:moveTo>
                  <a:pt x="954617" y="0"/>
                </a:moveTo>
                <a:cubicBezTo>
                  <a:pt x="1017088" y="0"/>
                  <a:pt x="1078157" y="6001"/>
                  <a:pt x="1137194" y="17897"/>
                </a:cubicBezTo>
                <a:lnTo>
                  <a:pt x="1137194" y="1759729"/>
                </a:lnTo>
                <a:lnTo>
                  <a:pt x="443151" y="1759729"/>
                </a:lnTo>
                <a:cubicBezTo>
                  <a:pt x="176544" y="1591075"/>
                  <a:pt x="0" y="1293463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7" name="Oval 136"/>
          <p:cNvSpPr>
            <a:spLocks noChangeAspect="1"/>
          </p:cNvSpPr>
          <p:nvPr/>
        </p:nvSpPr>
        <p:spPr>
          <a:xfrm>
            <a:off x="6661711" y="4362912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8" name="Oval 137"/>
          <p:cNvSpPr>
            <a:spLocks noChangeAspect="1"/>
          </p:cNvSpPr>
          <p:nvPr/>
        </p:nvSpPr>
        <p:spPr>
          <a:xfrm>
            <a:off x="-69625" y="4948766"/>
            <a:ext cx="1353860" cy="1909234"/>
          </a:xfrm>
          <a:custGeom>
            <a:avLst/>
            <a:gdLst/>
            <a:ahLst/>
            <a:cxnLst/>
            <a:rect l="l" t="t" r="r" b="b"/>
            <a:pathLst>
              <a:path w="1353860" h="1909234">
                <a:moveTo>
                  <a:pt x="399243" y="0"/>
                </a:moveTo>
                <a:cubicBezTo>
                  <a:pt x="926463" y="0"/>
                  <a:pt x="1353860" y="427397"/>
                  <a:pt x="1353860" y="954617"/>
                </a:cubicBezTo>
                <a:cubicBezTo>
                  <a:pt x="1353860" y="1481837"/>
                  <a:pt x="926463" y="1909234"/>
                  <a:pt x="399243" y="1909234"/>
                </a:cubicBezTo>
                <a:cubicBezTo>
                  <a:pt x="256544" y="1909234"/>
                  <a:pt x="121158" y="1877924"/>
                  <a:pt x="0" y="1820890"/>
                </a:cubicBezTo>
                <a:lnTo>
                  <a:pt x="0" y="88345"/>
                </a:lnTo>
                <a:cubicBezTo>
                  <a:pt x="121158" y="31311"/>
                  <a:pt x="256544" y="0"/>
                  <a:pt x="399243" y="0"/>
                </a:cubicBezTo>
                <a:close/>
              </a:path>
            </a:pathLst>
          </a:custGeom>
          <a:solidFill>
            <a:schemeClr val="tx2">
              <a:lumMod val="75000"/>
              <a:alpha val="16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39" name="Oval 138"/>
          <p:cNvSpPr>
            <a:spLocks noChangeAspect="1"/>
          </p:cNvSpPr>
          <p:nvPr/>
        </p:nvSpPr>
        <p:spPr>
          <a:xfrm>
            <a:off x="708471" y="479033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0" name="Oval 139"/>
          <p:cNvSpPr>
            <a:spLocks noChangeAspect="1"/>
          </p:cNvSpPr>
          <p:nvPr/>
        </p:nvSpPr>
        <p:spPr>
          <a:xfrm>
            <a:off x="6117503" y="783988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5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41" name="Oval 140"/>
          <p:cNvSpPr>
            <a:spLocks noChangeAspect="1"/>
          </p:cNvSpPr>
          <p:nvPr/>
        </p:nvSpPr>
        <p:spPr>
          <a:xfrm>
            <a:off x="6459053" y="5140346"/>
            <a:ext cx="1909233" cy="190923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118" name="Oval 117"/>
          <p:cNvSpPr>
            <a:spLocks noChangeAspect="1"/>
          </p:cNvSpPr>
          <p:nvPr/>
        </p:nvSpPr>
        <p:spPr>
          <a:xfrm>
            <a:off x="8398204" y="597861"/>
            <a:ext cx="793794" cy="1252918"/>
          </a:xfrm>
          <a:custGeom>
            <a:avLst/>
            <a:gdLst/>
            <a:ahLst/>
            <a:cxnLst/>
            <a:rect l="l" t="t" r="r" b="b"/>
            <a:pathLst>
              <a:path w="793794" h="1252918">
                <a:moveTo>
                  <a:pt x="626459" y="0"/>
                </a:moveTo>
                <a:cubicBezTo>
                  <a:pt x="684682" y="0"/>
                  <a:pt x="741049" y="7943"/>
                  <a:pt x="793794" y="25480"/>
                </a:cubicBezTo>
                <a:lnTo>
                  <a:pt x="793794" y="1227438"/>
                </a:lnTo>
                <a:cubicBezTo>
                  <a:pt x="741049" y="1244975"/>
                  <a:pt x="684682" y="1252918"/>
                  <a:pt x="626459" y="1252918"/>
                </a:cubicBezTo>
                <a:cubicBezTo>
                  <a:pt x="280475" y="1252918"/>
                  <a:pt x="0" y="972443"/>
                  <a:pt x="0" y="626459"/>
                </a:cubicBezTo>
                <a:cubicBezTo>
                  <a:pt x="0" y="280475"/>
                  <a:pt x="280475" y="0"/>
                  <a:pt x="626459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9" name="Oval 118"/>
          <p:cNvSpPr>
            <a:spLocks noChangeAspect="1"/>
          </p:cNvSpPr>
          <p:nvPr/>
        </p:nvSpPr>
        <p:spPr>
          <a:xfrm>
            <a:off x="6350100" y="206512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0" name="Oval 119"/>
          <p:cNvSpPr>
            <a:spLocks noChangeAspect="1"/>
          </p:cNvSpPr>
          <p:nvPr/>
        </p:nvSpPr>
        <p:spPr>
          <a:xfrm>
            <a:off x="6872127" y="1450645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1" name="Oval 120"/>
          <p:cNvSpPr>
            <a:spLocks noChangeAspect="1"/>
          </p:cNvSpPr>
          <p:nvPr/>
        </p:nvSpPr>
        <p:spPr>
          <a:xfrm>
            <a:off x="7219068" y="2049927"/>
            <a:ext cx="1041276" cy="1041276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2" name="Oval 121"/>
          <p:cNvSpPr>
            <a:spLocks noChangeAspect="1"/>
          </p:cNvSpPr>
          <p:nvPr/>
        </p:nvSpPr>
        <p:spPr>
          <a:xfrm>
            <a:off x="7749416" y="2661634"/>
            <a:ext cx="721308" cy="721308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3" name="Oval 122"/>
          <p:cNvSpPr>
            <a:spLocks noChangeAspect="1"/>
          </p:cNvSpPr>
          <p:nvPr/>
        </p:nvSpPr>
        <p:spPr>
          <a:xfrm>
            <a:off x="685054" y="-100976"/>
            <a:ext cx="1193676" cy="697815"/>
          </a:xfrm>
          <a:custGeom>
            <a:avLst/>
            <a:gdLst/>
            <a:ahLst/>
            <a:cxnLst/>
            <a:rect l="l" t="t" r="r" b="b"/>
            <a:pathLst>
              <a:path w="1193676" h="697815">
                <a:moveTo>
                  <a:pt x="10179" y="0"/>
                </a:moveTo>
                <a:lnTo>
                  <a:pt x="1183497" y="0"/>
                </a:lnTo>
                <a:cubicBezTo>
                  <a:pt x="1190746" y="32633"/>
                  <a:pt x="1193676" y="66463"/>
                  <a:pt x="1193676" y="100977"/>
                </a:cubicBezTo>
                <a:cubicBezTo>
                  <a:pt x="1193676" y="430602"/>
                  <a:pt x="926463" y="697815"/>
                  <a:pt x="596838" y="697815"/>
                </a:cubicBezTo>
                <a:cubicBezTo>
                  <a:pt x="267213" y="697815"/>
                  <a:pt x="0" y="430602"/>
                  <a:pt x="0" y="100977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4" name="Oval 123"/>
          <p:cNvSpPr>
            <a:spLocks noChangeAspect="1"/>
          </p:cNvSpPr>
          <p:nvPr/>
        </p:nvSpPr>
        <p:spPr>
          <a:xfrm>
            <a:off x="1502638" y="-100976"/>
            <a:ext cx="1029028" cy="459889"/>
          </a:xfrm>
          <a:custGeom>
            <a:avLst/>
            <a:gdLst/>
            <a:ahLst/>
            <a:cxnLst/>
            <a:rect l="l" t="t" r="r" b="b"/>
            <a:pathLst>
              <a:path w="1029028" h="459889">
                <a:moveTo>
                  <a:pt x="0" y="0"/>
                </a:moveTo>
                <a:lnTo>
                  <a:pt x="1029028" y="0"/>
                </a:lnTo>
                <a:cubicBezTo>
                  <a:pt x="1001386" y="259074"/>
                  <a:pt x="781401" y="459889"/>
                  <a:pt x="514514" y="459889"/>
                </a:cubicBezTo>
                <a:cubicBezTo>
                  <a:pt x="247627" y="459889"/>
                  <a:pt x="27642" y="259074"/>
                  <a:pt x="0" y="0"/>
                </a:cubicBez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5" name="Oval 124"/>
          <p:cNvSpPr>
            <a:spLocks noChangeAspect="1"/>
          </p:cNvSpPr>
          <p:nvPr/>
        </p:nvSpPr>
        <p:spPr>
          <a:xfrm>
            <a:off x="-69624" y="-100976"/>
            <a:ext cx="590263" cy="612289"/>
          </a:xfrm>
          <a:custGeom>
            <a:avLst/>
            <a:gdLst/>
            <a:ahLst/>
            <a:cxnLst/>
            <a:rect l="l" t="t" r="r" b="b"/>
            <a:pathLst>
              <a:path w="590263" h="612289">
                <a:moveTo>
                  <a:pt x="0" y="0"/>
                </a:moveTo>
                <a:lnTo>
                  <a:pt x="581024" y="0"/>
                </a:lnTo>
                <a:cubicBezTo>
                  <a:pt x="587493" y="29611"/>
                  <a:pt x="590263" y="60308"/>
                  <a:pt x="590263" y="91651"/>
                </a:cubicBezTo>
                <a:cubicBezTo>
                  <a:pt x="590263" y="379191"/>
                  <a:pt x="357165" y="612289"/>
                  <a:pt x="69625" y="612289"/>
                </a:cubicBezTo>
                <a:lnTo>
                  <a:pt x="0" y="605270"/>
                </a:lnTo>
                <a:close/>
              </a:path>
            </a:pathLst>
          </a:cu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6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6" name="Oval 125"/>
          <p:cNvSpPr>
            <a:spLocks noChangeAspect="1"/>
          </p:cNvSpPr>
          <p:nvPr/>
        </p:nvSpPr>
        <p:spPr>
          <a:xfrm>
            <a:off x="277432" y="4321783"/>
            <a:ext cx="1396887" cy="1396887"/>
          </a:xfrm>
          <a:prstGeom prst="ellipse">
            <a:avLst/>
          </a:pr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7" name="Oval 126"/>
          <p:cNvSpPr>
            <a:spLocks noChangeAspect="1"/>
          </p:cNvSpPr>
          <p:nvPr/>
        </p:nvSpPr>
        <p:spPr>
          <a:xfrm>
            <a:off x="5792131" y="6489965"/>
            <a:ext cx="1115939" cy="443769"/>
          </a:xfrm>
          <a:custGeom>
            <a:avLst/>
            <a:gdLst/>
            <a:ahLst/>
            <a:cxnLst/>
            <a:rect l="l" t="t" r="r" b="b"/>
            <a:pathLst>
              <a:path w="1115939" h="443769">
                <a:moveTo>
                  <a:pt x="557969" y="0"/>
                </a:moveTo>
                <a:cubicBezTo>
                  <a:pt x="830120" y="0"/>
                  <a:pt x="1058049" y="189335"/>
                  <a:pt x="1115939" y="443769"/>
                </a:cubicBezTo>
                <a:lnTo>
                  <a:pt x="0" y="443769"/>
                </a:lnTo>
                <a:cubicBezTo>
                  <a:pt x="57889" y="189335"/>
                  <a:pt x="285818" y="0"/>
                  <a:pt x="55796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8" name="Oval 127"/>
          <p:cNvSpPr>
            <a:spLocks noChangeAspect="1"/>
          </p:cNvSpPr>
          <p:nvPr/>
        </p:nvSpPr>
        <p:spPr>
          <a:xfrm>
            <a:off x="6127999" y="6408840"/>
            <a:ext cx="1237019" cy="524894"/>
          </a:xfrm>
          <a:custGeom>
            <a:avLst/>
            <a:gdLst/>
            <a:ahLst/>
            <a:cxnLst/>
            <a:rect l="l" t="t" r="r" b="b"/>
            <a:pathLst>
              <a:path w="1237019" h="524894">
                <a:moveTo>
                  <a:pt x="618509" y="0"/>
                </a:moveTo>
                <a:cubicBezTo>
                  <a:pt x="930325" y="0"/>
                  <a:pt x="1189147" y="226891"/>
                  <a:pt x="1237019" y="524894"/>
                </a:cubicBezTo>
                <a:lnTo>
                  <a:pt x="0" y="524894"/>
                </a:lnTo>
                <a:cubicBezTo>
                  <a:pt x="47872" y="226891"/>
                  <a:pt x="306694" y="0"/>
                  <a:pt x="618509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9" name="Oval 128"/>
          <p:cNvSpPr>
            <a:spLocks noChangeAspect="1"/>
          </p:cNvSpPr>
          <p:nvPr/>
        </p:nvSpPr>
        <p:spPr>
          <a:xfrm>
            <a:off x="7577655" y="6408841"/>
            <a:ext cx="1211408" cy="524893"/>
          </a:xfrm>
          <a:custGeom>
            <a:avLst/>
            <a:gdLst/>
            <a:ahLst/>
            <a:cxnLst/>
            <a:rect l="l" t="t" r="r" b="b"/>
            <a:pathLst>
              <a:path w="1211408" h="524893">
                <a:moveTo>
                  <a:pt x="605704" y="0"/>
                </a:moveTo>
                <a:cubicBezTo>
                  <a:pt x="914574" y="0"/>
                  <a:pt x="1170243" y="227782"/>
                  <a:pt x="1211408" y="524893"/>
                </a:cubicBezTo>
                <a:lnTo>
                  <a:pt x="0" y="524893"/>
                </a:lnTo>
                <a:cubicBezTo>
                  <a:pt x="41165" y="227782"/>
                  <a:pt x="296834" y="0"/>
                  <a:pt x="605704" y="0"/>
                </a:cubicBezTo>
                <a:close/>
              </a:path>
            </a:pathLst>
          </a:custGeom>
          <a:solidFill>
            <a:schemeClr val="tx2">
              <a:lumMod val="75000"/>
              <a:alpha val="6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4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7" name="Oval 96"/>
          <p:cNvSpPr>
            <a:spLocks noChangeAspect="1"/>
          </p:cNvSpPr>
          <p:nvPr/>
        </p:nvSpPr>
        <p:spPr>
          <a:xfrm>
            <a:off x="11073" y="4941986"/>
            <a:ext cx="611230" cy="61123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8" name="Oval 97"/>
          <p:cNvSpPr>
            <a:spLocks noChangeAspect="1"/>
          </p:cNvSpPr>
          <p:nvPr/>
        </p:nvSpPr>
        <p:spPr>
          <a:xfrm>
            <a:off x="-69625" y="6172569"/>
            <a:ext cx="778097" cy="750322"/>
          </a:xfrm>
          <a:custGeom>
            <a:avLst/>
            <a:gdLst/>
            <a:ahLst/>
            <a:cxnLst/>
            <a:rect l="l" t="t" r="r" b="b"/>
            <a:pathLst>
              <a:path w="778097" h="750322">
                <a:moveTo>
                  <a:pt x="261411" y="0"/>
                </a:moveTo>
                <a:cubicBezTo>
                  <a:pt x="546769" y="0"/>
                  <a:pt x="778097" y="231328"/>
                  <a:pt x="778097" y="516686"/>
                </a:cubicBezTo>
                <a:cubicBezTo>
                  <a:pt x="778097" y="601179"/>
                  <a:pt x="757816" y="680934"/>
                  <a:pt x="719843" y="750322"/>
                </a:cubicBezTo>
                <a:lnTo>
                  <a:pt x="0" y="750322"/>
                </a:lnTo>
                <a:lnTo>
                  <a:pt x="0" y="73330"/>
                </a:lnTo>
                <a:cubicBezTo>
                  <a:pt x="75863" y="26083"/>
                  <a:pt x="165591" y="0"/>
                  <a:pt x="26141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9" name="Oval 98"/>
          <p:cNvSpPr>
            <a:spLocks noChangeAspect="1"/>
          </p:cNvSpPr>
          <p:nvPr/>
        </p:nvSpPr>
        <p:spPr>
          <a:xfrm>
            <a:off x="-69625" y="5158575"/>
            <a:ext cx="563524" cy="897560"/>
          </a:xfrm>
          <a:custGeom>
            <a:avLst/>
            <a:gdLst/>
            <a:ahLst/>
            <a:cxnLst/>
            <a:rect l="l" t="t" r="r" b="b"/>
            <a:pathLst>
              <a:path w="563524" h="897560">
                <a:moveTo>
                  <a:pt x="114744" y="0"/>
                </a:moveTo>
                <a:cubicBezTo>
                  <a:pt x="362598" y="0"/>
                  <a:pt x="563524" y="200926"/>
                  <a:pt x="563524" y="448780"/>
                </a:cubicBezTo>
                <a:cubicBezTo>
                  <a:pt x="563524" y="696634"/>
                  <a:pt x="362598" y="897560"/>
                  <a:pt x="114744" y="897560"/>
                </a:cubicBezTo>
                <a:cubicBezTo>
                  <a:pt x="74918" y="897560"/>
                  <a:pt x="36304" y="892373"/>
                  <a:pt x="0" y="880900"/>
                </a:cubicBezTo>
                <a:lnTo>
                  <a:pt x="0" y="16661"/>
                </a:lnTo>
                <a:cubicBezTo>
                  <a:pt x="36304" y="5188"/>
                  <a:pt x="74918" y="0"/>
                  <a:pt x="11474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0" name="Oval 99"/>
          <p:cNvSpPr>
            <a:spLocks noChangeAspect="1"/>
          </p:cNvSpPr>
          <p:nvPr/>
        </p:nvSpPr>
        <p:spPr>
          <a:xfrm>
            <a:off x="-25758" y="482386"/>
            <a:ext cx="598416" cy="905704"/>
          </a:xfrm>
          <a:custGeom>
            <a:avLst/>
            <a:gdLst/>
            <a:ahLst/>
            <a:cxnLst/>
            <a:rect l="l" t="t" r="r" b="b"/>
            <a:pathLst>
              <a:path w="598416" h="905704">
                <a:moveTo>
                  <a:pt x="145564" y="0"/>
                </a:moveTo>
                <a:cubicBezTo>
                  <a:pt x="395667" y="0"/>
                  <a:pt x="598416" y="202749"/>
                  <a:pt x="598416" y="452852"/>
                </a:cubicBezTo>
                <a:cubicBezTo>
                  <a:pt x="598416" y="702955"/>
                  <a:pt x="395667" y="905704"/>
                  <a:pt x="145564" y="905704"/>
                </a:cubicBezTo>
                <a:cubicBezTo>
                  <a:pt x="94398" y="905704"/>
                  <a:pt x="45214" y="897218"/>
                  <a:pt x="0" y="879648"/>
                </a:cubicBezTo>
                <a:lnTo>
                  <a:pt x="0" y="26056"/>
                </a:lnTo>
                <a:cubicBezTo>
                  <a:pt x="45214" y="8486"/>
                  <a:pt x="94398" y="0"/>
                  <a:pt x="14556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Oval 100"/>
          <p:cNvSpPr>
            <a:spLocks noChangeAspect="1"/>
          </p:cNvSpPr>
          <p:nvPr/>
        </p:nvSpPr>
        <p:spPr>
          <a:xfrm>
            <a:off x="474208" y="836793"/>
            <a:ext cx="910817" cy="91081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Oval 101"/>
          <p:cNvSpPr>
            <a:spLocks noChangeAspect="1"/>
          </p:cNvSpPr>
          <p:nvPr/>
        </p:nvSpPr>
        <p:spPr>
          <a:xfrm>
            <a:off x="319223" y="1452260"/>
            <a:ext cx="772993" cy="772993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" name="Oval 102"/>
          <p:cNvSpPr>
            <a:spLocks noChangeAspect="1"/>
          </p:cNvSpPr>
          <p:nvPr/>
        </p:nvSpPr>
        <p:spPr>
          <a:xfrm>
            <a:off x="371257" y="1886983"/>
            <a:ext cx="610366" cy="610366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4" name="Oval 103"/>
          <p:cNvSpPr>
            <a:spLocks noChangeAspect="1"/>
          </p:cNvSpPr>
          <p:nvPr/>
        </p:nvSpPr>
        <p:spPr>
          <a:xfrm>
            <a:off x="154676" y="1919682"/>
            <a:ext cx="521764" cy="52176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Oval 104"/>
          <p:cNvSpPr>
            <a:spLocks noChangeAspect="1"/>
          </p:cNvSpPr>
          <p:nvPr/>
        </p:nvSpPr>
        <p:spPr>
          <a:xfrm>
            <a:off x="7302517" y="-61709"/>
            <a:ext cx="910818" cy="750833"/>
          </a:xfrm>
          <a:custGeom>
            <a:avLst/>
            <a:gdLst/>
            <a:ahLst/>
            <a:cxnLst/>
            <a:rect l="l" t="t" r="r" b="b"/>
            <a:pathLst>
              <a:path w="910818" h="750833">
                <a:moveTo>
                  <a:pt x="111441" y="0"/>
                </a:moveTo>
                <a:lnTo>
                  <a:pt x="799378" y="0"/>
                </a:lnTo>
                <a:cubicBezTo>
                  <a:pt x="869408" y="78400"/>
                  <a:pt x="910818" y="182076"/>
                  <a:pt x="910818" y="295424"/>
                </a:cubicBezTo>
                <a:cubicBezTo>
                  <a:pt x="910818" y="546939"/>
                  <a:pt x="706924" y="750833"/>
                  <a:pt x="455409" y="750833"/>
                </a:cubicBezTo>
                <a:cubicBezTo>
                  <a:pt x="203894" y="750833"/>
                  <a:pt x="0" y="546939"/>
                  <a:pt x="0" y="295424"/>
                </a:cubicBezTo>
                <a:cubicBezTo>
                  <a:pt x="0" y="182076"/>
                  <a:pt x="41410" y="78400"/>
                  <a:pt x="111441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Oval 105"/>
          <p:cNvSpPr>
            <a:spLocks noChangeAspect="1"/>
          </p:cNvSpPr>
          <p:nvPr/>
        </p:nvSpPr>
        <p:spPr>
          <a:xfrm>
            <a:off x="8718124" y="-61709"/>
            <a:ext cx="473874" cy="613011"/>
          </a:xfrm>
          <a:custGeom>
            <a:avLst/>
            <a:gdLst/>
            <a:ahLst/>
            <a:cxnLst/>
            <a:rect l="l" t="t" r="r" b="b"/>
            <a:pathLst>
              <a:path w="473874" h="613011">
                <a:moveTo>
                  <a:pt x="29684" y="0"/>
                </a:moveTo>
                <a:lnTo>
                  <a:pt x="473874" y="0"/>
                </a:lnTo>
                <a:lnTo>
                  <a:pt x="473874" y="611150"/>
                </a:lnTo>
                <a:cubicBezTo>
                  <a:pt x="467789" y="612887"/>
                  <a:pt x="461614" y="613011"/>
                  <a:pt x="455409" y="613011"/>
                </a:cubicBezTo>
                <a:cubicBezTo>
                  <a:pt x="203894" y="613011"/>
                  <a:pt x="0" y="409117"/>
                  <a:pt x="0" y="157602"/>
                </a:cubicBezTo>
                <a:cubicBezTo>
                  <a:pt x="0" y="101995"/>
                  <a:pt x="9966" y="48716"/>
                  <a:pt x="29684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7" name="Oval 106"/>
          <p:cNvSpPr>
            <a:spLocks noChangeAspect="1"/>
          </p:cNvSpPr>
          <p:nvPr/>
        </p:nvSpPr>
        <p:spPr>
          <a:xfrm>
            <a:off x="7748238" y="282933"/>
            <a:ext cx="1128521" cy="1128521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" name="Oval 107"/>
          <p:cNvSpPr>
            <a:spLocks noChangeAspect="1"/>
          </p:cNvSpPr>
          <p:nvPr/>
        </p:nvSpPr>
        <p:spPr>
          <a:xfrm>
            <a:off x="8914718" y="749603"/>
            <a:ext cx="277280" cy="907992"/>
          </a:xfrm>
          <a:custGeom>
            <a:avLst/>
            <a:gdLst/>
            <a:ahLst/>
            <a:cxnLst/>
            <a:rect l="l" t="t" r="r" b="b"/>
            <a:pathLst>
              <a:path w="277280" h="907992">
                <a:moveTo>
                  <a:pt x="277280" y="0"/>
                </a:moveTo>
                <a:lnTo>
                  <a:pt x="277280" y="907992"/>
                </a:lnTo>
                <a:cubicBezTo>
                  <a:pt x="112021" y="824131"/>
                  <a:pt x="0" y="652146"/>
                  <a:pt x="0" y="453996"/>
                </a:cubicBezTo>
                <a:cubicBezTo>
                  <a:pt x="0" y="255847"/>
                  <a:pt x="112021" y="83861"/>
                  <a:pt x="277280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Oval 108"/>
          <p:cNvSpPr>
            <a:spLocks noChangeAspect="1"/>
          </p:cNvSpPr>
          <p:nvPr/>
        </p:nvSpPr>
        <p:spPr>
          <a:xfrm>
            <a:off x="7590871" y="728498"/>
            <a:ext cx="969734" cy="9697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0" name="Oval 109"/>
          <p:cNvSpPr>
            <a:spLocks noChangeAspect="1"/>
          </p:cNvSpPr>
          <p:nvPr/>
        </p:nvSpPr>
        <p:spPr>
          <a:xfrm>
            <a:off x="7470041" y="1326476"/>
            <a:ext cx="608190" cy="60819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3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1" name="Oval 110"/>
          <p:cNvSpPr>
            <a:spLocks noChangeAspect="1"/>
          </p:cNvSpPr>
          <p:nvPr/>
        </p:nvSpPr>
        <p:spPr>
          <a:xfrm>
            <a:off x="7629941" y="5611427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2" name="Oval 111"/>
          <p:cNvSpPr>
            <a:spLocks noChangeAspect="1"/>
          </p:cNvSpPr>
          <p:nvPr/>
        </p:nvSpPr>
        <p:spPr>
          <a:xfrm>
            <a:off x="6972882" y="5242254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3" name="Oval 112"/>
          <p:cNvSpPr>
            <a:spLocks noChangeAspect="1"/>
          </p:cNvSpPr>
          <p:nvPr/>
        </p:nvSpPr>
        <p:spPr>
          <a:xfrm>
            <a:off x="7494454" y="4928166"/>
            <a:ext cx="738345" cy="7383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4" name="Oval 113"/>
          <p:cNvSpPr>
            <a:spLocks noChangeAspect="1"/>
          </p:cNvSpPr>
          <p:nvPr/>
        </p:nvSpPr>
        <p:spPr>
          <a:xfrm>
            <a:off x="8229034" y="5666511"/>
            <a:ext cx="605634" cy="605634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5" name="Oval 114"/>
          <p:cNvSpPr>
            <a:spLocks noChangeAspect="1"/>
          </p:cNvSpPr>
          <p:nvPr/>
        </p:nvSpPr>
        <p:spPr>
          <a:xfrm>
            <a:off x="8078231" y="4097842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6" name="Oval 115"/>
          <p:cNvSpPr>
            <a:spLocks noChangeAspect="1"/>
          </p:cNvSpPr>
          <p:nvPr/>
        </p:nvSpPr>
        <p:spPr>
          <a:xfrm>
            <a:off x="8411816" y="5057878"/>
            <a:ext cx="553549" cy="553549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7" name="Oval 116"/>
          <p:cNvSpPr>
            <a:spLocks noChangeAspect="1"/>
          </p:cNvSpPr>
          <p:nvPr/>
        </p:nvSpPr>
        <p:spPr>
          <a:xfrm>
            <a:off x="8688590" y="4790335"/>
            <a:ext cx="503408" cy="553550"/>
          </a:xfrm>
          <a:custGeom>
            <a:avLst/>
            <a:gdLst/>
            <a:ahLst/>
            <a:cxnLst/>
            <a:rect l="l" t="t" r="r" b="b"/>
            <a:pathLst>
              <a:path w="503408" h="553550">
                <a:moveTo>
                  <a:pt x="276775" y="0"/>
                </a:moveTo>
                <a:cubicBezTo>
                  <a:pt x="370698" y="0"/>
                  <a:pt x="453694" y="46784"/>
                  <a:pt x="503408" y="118545"/>
                </a:cubicBezTo>
                <a:lnTo>
                  <a:pt x="503408" y="435005"/>
                </a:lnTo>
                <a:cubicBezTo>
                  <a:pt x="453694" y="506767"/>
                  <a:pt x="370698" y="553550"/>
                  <a:pt x="276775" y="553550"/>
                </a:cubicBezTo>
                <a:cubicBezTo>
                  <a:pt x="123916" y="553550"/>
                  <a:pt x="0" y="429634"/>
                  <a:pt x="0" y="276775"/>
                </a:cubicBezTo>
                <a:cubicBezTo>
                  <a:pt x="0" y="123916"/>
                  <a:pt x="123916" y="0"/>
                  <a:pt x="276775" y="0"/>
                </a:cubicBezTo>
                <a:close/>
              </a:path>
            </a:pathLst>
          </a:cu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838F4D-56B4-4077-BC33-DA1F26B83F86}" type="datetimeFigureOut">
              <a:rPr lang="cs-CZ" smtClean="0"/>
              <a:pPr/>
              <a:t>26.8.2013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7DFE643-F7E6-4345-A4A9-1BAEFAAF8777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5" name="Oval 54"/>
          <p:cNvSpPr>
            <a:spLocks noChangeAspect="1"/>
          </p:cNvSpPr>
          <p:nvPr/>
        </p:nvSpPr>
        <p:spPr>
          <a:xfrm>
            <a:off x="1583172" y="5454223"/>
            <a:ext cx="1909234" cy="1468668"/>
          </a:xfrm>
          <a:custGeom>
            <a:avLst/>
            <a:gdLst/>
            <a:ahLst/>
            <a:cxnLst/>
            <a:rect l="l" t="t" r="r" b="b"/>
            <a:pathLst>
              <a:path w="1909234" h="1468668">
                <a:moveTo>
                  <a:pt x="954617" y="0"/>
                </a:moveTo>
                <a:cubicBezTo>
                  <a:pt x="1481837" y="0"/>
                  <a:pt x="1909234" y="427397"/>
                  <a:pt x="1909234" y="954617"/>
                </a:cubicBezTo>
                <a:cubicBezTo>
                  <a:pt x="1909234" y="1144075"/>
                  <a:pt x="1854043" y="1320642"/>
                  <a:pt x="1758159" y="1468668"/>
                </a:cubicBezTo>
                <a:lnTo>
                  <a:pt x="151075" y="1468668"/>
                </a:lnTo>
                <a:cubicBezTo>
                  <a:pt x="55192" y="1320642"/>
                  <a:pt x="0" y="1144075"/>
                  <a:pt x="0" y="954617"/>
                </a:cubicBezTo>
                <a:cubicBezTo>
                  <a:pt x="0" y="427397"/>
                  <a:pt x="427397" y="0"/>
                  <a:pt x="954617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57" name="Oval 56"/>
          <p:cNvSpPr>
            <a:spLocks noChangeAspect="1"/>
          </p:cNvSpPr>
          <p:nvPr/>
        </p:nvSpPr>
        <p:spPr>
          <a:xfrm>
            <a:off x="8570944" y="3382942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8" name="Oval 57"/>
          <p:cNvSpPr>
            <a:spLocks noChangeAspect="1"/>
          </p:cNvSpPr>
          <p:nvPr/>
        </p:nvSpPr>
        <p:spPr>
          <a:xfrm>
            <a:off x="8398204" y="35360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9" name="Oval 58"/>
          <p:cNvSpPr>
            <a:spLocks noChangeAspect="1"/>
          </p:cNvSpPr>
          <p:nvPr/>
        </p:nvSpPr>
        <p:spPr>
          <a:xfrm>
            <a:off x="8608408" y="3688497"/>
            <a:ext cx="306310" cy="30631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0" name="Oval 59"/>
          <p:cNvSpPr>
            <a:spLocks noChangeAspect="1"/>
          </p:cNvSpPr>
          <p:nvPr/>
        </p:nvSpPr>
        <p:spPr>
          <a:xfrm>
            <a:off x="154676" y="2698928"/>
            <a:ext cx="467627" cy="467627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1" name="Oval 60"/>
          <p:cNvSpPr>
            <a:spLocks noChangeAspect="1"/>
          </p:cNvSpPr>
          <p:nvPr/>
        </p:nvSpPr>
        <p:spPr>
          <a:xfrm>
            <a:off x="474208" y="3166555"/>
            <a:ext cx="458770" cy="458770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127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Oval 61"/>
          <p:cNvSpPr>
            <a:spLocks noChangeAspect="1"/>
          </p:cNvSpPr>
          <p:nvPr/>
        </p:nvSpPr>
        <p:spPr>
          <a:xfrm>
            <a:off x="270258" y="3382942"/>
            <a:ext cx="352045" cy="352045"/>
          </a:xfrm>
          <a:prstGeom prst="ellipse">
            <a:avLst/>
          </a:prstGeom>
          <a:solidFill>
            <a:schemeClr val="accent3">
              <a:lumMod val="60000"/>
              <a:lumOff val="40000"/>
              <a:alpha val="5000"/>
            </a:schemeClr>
          </a:solidFill>
          <a:ln w="63500" cap="rnd" cmpd="sng" algn="ctr">
            <a:solidFill>
              <a:schemeClr val="accent3">
                <a:lumMod val="60000"/>
                <a:lumOff val="40000"/>
                <a:alpha val="1500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3" name="Oval 62"/>
          <p:cNvSpPr>
            <a:spLocks noChangeAspect="1"/>
          </p:cNvSpPr>
          <p:nvPr/>
        </p:nvSpPr>
        <p:spPr>
          <a:xfrm>
            <a:off x="-86601" y="2581479"/>
            <a:ext cx="1360441" cy="1909234"/>
          </a:xfrm>
          <a:custGeom>
            <a:avLst/>
            <a:gdLst/>
            <a:ahLst/>
            <a:cxnLst/>
            <a:rect l="l" t="t" r="r" b="b"/>
            <a:pathLst>
              <a:path w="1360441" h="1909234">
                <a:moveTo>
                  <a:pt x="405824" y="0"/>
                </a:moveTo>
                <a:cubicBezTo>
                  <a:pt x="933044" y="0"/>
                  <a:pt x="1360441" y="427397"/>
                  <a:pt x="1360441" y="954617"/>
                </a:cubicBezTo>
                <a:cubicBezTo>
                  <a:pt x="1360441" y="1481837"/>
                  <a:pt x="933044" y="1909234"/>
                  <a:pt x="405824" y="1909234"/>
                </a:cubicBezTo>
                <a:cubicBezTo>
                  <a:pt x="260527" y="1909234"/>
                  <a:pt x="122812" y="1876773"/>
                  <a:pt x="0" y="1817719"/>
                </a:cubicBezTo>
                <a:lnTo>
                  <a:pt x="0" y="91515"/>
                </a:lnTo>
                <a:cubicBezTo>
                  <a:pt x="122812" y="32461"/>
                  <a:pt x="260527" y="0"/>
                  <a:pt x="405824" y="0"/>
                </a:cubicBezTo>
                <a:close/>
              </a:path>
            </a:pathLst>
          </a:custGeom>
          <a:solidFill>
            <a:schemeClr val="tx2">
              <a:lumMod val="75000"/>
              <a:alpha val="8000"/>
            </a:schemeClr>
          </a:solidFill>
          <a:ln w="330200" cap="rnd" cmpd="sng" algn="ctr">
            <a:solidFill>
              <a:schemeClr val="accent3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3175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ln w="317500">
                <a:solidFill>
                  <a:schemeClr val="tx1"/>
                </a:solidFill>
              </a:ln>
            </a:endParaRPr>
          </a:p>
        </p:txBody>
      </p:sp>
      <p:sp>
        <p:nvSpPr>
          <p:cNvPr id="64" name="Oval 63"/>
          <p:cNvSpPr>
            <a:spLocks noChangeAspect="1"/>
          </p:cNvSpPr>
          <p:nvPr/>
        </p:nvSpPr>
        <p:spPr>
          <a:xfrm>
            <a:off x="6173123" y="2395416"/>
            <a:ext cx="1218253" cy="1218253"/>
          </a:xfrm>
          <a:prstGeom prst="ellipse">
            <a:avLst/>
          </a:prstGeom>
          <a:solidFill>
            <a:schemeClr val="tx2">
              <a:lumMod val="75000"/>
              <a:alpha val="10000"/>
            </a:schemeClr>
          </a:solidFill>
          <a:ln w="177800" cap="rnd" cmpd="sng" algn="ctr">
            <a:solidFill>
              <a:schemeClr val="tx2">
                <a:lumMod val="60000"/>
                <a:lumOff val="40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>
            <a:softEdge rad="152400"/>
          </a:effectLst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8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audio" Target="../media/audio21.wav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audio" Target="../media/audio31.wav"/><Relationship Id="rId2" Type="http://schemas.openxmlformats.org/officeDocument/2006/relationships/audio" Target="../media/audio3.wav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aturfoto.cz/fotografie/ostatni/kalon-pobrezni-62307.jpg" TargetMode="External"/><Relationship Id="rId2" Type="http://schemas.openxmlformats.org/officeDocument/2006/relationships/hyperlink" Target="http://www.hlasek.com/foto/neomys_fodiens_h2632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Myresluger2.jpg" TargetMode="External"/><Relationship Id="rId5" Type="http://schemas.openxmlformats.org/officeDocument/2006/relationships/hyperlink" Target="http://cs.wikipedia.org/wiki/Soubor:Suncus_etruscus_crop.jpg" TargetMode="External"/><Relationship Id="rId4" Type="http://schemas.openxmlformats.org/officeDocument/2006/relationships/hyperlink" Target="http://cs.wikipedia.org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009442" y="1268761"/>
            <a:ext cx="7117180" cy="2016223"/>
          </a:xfrm>
        </p:spPr>
        <p:txBody>
          <a:bodyPr/>
          <a:lstStyle/>
          <a:p>
            <a:pPr algn="ctr"/>
            <a:r>
              <a:rPr lang="cs-CZ" sz="6000" b="1" u="sng" dirty="0" smtClean="0"/>
              <a:t>Savci </a:t>
            </a:r>
            <a:endParaRPr lang="cs-CZ" sz="6000" b="1" u="sng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009442" y="3789040"/>
            <a:ext cx="7117180" cy="1849760"/>
          </a:xfrm>
        </p:spPr>
        <p:txBody>
          <a:bodyPr>
            <a:noAutofit/>
          </a:bodyPr>
          <a:lstStyle/>
          <a:p>
            <a:pPr algn="ctr"/>
            <a:r>
              <a:rPr lang="cs-CZ" sz="3200" b="1" u="sng" dirty="0" err="1" smtClean="0"/>
              <a:t>Placentálové</a:t>
            </a:r>
            <a:r>
              <a:rPr lang="cs-CZ" sz="3200" b="1" u="sng" dirty="0" smtClean="0"/>
              <a:t> – hmyzožravci, letouni</a:t>
            </a:r>
            <a:r>
              <a:rPr lang="cs-CZ" sz="3200" b="1" u="sng" smtClean="0"/>
              <a:t>, chudozubí </a:t>
            </a:r>
            <a:endParaRPr lang="cs-CZ" sz="3200" b="1" u="sng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1617" y="1"/>
            <a:ext cx="5429250" cy="24208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0558447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5777612"/>
          </a:xfrm>
        </p:spPr>
        <p:txBody>
          <a:bodyPr/>
          <a:lstStyle/>
          <a:p>
            <a:r>
              <a:rPr lang="cs-CZ" sz="2800" dirty="0"/>
              <a:t>Základní škola Choltice, okres Pardubice - "Učíme se pro život"</a:t>
            </a:r>
            <a:br>
              <a:rPr lang="cs-CZ" sz="2800" dirty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Šablona: č. III/2 Inovace a zkvalitnění výuky pomocí ICT</a:t>
            </a:r>
            <a:br>
              <a:rPr lang="cs-CZ" sz="2800" dirty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Pořadové číslo: </a:t>
            </a:r>
            <a:r>
              <a:rPr lang="cs-CZ" sz="2800" dirty="0" smtClean="0"/>
              <a:t>33</a:t>
            </a: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Autor: Ošlejšková Hana</a:t>
            </a:r>
            <a:br>
              <a:rPr lang="cs-CZ" sz="2800" dirty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Ověření ve výuce: </a:t>
            </a:r>
            <a:r>
              <a:rPr lang="cs-CZ" sz="2800" dirty="0" smtClean="0"/>
              <a:t>7. a 8. </a:t>
            </a:r>
            <a:r>
              <a:rPr lang="cs-CZ" sz="2800" dirty="0"/>
              <a:t>třída</a:t>
            </a:r>
            <a:br>
              <a:rPr lang="cs-CZ" sz="2800" dirty="0"/>
            </a:br>
            <a:r>
              <a:rPr lang="cs-CZ" sz="2800" dirty="0"/>
              <a:t/>
            </a:r>
            <a:br>
              <a:rPr lang="cs-CZ" sz="2800" dirty="0"/>
            </a:br>
            <a:r>
              <a:rPr lang="cs-CZ" sz="2800" dirty="0"/>
              <a:t>Datum ověření</a:t>
            </a:r>
            <a:r>
              <a:rPr lang="cs-CZ" sz="2800" dirty="0" smtClean="0"/>
              <a:t>: 31.10.2012</a:t>
            </a:r>
            <a:r>
              <a:rPr lang="cs-CZ" sz="2800" dirty="0"/>
              <a:t/>
            </a:r>
            <a:br>
              <a:rPr lang="cs-CZ" sz="2800" dirty="0"/>
            </a:b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170872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60648"/>
            <a:ext cx="8064896" cy="6264696"/>
          </a:xfrm>
        </p:spPr>
        <p:txBody>
          <a:bodyPr/>
          <a:lstStyle/>
          <a:p>
            <a:r>
              <a:rPr lang="cs-CZ" b="1" u="sng" dirty="0" smtClean="0"/>
              <a:t>Metodika:</a:t>
            </a:r>
            <a:br>
              <a:rPr lang="cs-CZ" b="1" u="sng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 smtClean="0"/>
              <a:t>1. Prohlédněte si prezentaci a vyslechněte výklad.</a:t>
            </a:r>
            <a:br>
              <a:rPr lang="cs-CZ" sz="2400" dirty="0" smtClean="0"/>
            </a:br>
            <a:r>
              <a:rPr lang="cs-CZ" sz="2400" dirty="0" smtClean="0"/>
              <a:t>2. Zodpovězte otázky.</a:t>
            </a:r>
            <a:br>
              <a:rPr lang="cs-CZ" sz="2400" dirty="0" smtClean="0"/>
            </a:br>
            <a:r>
              <a:rPr lang="cs-CZ" sz="2400" dirty="0" smtClean="0"/>
              <a:t>3. Odpovědi si zkontrolujte.</a:t>
            </a:r>
            <a:br>
              <a:rPr lang="cs-CZ" sz="2400" dirty="0" smtClean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b="1" u="sng" dirty="0" smtClean="0"/>
              <a:t/>
            </a:r>
            <a:br>
              <a:rPr lang="cs-CZ" b="1" u="sng" dirty="0" smtClean="0"/>
            </a:br>
            <a:r>
              <a:rPr lang="cs-CZ" b="1" u="sng" dirty="0" smtClean="0"/>
              <a:t>Klíčová slova:</a:t>
            </a:r>
            <a:br>
              <a:rPr lang="cs-CZ" b="1" u="sng" dirty="0" smtClean="0"/>
            </a:br>
            <a:r>
              <a:rPr lang="cs-CZ" b="1" u="sng" dirty="0" smtClean="0"/>
              <a:t/>
            </a:r>
            <a:br>
              <a:rPr lang="cs-CZ" b="1" u="sng" dirty="0" smtClean="0"/>
            </a:br>
            <a:r>
              <a:rPr lang="cs-CZ" sz="2400" dirty="0" err="1" smtClean="0"/>
              <a:t>placentálové</a:t>
            </a:r>
            <a:r>
              <a:rPr lang="cs-CZ" sz="2400" dirty="0" smtClean="0"/>
              <a:t>, zárodek, pupeční šňůra, hmyzožravci, krtek, </a:t>
            </a:r>
            <a:r>
              <a:rPr lang="cs-CZ" sz="2400" dirty="0" err="1" smtClean="0"/>
              <a:t>rejsec</a:t>
            </a:r>
            <a:r>
              <a:rPr lang="cs-CZ" sz="2400" dirty="0" smtClean="0"/>
              <a:t>, rejsek, ježek, letouni,</a:t>
            </a:r>
            <a:br>
              <a:rPr lang="cs-CZ" sz="2400" dirty="0" smtClean="0"/>
            </a:br>
            <a:r>
              <a:rPr lang="cs-CZ" sz="2400" dirty="0" smtClean="0"/>
              <a:t>echolokace, kaloň, netopýr, chudozubí, pásovec, lenochod, mravenečník, hibernace. </a:t>
            </a:r>
            <a:endParaRPr lang="cs-CZ" b="1" u="sng" dirty="0"/>
          </a:p>
        </p:txBody>
      </p:sp>
    </p:spTree>
    <p:extLst>
      <p:ext uri="{BB962C8B-B14F-4D97-AF65-F5344CB8AC3E}">
        <p14:creationId xmlns:p14="http://schemas.microsoft.com/office/powerpoint/2010/main" xmlns="" val="2464539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Placentálové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/>
              <a:t>Zárodek se vyvíjí poměrně dlouho v matčině těle.</a:t>
            </a:r>
          </a:p>
          <a:p>
            <a:r>
              <a:rPr lang="cs-CZ" sz="2000" dirty="0" smtClean="0"/>
              <a:t>Výživu, dýchání a vylučování zajišťuje placenta, která je spojena se zárodkem pupeční šňůrou. Mají ji pouze samice.</a:t>
            </a:r>
          </a:p>
          <a:p>
            <a:r>
              <a:rPr lang="cs-CZ" sz="2000" dirty="0" smtClean="0"/>
              <a:t>Mláďata se rodí dobře vyvinutá a mají schopnost sát mateřské mléko.</a:t>
            </a:r>
          </a:p>
          <a:p>
            <a:r>
              <a:rPr lang="cs-CZ" sz="2000" dirty="0" smtClean="0"/>
              <a:t>Žijí na celé Zemi.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18727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800" b="1" u="sng" dirty="0" smtClean="0"/>
              <a:t>Hmyzožravci</a:t>
            </a:r>
            <a:r>
              <a:rPr lang="cs-CZ" b="1" u="sng" dirty="0" smtClean="0"/>
              <a:t/>
            </a:r>
            <a:br>
              <a:rPr lang="cs-CZ" b="1" u="sng" dirty="0" smtClean="0"/>
            </a:br>
            <a:endParaRPr lang="cs-CZ" b="1" u="sng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Nejprimitivnější řád, jehož příslušníci se značně liší tělesnou stavbou i vzhledem. </a:t>
            </a:r>
          </a:p>
          <a:p>
            <a:r>
              <a:rPr lang="cs-CZ" sz="2000" dirty="0" smtClean="0"/>
              <a:t>Spotřebují velké množství potravy (bezobratlí, drobní obratlovci).</a:t>
            </a:r>
          </a:p>
          <a:p>
            <a:r>
              <a:rPr lang="cs-CZ" sz="2000" dirty="0" smtClean="0"/>
              <a:t>Bez potravy by brzy uhynuli.</a:t>
            </a:r>
          </a:p>
          <a:p>
            <a:r>
              <a:rPr lang="cs-CZ" sz="2000" dirty="0" smtClean="0"/>
              <a:t>Drobní, protáhlá lebka s protáhlou mozkovnou.</a:t>
            </a:r>
          </a:p>
          <a:p>
            <a:r>
              <a:rPr lang="cs-CZ" sz="2000" dirty="0" smtClean="0"/>
              <a:t>Orientují se pomocí čichu a hmatu.</a:t>
            </a:r>
          </a:p>
          <a:p>
            <a:r>
              <a:rPr lang="cs-CZ" sz="2000" dirty="0" smtClean="0"/>
              <a:t>Většinou noční živočichové – slabší zrak.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684222480"/>
      </p:ext>
    </p:extLst>
  </p:cSld>
  <p:clrMapOvr>
    <a:masterClrMapping/>
  </p:clrMapOvr>
  <p:transition spd="slow">
    <p:push dir="u"/>
    <p:sndAc>
      <p:stSnd>
        <p:snd r:embed="rId2" name="drumroll.wav"/>
      </p:stSnd>
    </p:sndAc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Krtek obecný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Žije v celé Evropě.</a:t>
            </a:r>
          </a:p>
          <a:p>
            <a:r>
              <a:rPr lang="cs-CZ" sz="2000" dirty="0" smtClean="0"/>
              <a:t>Jeho lovištěm je síť podzemních chodeb, které neustále rozšiřuje. Na polích, loukách, zahradách.</a:t>
            </a:r>
          </a:p>
          <a:p>
            <a:r>
              <a:rPr lang="cs-CZ" sz="2000" dirty="0" smtClean="0"/>
              <a:t>Živí se hmyzem,  žábami, ještěrkami, myšmi.</a:t>
            </a:r>
          </a:p>
          <a:p>
            <a:r>
              <a:rPr lang="cs-CZ" sz="2000" dirty="0" smtClean="0"/>
              <a:t>Je dlouhý asi 15 cm (ocas asi 2,5 cm).</a:t>
            </a:r>
          </a:p>
          <a:p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158917"/>
            <a:ext cx="3738980" cy="23042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338827871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Rejsec</a:t>
            </a:r>
            <a:r>
              <a:rPr lang="cs-CZ" dirty="0" smtClean="0"/>
              <a:t> vodní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Žije pouze u vody.</a:t>
            </a:r>
          </a:p>
          <a:p>
            <a:r>
              <a:rPr lang="cs-CZ" dirty="0" smtClean="0"/>
              <a:t>Nory si </a:t>
            </a:r>
            <a:r>
              <a:rPr lang="cs-CZ" dirty="0" smtClean="0"/>
              <a:t>vyhrabává                  </a:t>
            </a:r>
            <a:r>
              <a:rPr lang="cs-CZ" dirty="0" smtClean="0"/>
              <a:t>na suchých březích řek.</a:t>
            </a:r>
          </a:p>
          <a:p>
            <a:r>
              <a:rPr lang="cs-CZ" dirty="0" smtClean="0"/>
              <a:t>Je to náš největší rejsek.</a:t>
            </a:r>
          </a:p>
          <a:p>
            <a:r>
              <a:rPr lang="cs-CZ" dirty="0" smtClean="0"/>
              <a:t>Živí se hmyzem, rybím potěrem a jikrami.</a:t>
            </a:r>
          </a:p>
          <a:p>
            <a:r>
              <a:rPr lang="cs-CZ" dirty="0" smtClean="0"/>
              <a:t>Špičky zubů tmavě červené.</a:t>
            </a:r>
          </a:p>
          <a:p>
            <a:r>
              <a:rPr lang="cs-CZ" dirty="0" smtClean="0"/>
              <a:t>Má vynikající kožich.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132856"/>
            <a:ext cx="4104456" cy="27038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459318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Bělozubka nejmenší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marL="285750" indent="-285750">
              <a:buFont typeface="Courier New" pitchFamily="49" charset="0"/>
              <a:buChar char="o"/>
            </a:pPr>
            <a:endParaRPr lang="cs-CZ" sz="1800" dirty="0" smtClean="0"/>
          </a:p>
          <a:p>
            <a:pPr marL="285750" indent="-285750">
              <a:buFont typeface="Courier New" pitchFamily="49" charset="0"/>
              <a:buChar char="o"/>
            </a:pPr>
            <a:endParaRPr lang="cs-CZ" sz="1800" dirty="0"/>
          </a:p>
          <a:p>
            <a:pPr marL="285750" indent="-285750">
              <a:buFont typeface="Courier New" pitchFamily="49" charset="0"/>
              <a:buChar char="o"/>
            </a:pPr>
            <a:r>
              <a:rPr lang="cs-CZ" sz="1800" dirty="0" smtClean="0"/>
              <a:t>Váží jen 2 gramy.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sz="1800" dirty="0" smtClean="0"/>
              <a:t>Bílé zuby.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sz="1800" dirty="0" smtClean="0"/>
              <a:t>Jižní </a:t>
            </a:r>
            <a:r>
              <a:rPr lang="cs-CZ" sz="1800" dirty="0"/>
              <a:t>Evropa, Zakavkazí, Turkménie, </a:t>
            </a:r>
            <a:r>
              <a:rPr lang="cs-CZ" sz="1800" dirty="0" smtClean="0"/>
              <a:t>Afrika.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sz="1800" dirty="0" smtClean="0"/>
              <a:t>Nejmenší savec.</a:t>
            </a:r>
            <a:endParaRPr lang="cs-CZ" sz="1800" dirty="0"/>
          </a:p>
          <a:p>
            <a:pPr marL="285750" indent="-285750">
              <a:buFont typeface="Courier New" pitchFamily="49" charset="0"/>
              <a:buChar char="o"/>
            </a:pPr>
            <a:endParaRPr lang="cs-CZ" sz="1800" dirty="0"/>
          </a:p>
        </p:txBody>
      </p:sp>
      <p:pic>
        <p:nvPicPr>
          <p:cNvPr id="1024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556791"/>
            <a:ext cx="4320480" cy="39491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78921210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Rejsek obecný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2000" dirty="0" smtClean="0"/>
              <a:t>Žije v křovinách, na polích i na lukách.</a:t>
            </a:r>
          </a:p>
          <a:p>
            <a:r>
              <a:rPr lang="cs-CZ" sz="2000" dirty="0" smtClean="0"/>
              <a:t>Nejčastěji se stěhuje do opuštěných nor.</a:t>
            </a:r>
          </a:p>
          <a:p>
            <a:r>
              <a:rPr lang="cs-CZ" sz="2000" dirty="0" smtClean="0"/>
              <a:t>Sežere tolik potravy, kolik sám váží.</a:t>
            </a:r>
          </a:p>
          <a:p>
            <a:r>
              <a:rPr lang="cs-CZ" sz="2000" dirty="0" smtClean="0"/>
              <a:t>Potrava: hmyz, slimáci, pavouci, mršiny.</a:t>
            </a:r>
          </a:p>
          <a:p>
            <a:r>
              <a:rPr lang="cs-CZ" sz="2000" dirty="0" smtClean="0"/>
              <a:t>Nejhojnější.</a:t>
            </a:r>
          </a:p>
          <a:p>
            <a:r>
              <a:rPr lang="cs-CZ" sz="2000" dirty="0" smtClean="0"/>
              <a:t>Aktivní po celý rok.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988840"/>
            <a:ext cx="4170040" cy="31275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47260958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Ježek východní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Náš jediný bodlinatý savec .</a:t>
            </a:r>
          </a:p>
          <a:p>
            <a:r>
              <a:rPr lang="cs-CZ" sz="2000" dirty="0" smtClean="0"/>
              <a:t>Jeho ostny jsou </a:t>
            </a:r>
            <a:r>
              <a:rPr lang="cs-CZ" sz="2000" dirty="0" smtClean="0"/>
              <a:t>                     2 </a:t>
            </a:r>
            <a:r>
              <a:rPr lang="cs-CZ" sz="2000" dirty="0" smtClean="0"/>
              <a:t>- 3 cm dlouhé </a:t>
            </a:r>
            <a:r>
              <a:rPr lang="cs-CZ" sz="2000" dirty="0" smtClean="0"/>
              <a:t>                      a </a:t>
            </a:r>
            <a:r>
              <a:rPr lang="cs-CZ" sz="2000" dirty="0" smtClean="0"/>
              <a:t>1mm široké.</a:t>
            </a:r>
          </a:p>
          <a:p>
            <a:r>
              <a:rPr lang="cs-CZ" sz="2000" dirty="0" smtClean="0"/>
              <a:t>Užitečný.</a:t>
            </a:r>
          </a:p>
          <a:p>
            <a:r>
              <a:rPr lang="cs-CZ" sz="2000" dirty="0" smtClean="0"/>
              <a:t>Žije  hlavně               v nížinách.</a:t>
            </a:r>
          </a:p>
          <a:p>
            <a:r>
              <a:rPr lang="cs-CZ" sz="2000" dirty="0" smtClean="0"/>
              <a:t>Bodliny směřují </a:t>
            </a:r>
          </a:p>
          <a:p>
            <a:pPr marL="0" indent="0">
              <a:buNone/>
            </a:pPr>
            <a:r>
              <a:rPr lang="cs-CZ" sz="2000" dirty="0"/>
              <a:t> </a:t>
            </a:r>
            <a:r>
              <a:rPr lang="cs-CZ" sz="2000" dirty="0" smtClean="0"/>
              <a:t>   do stran.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27984" y="1052736"/>
            <a:ext cx="3888432" cy="290854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022009" y="4221088"/>
            <a:ext cx="2857500" cy="214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71154501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200" dirty="0" smtClean="0"/>
              <a:t>Ježek západní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>
            <a:normAutofit/>
          </a:bodyPr>
          <a:lstStyle/>
          <a:p>
            <a:pPr marL="285750" indent="-285750">
              <a:buFont typeface="Courier New" pitchFamily="49" charset="0"/>
              <a:buChar char="o"/>
            </a:pPr>
            <a:r>
              <a:rPr lang="cs-CZ" sz="1800" dirty="0" smtClean="0"/>
              <a:t>Výskyt: celá republika mimo východní část.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sz="1800" dirty="0" smtClean="0"/>
              <a:t>Lesy, parky, města, zahrady.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sz="1800" dirty="0" smtClean="0"/>
              <a:t>Bodliny má uhlazené. Směřují do stran.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sz="1800" dirty="0" smtClean="0"/>
              <a:t>V zimě upadá do spánku =</a:t>
            </a:r>
          </a:p>
          <a:p>
            <a:r>
              <a:rPr lang="cs-CZ" sz="1800" dirty="0"/>
              <a:t> </a:t>
            </a:r>
            <a:r>
              <a:rPr lang="cs-CZ" sz="1800" dirty="0" smtClean="0"/>
              <a:t>   = hibernace.</a:t>
            </a:r>
            <a:endParaRPr lang="cs-CZ" sz="18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700808"/>
            <a:ext cx="4319761" cy="280452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9441499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620688"/>
            <a:ext cx="7125113" cy="924475"/>
          </a:xfrm>
        </p:spPr>
        <p:txBody>
          <a:bodyPr/>
          <a:lstStyle/>
          <a:p>
            <a:r>
              <a:rPr lang="cs-CZ" sz="5400" b="1" u="sng" dirty="0" smtClean="0"/>
              <a:t>Letouni</a:t>
            </a:r>
            <a:r>
              <a:rPr lang="cs-CZ" sz="3600" b="1" u="sng" dirty="0" smtClean="0"/>
              <a:t> </a:t>
            </a:r>
            <a:endParaRPr lang="cs-CZ" sz="36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Tvoří početnou skupinu zvláštních savců.</a:t>
            </a:r>
          </a:p>
          <a:p>
            <a:r>
              <a:rPr lang="cs-CZ" sz="2000" dirty="0" smtClean="0"/>
              <a:t>Mají rozpětí končetin (křídel) až 1,5 m.</a:t>
            </a:r>
          </a:p>
          <a:p>
            <a:r>
              <a:rPr lang="cs-CZ" sz="2000" dirty="0" smtClean="0"/>
              <a:t>Patří jsem kaloni a netopýři.</a:t>
            </a:r>
          </a:p>
          <a:p>
            <a:r>
              <a:rPr lang="cs-CZ" sz="2000" dirty="0" smtClean="0"/>
              <a:t>Létacím ústrojím je napjatá tenká citlivá blána, která je natažena mezi prsty, tělem a zadními končetinami. </a:t>
            </a:r>
          </a:p>
          <a:p>
            <a:r>
              <a:rPr lang="cs-CZ" sz="2000" dirty="0" smtClean="0"/>
              <a:t>Orientují se pomocí echolokace.</a:t>
            </a:r>
          </a:p>
          <a:p>
            <a:r>
              <a:rPr lang="cs-CZ" sz="2000" dirty="0" smtClean="0"/>
              <a:t>Zadní končetiny slouží k zavěšení.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8730640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  <p:sndAc>
          <p:stSnd>
            <p:snd r:embed="rId3" name="chimes.wav"/>
          </p:stSnd>
        </p:sndAc>
      </p:transition>
    </mc:Choice>
    <mc:Fallback>
      <p:transition spd="slow">
        <p:fade/>
        <p:sndAc>
          <p:stSnd>
            <p:snd r:embed="rId2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Kaloň jedlý (malajský)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Je velký asi 40 cm </a:t>
            </a:r>
            <a:r>
              <a:rPr lang="cs-CZ" dirty="0" smtClean="0"/>
              <a:t>                     a </a:t>
            </a:r>
            <a:r>
              <a:rPr lang="cs-CZ" dirty="0" smtClean="0"/>
              <a:t>rozpětí křídel se pohybuje kolem 150 cm, tj. největší létající savec.</a:t>
            </a:r>
          </a:p>
          <a:p>
            <a:r>
              <a:rPr lang="cs-CZ" dirty="0" smtClean="0"/>
              <a:t>Váží až 1,5 kg.</a:t>
            </a:r>
          </a:p>
          <a:p>
            <a:r>
              <a:rPr lang="cs-CZ" dirty="0" smtClean="0"/>
              <a:t>Živí se převážně plody </a:t>
            </a:r>
            <a:r>
              <a:rPr lang="cs-CZ" dirty="0" smtClean="0"/>
              <a:t>              a </a:t>
            </a:r>
            <a:r>
              <a:rPr lang="cs-CZ" dirty="0" smtClean="0"/>
              <a:t>květy. Způsobuje škody na plantážích. </a:t>
            </a:r>
          </a:p>
          <a:p>
            <a:r>
              <a:rPr lang="cs-CZ" dirty="0" smtClean="0"/>
              <a:t>Jejich domovem je Afrika a jihovýchodní Asie. 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82719" y="1412776"/>
            <a:ext cx="3511277" cy="46817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8869570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Netopýr velký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Náš největší a poměrně hojný druh.</a:t>
            </a:r>
          </a:p>
          <a:p>
            <a:r>
              <a:rPr lang="cs-CZ" dirty="0" smtClean="0"/>
              <a:t>Živí </a:t>
            </a:r>
            <a:r>
              <a:rPr lang="cs-CZ" dirty="0" smtClean="0"/>
              <a:t>se hmyzem za letu.</a:t>
            </a:r>
          </a:p>
          <a:p>
            <a:r>
              <a:rPr lang="cs-CZ" dirty="0" smtClean="0"/>
              <a:t>Noční živočich.</a:t>
            </a:r>
          </a:p>
          <a:p>
            <a:r>
              <a:rPr lang="cs-CZ" dirty="0" smtClean="0"/>
              <a:t>V noci se orientuje pomocí echolokace.</a:t>
            </a:r>
          </a:p>
          <a:p>
            <a:r>
              <a:rPr lang="cs-CZ" dirty="0" smtClean="0"/>
              <a:t>Zimní spánek (jeskyně).</a:t>
            </a:r>
          </a:p>
          <a:p>
            <a:r>
              <a:rPr lang="cs-CZ" dirty="0" smtClean="0"/>
              <a:t>Potrava: hmyz.</a:t>
            </a:r>
          </a:p>
          <a:p>
            <a:r>
              <a:rPr lang="cs-CZ" dirty="0" smtClean="0"/>
              <a:t>Tvoří kolonie.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1052736"/>
            <a:ext cx="3655293" cy="48737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8568489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4000">
        <p14:vortex dir="r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u="sng" dirty="0" smtClean="0"/>
              <a:t>Chudozubí </a:t>
            </a:r>
            <a:endParaRPr lang="cs-CZ" sz="44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Žijí převážně v Jižní a Střední Americe. </a:t>
            </a:r>
          </a:p>
          <a:p>
            <a:r>
              <a:rPr lang="cs-CZ" sz="2000" dirty="0" smtClean="0"/>
              <a:t>Mají </a:t>
            </a:r>
            <a:r>
              <a:rPr lang="cs-CZ" sz="2000" dirty="0" smtClean="0"/>
              <a:t>zvláštní spojení hrudních kostí a bederních obratlů.</a:t>
            </a:r>
          </a:p>
          <a:p>
            <a:r>
              <a:rPr lang="cs-CZ" sz="2000" dirty="0" smtClean="0"/>
              <a:t>Kůže je velmi silná.</a:t>
            </a:r>
          </a:p>
          <a:p>
            <a:r>
              <a:rPr lang="cs-CZ" sz="2000" dirty="0" smtClean="0"/>
              <a:t>Na nízké vývojovém stupni zůstal mozek.</a:t>
            </a:r>
          </a:p>
          <a:p>
            <a:r>
              <a:rPr lang="cs-CZ" sz="2000" dirty="0" smtClean="0"/>
              <a:t>Mají velmi dobrý čich, ale ostatní smysly nemají příliš dokonalé.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11997201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  <p:sndAc>
          <p:stSnd>
            <p:snd r:embed="rId3" name="type.wav"/>
          </p:stSnd>
        </p:sndAc>
      </p:transition>
    </mc:Choice>
    <mc:Fallback>
      <p:transition spd="slow">
        <p:fade/>
        <p:sndAc>
          <p:stSnd>
            <p:snd r:embed="rId2" name="type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Pásovec štětinatý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Má krunýř, který se skládá z kostěných destiček, pokrytých vrstvou rohoviny.</a:t>
            </a:r>
          </a:p>
          <a:p>
            <a:r>
              <a:rPr lang="cs-CZ" sz="2000" dirty="0" smtClean="0"/>
              <a:t>Uprostřed krunýře je     6 – 8 pásů spojených ohebnou křehkou kůží.</a:t>
            </a:r>
          </a:p>
          <a:p>
            <a:r>
              <a:rPr lang="cs-CZ" sz="2000" dirty="0" smtClean="0"/>
              <a:t>Mají </a:t>
            </a:r>
            <a:r>
              <a:rPr lang="cs-CZ" sz="2000" dirty="0" smtClean="0"/>
              <a:t>96 až 104 zubů. </a:t>
            </a:r>
          </a:p>
          <a:p>
            <a:r>
              <a:rPr lang="cs-CZ" sz="2000" dirty="0" smtClean="0"/>
              <a:t>Živí se bezobratlými živočichy.</a:t>
            </a:r>
            <a:endParaRPr lang="cs-CZ" sz="2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268760"/>
            <a:ext cx="3456384" cy="46085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9439207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Lenochod tříprstý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Žije v korunách stromů.</a:t>
            </a:r>
          </a:p>
          <a:p>
            <a:r>
              <a:rPr lang="cs-CZ" dirty="0" smtClean="0"/>
              <a:t>Pomocí drápů (3) se zachycuje na větvích stromů.</a:t>
            </a:r>
          </a:p>
          <a:p>
            <a:r>
              <a:rPr lang="cs-CZ" dirty="0" smtClean="0"/>
              <a:t>Povrch jeho mozku je hladký.</a:t>
            </a:r>
          </a:p>
          <a:p>
            <a:r>
              <a:rPr lang="cs-CZ" dirty="0" smtClean="0"/>
              <a:t>Živí se listím stromů.</a:t>
            </a:r>
          </a:p>
          <a:p>
            <a:r>
              <a:rPr lang="cs-CZ" dirty="0" smtClean="0"/>
              <a:t>Může mít 5-7 krčních obratlů (tj. výjimka).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276872"/>
            <a:ext cx="4009406" cy="34563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76335378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800">
        <p14:flythrough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20688"/>
            <a:ext cx="7123080" cy="924475"/>
          </a:xfrm>
        </p:spPr>
        <p:txBody>
          <a:bodyPr/>
          <a:lstStyle/>
          <a:p>
            <a:r>
              <a:rPr lang="cs-CZ" dirty="0" smtClean="0"/>
              <a:t>Mravenečník velký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dirty="0" smtClean="0"/>
              <a:t>Dobře snáší poměrně nízké teploty.</a:t>
            </a:r>
          </a:p>
          <a:p>
            <a:r>
              <a:rPr lang="cs-CZ" dirty="0" smtClean="0"/>
              <a:t>Chrání ho čtvrt metru dlouhá žíňovitá srst.</a:t>
            </a:r>
          </a:p>
          <a:p>
            <a:r>
              <a:rPr lang="cs-CZ" dirty="0" smtClean="0"/>
              <a:t>Jazyk dokáže vysunout až na vzdálenost 50 cm.</a:t>
            </a:r>
          </a:p>
          <a:p>
            <a:r>
              <a:rPr lang="cs-CZ" dirty="0" smtClean="0"/>
              <a:t>Sliny jsou lepkavé.</a:t>
            </a:r>
          </a:p>
          <a:p>
            <a:r>
              <a:rPr lang="cs-CZ" dirty="0" smtClean="0"/>
              <a:t>V čelistech nemá žádné zuby.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499992" y="2132856"/>
            <a:ext cx="3960440" cy="26782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2280067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OTÁZKY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1. Vyjmenuj 4 zástupce hmyzožravců.</a:t>
            </a:r>
          </a:p>
          <a:p>
            <a:r>
              <a:rPr lang="cs-CZ" dirty="0" smtClean="0"/>
              <a:t>2. Do kterého řádu patří netopýři?</a:t>
            </a:r>
          </a:p>
          <a:p>
            <a:r>
              <a:rPr lang="cs-CZ" dirty="0" smtClean="0"/>
              <a:t>3. Vyjmenuj tři zástupce řádu chudozubých.</a:t>
            </a:r>
          </a:p>
          <a:p>
            <a:r>
              <a:rPr lang="cs-CZ" dirty="0" smtClean="0"/>
              <a:t>4. Čím se živí kaloni?</a:t>
            </a:r>
          </a:p>
          <a:p>
            <a:r>
              <a:rPr lang="cs-CZ" dirty="0" smtClean="0"/>
              <a:t>5. Čím se živí </a:t>
            </a:r>
            <a:r>
              <a:rPr lang="cs-CZ" dirty="0" err="1" smtClean="0"/>
              <a:t>rejsec</a:t>
            </a:r>
            <a:r>
              <a:rPr lang="cs-CZ" dirty="0" smtClean="0"/>
              <a:t> vodní?</a:t>
            </a:r>
          </a:p>
          <a:p>
            <a:r>
              <a:rPr lang="cs-CZ" dirty="0" smtClean="0"/>
              <a:t>6. Jak se nazývá způsob orientace letounů?</a:t>
            </a:r>
          </a:p>
          <a:p>
            <a:r>
              <a:rPr lang="cs-CZ" dirty="0" smtClean="0"/>
              <a:t>7. Je ježek obecný užitečný živočich (z pohledu člověka) a jestli ano, tak proč?</a:t>
            </a:r>
          </a:p>
          <a:p>
            <a:r>
              <a:rPr lang="cs-CZ" dirty="0" smtClean="0"/>
              <a:t>8. Který zástupce chudozubých má hladký povrch mozku?</a:t>
            </a:r>
          </a:p>
          <a:p>
            <a:r>
              <a:rPr lang="cs-CZ" dirty="0" smtClean="0"/>
              <a:t>9. Jaký význam má pro </a:t>
            </a:r>
            <a:r>
              <a:rPr lang="cs-CZ" dirty="0" err="1" smtClean="0"/>
              <a:t>placentály</a:t>
            </a:r>
            <a:r>
              <a:rPr lang="cs-CZ" dirty="0" smtClean="0"/>
              <a:t> placenta?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243102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1. Krtek obecný, </a:t>
            </a:r>
            <a:r>
              <a:rPr lang="cs-CZ" dirty="0" err="1" smtClean="0"/>
              <a:t>rejsec</a:t>
            </a:r>
            <a:r>
              <a:rPr lang="cs-CZ" dirty="0" smtClean="0"/>
              <a:t> vodní, rejsek obecný, ježek obecný.</a:t>
            </a:r>
          </a:p>
          <a:p>
            <a:r>
              <a:rPr lang="cs-CZ" dirty="0" smtClean="0"/>
              <a:t>2. Letouni.</a:t>
            </a:r>
          </a:p>
          <a:p>
            <a:r>
              <a:rPr lang="cs-CZ" dirty="0" smtClean="0"/>
              <a:t>3. Mravenečník velký, pásovec štětinatý, lenochod tříprstý.</a:t>
            </a:r>
          </a:p>
          <a:p>
            <a:r>
              <a:rPr lang="cs-CZ" dirty="0" smtClean="0"/>
              <a:t>4. Ovocem.</a:t>
            </a:r>
          </a:p>
          <a:p>
            <a:r>
              <a:rPr lang="cs-CZ" dirty="0"/>
              <a:t>5. Živí se hmyzem, rybím potěrem a </a:t>
            </a:r>
            <a:r>
              <a:rPr lang="cs-CZ" dirty="0" smtClean="0"/>
              <a:t>jikrami.</a:t>
            </a:r>
          </a:p>
          <a:p>
            <a:r>
              <a:rPr lang="cs-CZ" dirty="0" smtClean="0"/>
              <a:t>6. Echolokace.</a:t>
            </a:r>
          </a:p>
          <a:p>
            <a:r>
              <a:rPr lang="cs-CZ" dirty="0" smtClean="0"/>
              <a:t>7. Ano, živí se hmyzem.</a:t>
            </a:r>
          </a:p>
          <a:p>
            <a:r>
              <a:rPr lang="cs-CZ" dirty="0" smtClean="0"/>
              <a:t>8. Lenochod tříprstý.</a:t>
            </a:r>
          </a:p>
          <a:p>
            <a:r>
              <a:rPr lang="cs-CZ" dirty="0"/>
              <a:t>9. </a:t>
            </a:r>
            <a:r>
              <a:rPr lang="cs-CZ" dirty="0" smtClean="0"/>
              <a:t>Zajišťuje výživu</a:t>
            </a:r>
            <a:r>
              <a:rPr lang="cs-CZ" dirty="0"/>
              <a:t>, dýchání a </a:t>
            </a:r>
            <a:r>
              <a:rPr lang="cs-CZ" dirty="0" smtClean="0"/>
              <a:t>vylučování.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845070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188640"/>
            <a:ext cx="7125113" cy="924475"/>
          </a:xfrm>
        </p:spPr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09443" y="1916832"/>
            <a:ext cx="7125112" cy="4320480"/>
          </a:xfrm>
        </p:spPr>
        <p:txBody>
          <a:bodyPr>
            <a:normAutofit fontScale="85000" lnSpcReduction="10000"/>
          </a:bodyPr>
          <a:lstStyle/>
          <a:p>
            <a:r>
              <a:rPr lang="cs-CZ" sz="1300" dirty="0">
                <a:hlinkClick r:id="rId2"/>
              </a:rPr>
              <a:t>http://</a:t>
            </a:r>
            <a:r>
              <a:rPr lang="cs-CZ" sz="1300" dirty="0" smtClean="0">
                <a:hlinkClick r:id="rId2"/>
              </a:rPr>
              <a:t>upload.wikimedia.org/wikipedia/commons/thumb/e/ed/Talpa_europaea_MHNT.jpg/258px-Talpa_europaea_MHNT.jpg</a:t>
            </a:r>
          </a:p>
          <a:p>
            <a:r>
              <a:rPr lang="cs-CZ" sz="1300" dirty="0">
                <a:hlinkClick r:id="rId2"/>
              </a:rPr>
              <a:t>http://</a:t>
            </a:r>
            <a:r>
              <a:rPr lang="cs-CZ" sz="1300" dirty="0" smtClean="0">
                <a:hlinkClick r:id="rId2"/>
              </a:rPr>
              <a:t>commons.wikimedia.org/wiki/File:Neomys_fodiens_TF_090829.jpg</a:t>
            </a:r>
          </a:p>
          <a:p>
            <a:r>
              <a:rPr lang="cs-CZ" sz="1300" dirty="0">
                <a:hlinkClick r:id="rId2"/>
              </a:rPr>
              <a:t>http://</a:t>
            </a:r>
            <a:r>
              <a:rPr lang="cs-CZ" sz="1300" dirty="0" smtClean="0">
                <a:hlinkClick r:id="rId2"/>
              </a:rPr>
              <a:t>cs.wikipedia.org/wiki/Soubor:Common_Shrew.jpg</a:t>
            </a:r>
          </a:p>
          <a:p>
            <a:r>
              <a:rPr lang="cs-CZ" sz="1300" dirty="0">
                <a:hlinkClick r:id="rId2"/>
              </a:rPr>
              <a:t>http://</a:t>
            </a:r>
            <a:r>
              <a:rPr lang="cs-CZ" sz="1300" dirty="0" smtClean="0">
                <a:hlinkClick r:id="rId2"/>
              </a:rPr>
              <a:t>upload.wikimedia.org/wikipedia/commons/thumb/e/e1/Erinaceus_europaeus_LC0119.jpg/250px-Erinaceus_europaeus_LC0119.jpg</a:t>
            </a:r>
          </a:p>
          <a:p>
            <a:r>
              <a:rPr lang="cs-CZ" sz="1300" dirty="0">
                <a:hlinkClick r:id="rId2"/>
              </a:rPr>
              <a:t>http://upload.wikimedia.org/wikipedia/commons/thumb/d/de/Yezhik.jpg/300px-Yezhik.jpg</a:t>
            </a:r>
          </a:p>
          <a:p>
            <a:r>
              <a:rPr lang="cs-CZ" sz="1300" dirty="0">
                <a:hlinkClick r:id="rId3"/>
              </a:rPr>
              <a:t>http://cs.wikipedia.org/wiki/Soubor:Erinaceus_europaeus_%</a:t>
            </a:r>
            <a:r>
              <a:rPr lang="cs-CZ" sz="1300" dirty="0" smtClean="0">
                <a:hlinkClick r:id="rId3"/>
              </a:rPr>
              <a:t>28Marek_Szczepanek%29.jpg</a:t>
            </a:r>
          </a:p>
          <a:p>
            <a:r>
              <a:rPr lang="cs-CZ" sz="1300" dirty="0">
                <a:hlinkClick r:id="rId3"/>
              </a:rPr>
              <a:t>http://</a:t>
            </a:r>
            <a:r>
              <a:rPr lang="cs-CZ" sz="1300" dirty="0" smtClean="0">
                <a:hlinkClick r:id="rId3"/>
              </a:rPr>
              <a:t>cs.wikipedia.org/wiki/Soubor:Pteropus_vampyrus2.jpg</a:t>
            </a:r>
          </a:p>
          <a:p>
            <a:r>
              <a:rPr lang="cs-CZ" sz="1300" dirty="0">
                <a:hlinkClick r:id="rId3"/>
              </a:rPr>
              <a:t>http://</a:t>
            </a:r>
            <a:r>
              <a:rPr lang="cs-CZ" sz="1300" dirty="0" smtClean="0">
                <a:hlinkClick r:id="rId3"/>
              </a:rPr>
              <a:t>en.wikipedia.org/wiki/File:Myotis_septentrionalis_1870.jpg</a:t>
            </a:r>
          </a:p>
          <a:p>
            <a:r>
              <a:rPr lang="cs-CZ" sz="1300" dirty="0">
                <a:hlinkClick r:id="rId3"/>
              </a:rPr>
              <a:t>http://cs.wikipedia.org/wiki/Soubor:Chaetophractus_villosus_%</a:t>
            </a:r>
            <a:r>
              <a:rPr lang="cs-CZ" sz="1300" dirty="0" smtClean="0">
                <a:hlinkClick r:id="rId3"/>
              </a:rPr>
              <a:t>28Wroclaw_zoo%29-1.JPG</a:t>
            </a:r>
          </a:p>
          <a:p>
            <a:r>
              <a:rPr lang="cs-CZ" sz="1300" dirty="0">
                <a:hlinkClick r:id="rId3"/>
              </a:rPr>
              <a:t>http://upload.wikimedia.org/wikipedia/commons/thumb/9/9b/Choloepus_didactylus_2_-_Buffalo_Zoo.jpg/232px-Choloepus_didactylus_2_-_Buffalo_Zoo.jpg</a:t>
            </a:r>
            <a:endParaRPr lang="cs-CZ" sz="1300" dirty="0" smtClean="0">
              <a:hlinkClick r:id="rId3"/>
            </a:endParaRPr>
          </a:p>
          <a:p>
            <a:r>
              <a:rPr lang="cs-CZ" sz="1200" dirty="0" smtClean="0"/>
              <a:t>Kantorek</a:t>
            </a:r>
            <a:r>
              <a:rPr lang="cs-CZ" sz="1200" dirty="0"/>
              <a:t>, J.; Jurčák, J.; Froněk, J.; et al. </a:t>
            </a:r>
            <a:r>
              <a:rPr lang="cs-CZ" sz="1200" i="1" dirty="0"/>
              <a:t>Přírodopis 8</a:t>
            </a:r>
            <a:r>
              <a:rPr lang="cs-CZ" sz="1200" dirty="0"/>
              <a:t>; </a:t>
            </a:r>
            <a:r>
              <a:rPr lang="cs-CZ" sz="1200" dirty="0" err="1"/>
              <a:t>Prodos</a:t>
            </a:r>
            <a:r>
              <a:rPr lang="cs-CZ" sz="1200" dirty="0"/>
              <a:t>: Olomouc, 1999. </a:t>
            </a:r>
            <a:endParaRPr lang="cs-CZ" sz="1200" dirty="0" smtClean="0"/>
          </a:p>
          <a:p>
            <a:r>
              <a:rPr lang="cs-CZ" sz="1200" dirty="0">
                <a:hlinkClick r:id="rId4"/>
              </a:rPr>
              <a:t>http://</a:t>
            </a:r>
            <a:r>
              <a:rPr lang="cs-CZ" sz="1200" dirty="0" smtClean="0">
                <a:hlinkClick r:id="rId4"/>
              </a:rPr>
              <a:t>cs.wikipedia.org</a:t>
            </a:r>
            <a:endParaRPr lang="cs-CZ" sz="1200" dirty="0" smtClean="0"/>
          </a:p>
          <a:p>
            <a:r>
              <a:rPr lang="cs-CZ" sz="1200" dirty="0">
                <a:hlinkClick r:id="rId5"/>
              </a:rPr>
              <a:t>http://</a:t>
            </a:r>
            <a:r>
              <a:rPr lang="cs-CZ" sz="1200" dirty="0" smtClean="0">
                <a:hlinkClick r:id="rId5"/>
              </a:rPr>
              <a:t>cs.wikipedia.org/wiki/Soubor:Suncus_etruscus_crop.jpg</a:t>
            </a:r>
            <a:endParaRPr lang="cs-CZ" sz="1200" dirty="0" smtClean="0"/>
          </a:p>
          <a:p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cs.wikipedia.org/wiki/Soubor:Myresluger2.jpg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31182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ummer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Summ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umm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2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7000"/>
                <a:shade val="80000"/>
                <a:hueMod val="110000"/>
                <a:satMod val="130000"/>
                <a:lumMod val="100000"/>
              </a:schemeClr>
            </a:gs>
            <a:gs pos="100000">
              <a:schemeClr val="phClr">
                <a:shade val="60000"/>
                <a:hueMod val="40000"/>
                <a:satMod val="120000"/>
                <a:lumMod val="103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TC101972873[[fn=Léto]]</Template>
  <TotalTime>183</TotalTime>
  <Words>866</Words>
  <Application>Microsoft Office PowerPoint</Application>
  <PresentationFormat>Předvádění na obrazovce (4:3)</PresentationFormat>
  <Paragraphs>139</Paragraphs>
  <Slides>21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21</vt:i4>
      </vt:variant>
    </vt:vector>
  </HeadingPairs>
  <TitlesOfParts>
    <vt:vector size="22" baseType="lpstr">
      <vt:lpstr>Summer</vt:lpstr>
      <vt:lpstr>Savci </vt:lpstr>
      <vt:lpstr>Základní škola Choltice, okres Pardubice - "Učíme se pro život"  Šablona: č. III/2 Inovace a zkvalitnění výuky pomocí ICT  Pořadové číslo: 33  Autor: Ošlejšková Hana  Ověření ve výuce: 7. a 8. třída  Datum ověření: 31.10.2012 </vt:lpstr>
      <vt:lpstr>Metodika:  1. Prohlédněte si prezentaci a vyslechněte výklad. 2. Zodpovězte otázky. 3. Odpovědi si zkontrolujte.   Klíčová slova:  placentálové, zárodek, pupeční šňůra, hmyzožravci, krtek, rejsec, rejsek, ježek, letouni, echolokace, kaloň, netopýr, chudozubí, pásovec, lenochod, mravenečník, hibernace. </vt:lpstr>
      <vt:lpstr>Placentálové </vt:lpstr>
      <vt:lpstr>Hmyzožravci </vt:lpstr>
      <vt:lpstr>Krtek obecný</vt:lpstr>
      <vt:lpstr>Rejsec vodní</vt:lpstr>
      <vt:lpstr>Bělozubka nejmenší</vt:lpstr>
      <vt:lpstr>Rejsek obecný</vt:lpstr>
      <vt:lpstr>Ježek východní </vt:lpstr>
      <vt:lpstr>Ježek západní</vt:lpstr>
      <vt:lpstr>Letouni </vt:lpstr>
      <vt:lpstr>Kaloň jedlý (malajský) </vt:lpstr>
      <vt:lpstr>Netopýr velký</vt:lpstr>
      <vt:lpstr>Chudozubí </vt:lpstr>
      <vt:lpstr>Pásovec štětinatý</vt:lpstr>
      <vt:lpstr>Lenochod tříprstý</vt:lpstr>
      <vt:lpstr>Mravenečník velký</vt:lpstr>
      <vt:lpstr>OTÁZKY </vt:lpstr>
      <vt:lpstr>ODPOVĚDI</vt:lpstr>
      <vt:lpstr>Zdroje</vt:lpstr>
    </vt:vector>
  </TitlesOfParts>
  <Company>Choltice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Savci </dc:title>
  <dc:creator>Hana Ošlejšková</dc:creator>
  <cp:lastModifiedBy>Dum</cp:lastModifiedBy>
  <cp:revision>28</cp:revision>
  <dcterms:created xsi:type="dcterms:W3CDTF">2012-04-15T15:28:44Z</dcterms:created>
  <dcterms:modified xsi:type="dcterms:W3CDTF">2013-08-26T12:34:12Z</dcterms:modified>
</cp:coreProperties>
</file>