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74" r:id="rId4"/>
    <p:sldId id="258" r:id="rId5"/>
    <p:sldId id="259" r:id="rId6"/>
    <p:sldId id="261" r:id="rId7"/>
    <p:sldId id="262" r:id="rId8"/>
    <p:sldId id="263" r:id="rId9"/>
    <p:sldId id="264" r:id="rId10"/>
    <p:sldId id="265" r:id="rId11"/>
    <p:sldId id="266" r:id="rId12"/>
    <p:sldId id="277" r:id="rId13"/>
    <p:sldId id="268" r:id="rId14"/>
    <p:sldId id="269" r:id="rId15"/>
    <p:sldId id="270" r:id="rId16"/>
    <p:sldId id="271" r:id="rId17"/>
    <p:sldId id="272" r:id="rId18"/>
    <p:sldId id="273" r:id="rId19"/>
    <p:sldId id="275" r:id="rId20"/>
    <p:sldId id="276" r:id="rId21"/>
    <p:sldId id="260" r:id="rId22"/>
    <p:sldId id="267"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E692F45-5BC4-4309-9774-99B45E5ACB58}"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E692F45-5BC4-4309-9774-99B45E5ACB58}"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57EE5B-7A2E-40CA-8149-C0F62162328D}"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E692F45-5BC4-4309-9774-99B45E5ACB58}"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7E692F45-5BC4-4309-9774-99B45E5ACB58}"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57EE5B-7A2E-40CA-8149-C0F62162328D}"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7E692F45-5BC4-4309-9774-99B45E5ACB58}" type="datetimeFigureOut">
              <a:rPr lang="cs-CZ" smtClean="0"/>
              <a:pPr/>
              <a:t>26.8.2013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7E692F45-5BC4-4309-9774-99B45E5ACB58}" type="datetimeFigureOut">
              <a:rPr lang="cs-CZ" smtClean="0"/>
              <a:pPr/>
              <a:t>26.8.2013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7E692F45-5BC4-4309-9774-99B45E5ACB58}" type="datetimeFigureOut">
              <a:rPr lang="cs-CZ" smtClean="0"/>
              <a:pPr/>
              <a:t>26.8.2013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E692F45-5BC4-4309-9774-99B45E5ACB58}"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57EE5B-7A2E-40CA-8149-C0F62162328D}"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E692F45-5BC4-4309-9774-99B45E5ACB58}" type="datetimeFigureOut">
              <a:rPr lang="cs-CZ" smtClean="0"/>
              <a:pPr/>
              <a:t>26.8.2013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257EE5B-7A2E-40CA-8149-C0F62162328D}"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E692F45-5BC4-4309-9774-99B45E5ACB58}"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57EE5B-7A2E-40CA-8149-C0F62162328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E692F45-5BC4-4309-9774-99B45E5ACB58}" type="datetimeFigureOut">
              <a:rPr lang="cs-CZ" smtClean="0"/>
              <a:pPr/>
              <a:t>26.8.2013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257EE5B-7A2E-40CA-8149-C0F62162328D}"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7E692F45-5BC4-4309-9774-99B45E5ACB58}" type="datetimeFigureOut">
              <a:rPr lang="cs-CZ" smtClean="0"/>
              <a:pPr/>
              <a:t>26.8.2013</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A257EE5B-7A2E-40CA-8149-C0F62162328D}"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audio" Target="../media/audio21.wav"/><Relationship Id="rId2" Type="http://schemas.openxmlformats.org/officeDocument/2006/relationships/audio" Target="../media/audio2.wav"/><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audio" Target="../media/audio31.wav"/><Relationship Id="rId2" Type="http://schemas.openxmlformats.org/officeDocument/2006/relationships/audio" Target="../media/audio3.wav"/><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upload.wikimedia.org/wikipedia/commons/thumb/6/65/TurkHazel.jpg/258px-TurkHazel.jpg" TargetMode="External"/><Relationship Id="rId3" Type="http://schemas.openxmlformats.org/officeDocument/2006/relationships/hyperlink" Target="http://upload.wikimedia.org/wikipedia/commons/thumb/5/5e/Betula_Pendula_at_Stockholm_University_2005-07-01.jpg/258px-Betula_Pendula_at_Stockholm_University_2005-07-01.jpg" TargetMode="External"/><Relationship Id="rId7" Type="http://schemas.openxmlformats.org/officeDocument/2006/relationships/hyperlink" Target="http://upload.wikimedia.org/wikipedia/commons/thumb/6/60/Corylus_avellana.jpg/258px-Corylus_avellana.jpg" TargetMode="External"/><Relationship Id="rId2" Type="http://schemas.openxmlformats.org/officeDocument/2006/relationships/hyperlink" Target="http://cs.wikipedia.org/" TargetMode="External"/><Relationship Id="rId1" Type="http://schemas.openxmlformats.org/officeDocument/2006/relationships/slideLayout" Target="../slideLayouts/slideLayout3.xml"/><Relationship Id="rId6" Type="http://schemas.openxmlformats.org/officeDocument/2006/relationships/hyperlink" Target="http://en.wikipedia.org/wiki/File:Alnus_incana_rugosa_leaves.jpg" TargetMode="External"/><Relationship Id="rId5" Type="http://schemas.openxmlformats.org/officeDocument/2006/relationships/hyperlink" Target="http://upload.wikimedia.org/wikipedia/commons/c/c9/Alnus_glutinosa_tervalepp%C3%A4_lehti.jpg" TargetMode="External"/><Relationship Id="rId4" Type="http://schemas.openxmlformats.org/officeDocument/2006/relationships/hyperlink" Target="http://upload.wikimedia.org/wikipedia/commons/thumb/d/dc/Hainbuche.jpg/220px-Hainbuche.jpg"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en.wikipedia.org/wiki/File:Populus_alba_branch.jpg" TargetMode="External"/><Relationship Id="rId3" Type="http://schemas.openxmlformats.org/officeDocument/2006/relationships/hyperlink" Target="http://upload.wikimedia.org/wikipedia/commons/thumb/2/2a/Illustration_Fagus_sylvatica0.jpg/250px-Illustration_Fagus_sylvatica0.jpg" TargetMode="External"/><Relationship Id="rId7" Type="http://schemas.openxmlformats.org/officeDocument/2006/relationships/hyperlink" Target="http://upload.wikimedia.org/wikipedia/commons/thumb/0/09/Illustration_Populus_tremula0.jpg/258px-Illustration_Populus_tremula0.jpg" TargetMode="External"/><Relationship Id="rId2" Type="http://schemas.openxmlformats.org/officeDocument/2006/relationships/hyperlink" Target="http://upload.wikimedia.org/wikipedia/commons/thumb/2/26/Gamble_oak_leaves.jpg/250px-Gamble_oak_leaves.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c/c5/Mlad%C3%A1_Boleslav,_topol_%C4%8Dern%C3%BD_(2).jpg" TargetMode="External"/><Relationship Id="rId5" Type="http://schemas.openxmlformats.org/officeDocument/2006/relationships/hyperlink" Target="http://upload.wikimedia.org/wikipedia/commons/thumb/0/09/Illustration_Salix_alba0.jpg/258px-Illustration_Salix_alba0.jpg" TargetMode="External"/><Relationship Id="rId10" Type="http://schemas.openxmlformats.org/officeDocument/2006/relationships/hyperlink" Target="http://upload.wikimedia.org/wikipedia/commons/thumb/f/fc/PopulusAblaPyramidalis.jpg/150px-PopulusAblaPyramidalis.jpg" TargetMode="External"/><Relationship Id="rId4" Type="http://schemas.openxmlformats.org/officeDocument/2006/relationships/hyperlink" Target="http://upload.wikimedia.org/wikipedia/commons/thumb/2/2c/Ch%C3%A2taignier_120807_1.jpg/258px-Ch%C3%A2taignier_120807_1.jpg" TargetMode="External"/><Relationship Id="rId9" Type="http://schemas.openxmlformats.org/officeDocument/2006/relationships/hyperlink" Target="http://upload.wikimedia.org/wikipedia/commons/thumb/f/f5/KorkeichePortugal1994.jpg/220px-KorkeichePortugal199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780928"/>
            <a:ext cx="7772400" cy="1872207"/>
          </a:xfrm>
        </p:spPr>
        <p:txBody>
          <a:bodyPr>
            <a:normAutofit/>
          </a:bodyPr>
          <a:lstStyle/>
          <a:p>
            <a:r>
              <a:rPr lang="cs-CZ" sz="5400" b="1" u="sng" dirty="0" smtClean="0">
                <a:solidFill>
                  <a:srgbClr val="FF0000"/>
                </a:solidFill>
              </a:rPr>
              <a:t>Čeledi: břízovité, </a:t>
            </a:r>
            <a:r>
              <a:rPr lang="cs-CZ" sz="5400" b="1" u="sng" dirty="0" err="1" smtClean="0">
                <a:solidFill>
                  <a:srgbClr val="FF0000"/>
                </a:solidFill>
              </a:rPr>
              <a:t>bukovité</a:t>
            </a:r>
            <a:r>
              <a:rPr lang="cs-CZ" sz="5400" b="1" u="sng" dirty="0" smtClean="0">
                <a:solidFill>
                  <a:srgbClr val="FF0000"/>
                </a:solidFill>
              </a:rPr>
              <a:t>, vrbovité</a:t>
            </a:r>
            <a:endParaRPr lang="cs-CZ" sz="5400" b="1" u="sng" dirty="0">
              <a:solidFill>
                <a:srgbClr val="FF0000"/>
              </a:solidFill>
            </a:endParaRPr>
          </a:p>
        </p:txBody>
      </p:sp>
      <p:sp>
        <p:nvSpPr>
          <p:cNvPr id="3" name="Podnadpis 2"/>
          <p:cNvSpPr>
            <a:spLocks noGrp="1"/>
          </p:cNvSpPr>
          <p:nvPr>
            <p:ph type="subTitle" idx="1"/>
          </p:nvPr>
        </p:nvSpPr>
        <p:spPr>
          <a:xfrm>
            <a:off x="1371600" y="4797151"/>
            <a:ext cx="6400800" cy="232049"/>
          </a:xfrm>
        </p:spPr>
        <p:txBody>
          <a:bodyPr>
            <a:normAutofit fontScale="55000" lnSpcReduction="2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57375" y="404664"/>
            <a:ext cx="5429250" cy="244827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34759279"/>
      </p:ext>
    </p:extLst>
  </p:cSld>
  <p:clrMapOvr>
    <a:masterClrMapping/>
  </p:clrMapOvr>
  <mc:AlternateContent xmlns:mc="http://schemas.openxmlformats.org/markup-compatibility/2006">
    <mc:Choice xmlns:p14="http://schemas.microsoft.com/office/powerpoint/2010/main" xmlns="" Requires="p14">
      <p:transition spd="slow" p14:dur="4400">
        <p14:honeycomb/>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229600" cy="5898984"/>
          </a:xfrm>
        </p:spPr>
        <p:txBody>
          <a:bodyPr>
            <a:normAutofit/>
          </a:bodyPr>
          <a:lstStyle/>
          <a:p>
            <a:pPr algn="l"/>
            <a:r>
              <a:rPr lang="cs-CZ" sz="2400" dirty="0">
                <a:solidFill>
                  <a:schemeClr val="tx1"/>
                </a:solidFill>
              </a:rPr>
              <a:t>Základní škola Choltice, okres Pardubice - "Učíme se pro život"</a:t>
            </a:r>
            <a:br>
              <a:rPr lang="cs-CZ" sz="2400" dirty="0">
                <a:solidFill>
                  <a:schemeClr val="tx1"/>
                </a:solidFill>
              </a:rPr>
            </a:br>
            <a:r>
              <a:rPr lang="cs-CZ" sz="2400" dirty="0">
                <a:solidFill>
                  <a:schemeClr val="tx1"/>
                </a:solidFill>
              </a:rPr>
              <a:t/>
            </a:r>
            <a:br>
              <a:rPr lang="cs-CZ" sz="2400" dirty="0">
                <a:solidFill>
                  <a:schemeClr val="tx1"/>
                </a:solidFill>
              </a:rPr>
            </a:br>
            <a:r>
              <a:rPr lang="cs-CZ" sz="2400" dirty="0">
                <a:solidFill>
                  <a:schemeClr val="tx1"/>
                </a:solidFill>
              </a:rPr>
              <a:t>Šablona: č. III/2 Inovace a zkvalitnění výuky pomocí ICT</a:t>
            </a:r>
            <a:br>
              <a:rPr lang="cs-CZ" sz="2400" dirty="0">
                <a:solidFill>
                  <a:schemeClr val="tx1"/>
                </a:solidFill>
              </a:rPr>
            </a:br>
            <a:r>
              <a:rPr lang="cs-CZ" sz="2400" dirty="0">
                <a:solidFill>
                  <a:schemeClr val="tx1"/>
                </a:solidFill>
              </a:rPr>
              <a:t/>
            </a:r>
            <a:br>
              <a:rPr lang="cs-CZ" sz="2400" dirty="0">
                <a:solidFill>
                  <a:schemeClr val="tx1"/>
                </a:solidFill>
              </a:rPr>
            </a:br>
            <a:r>
              <a:rPr lang="cs-CZ" sz="2400" dirty="0">
                <a:solidFill>
                  <a:schemeClr val="tx1"/>
                </a:solidFill>
              </a:rPr>
              <a:t>Pořadové číslo: </a:t>
            </a:r>
            <a:r>
              <a:rPr lang="cs-CZ" sz="2400" dirty="0" smtClean="0">
                <a:solidFill>
                  <a:schemeClr val="tx1"/>
                </a:solidFill>
              </a:rPr>
              <a:t>29</a:t>
            </a:r>
            <a:r>
              <a:rPr lang="cs-CZ" sz="2400" dirty="0">
                <a:solidFill>
                  <a:schemeClr val="tx1"/>
                </a:solidFill>
              </a:rPr>
              <a:t/>
            </a:r>
            <a:br>
              <a:rPr lang="cs-CZ" sz="2400" dirty="0">
                <a:solidFill>
                  <a:schemeClr val="tx1"/>
                </a:solidFill>
              </a:rPr>
            </a:br>
            <a:r>
              <a:rPr lang="cs-CZ" sz="2400" dirty="0">
                <a:solidFill>
                  <a:schemeClr val="tx1"/>
                </a:solidFill>
              </a:rPr>
              <a:t/>
            </a:r>
            <a:br>
              <a:rPr lang="cs-CZ" sz="2400" dirty="0">
                <a:solidFill>
                  <a:schemeClr val="tx1"/>
                </a:solidFill>
              </a:rPr>
            </a:br>
            <a:r>
              <a:rPr lang="cs-CZ" sz="2400" dirty="0">
                <a:solidFill>
                  <a:schemeClr val="tx1"/>
                </a:solidFill>
              </a:rPr>
              <a:t>Autor: Ošlejšková Hana</a:t>
            </a:r>
            <a:br>
              <a:rPr lang="cs-CZ" sz="2400" dirty="0">
                <a:solidFill>
                  <a:schemeClr val="tx1"/>
                </a:solidFill>
              </a:rPr>
            </a:br>
            <a:r>
              <a:rPr lang="cs-CZ" sz="2400" dirty="0">
                <a:solidFill>
                  <a:schemeClr val="tx1"/>
                </a:solidFill>
              </a:rPr>
              <a:t/>
            </a:r>
            <a:br>
              <a:rPr lang="cs-CZ" sz="2400" dirty="0">
                <a:solidFill>
                  <a:schemeClr val="tx1"/>
                </a:solidFill>
              </a:rPr>
            </a:br>
            <a:r>
              <a:rPr lang="cs-CZ" sz="2400" dirty="0">
                <a:solidFill>
                  <a:schemeClr val="tx1"/>
                </a:solidFill>
              </a:rPr>
              <a:t>Ověření ve výuce: </a:t>
            </a:r>
            <a:r>
              <a:rPr lang="cs-CZ" sz="2400" dirty="0" smtClean="0">
                <a:solidFill>
                  <a:schemeClr val="tx1"/>
                </a:solidFill>
              </a:rPr>
              <a:t>7. třída</a:t>
            </a:r>
            <a:r>
              <a:rPr lang="cs-CZ" sz="2400" dirty="0">
                <a:solidFill>
                  <a:schemeClr val="tx1"/>
                </a:solidFill>
              </a:rPr>
              <a:t/>
            </a:r>
            <a:br>
              <a:rPr lang="cs-CZ" sz="2400" dirty="0">
                <a:solidFill>
                  <a:schemeClr val="tx1"/>
                </a:solidFill>
              </a:rPr>
            </a:br>
            <a:r>
              <a:rPr lang="cs-CZ" sz="2400" dirty="0">
                <a:solidFill>
                  <a:schemeClr val="tx1"/>
                </a:solidFill>
              </a:rPr>
              <a:t/>
            </a:r>
            <a:br>
              <a:rPr lang="cs-CZ" sz="2400" dirty="0">
                <a:solidFill>
                  <a:schemeClr val="tx1"/>
                </a:solidFill>
              </a:rPr>
            </a:br>
            <a:r>
              <a:rPr lang="cs-CZ" sz="2400" dirty="0">
                <a:solidFill>
                  <a:schemeClr val="tx1"/>
                </a:solidFill>
              </a:rPr>
              <a:t>Datum ověření</a:t>
            </a:r>
            <a:r>
              <a:rPr lang="cs-CZ" sz="2400" dirty="0" smtClean="0">
                <a:solidFill>
                  <a:schemeClr val="tx1"/>
                </a:solidFill>
              </a:rPr>
              <a:t>: 29.5.2013</a:t>
            </a:r>
            <a:endParaRPr lang="cs-CZ" sz="2400" dirty="0">
              <a:solidFill>
                <a:schemeClr val="tx1"/>
              </a:solidFill>
            </a:endParaRPr>
          </a:p>
        </p:txBody>
      </p:sp>
    </p:spTree>
    <p:extLst>
      <p:ext uri="{BB962C8B-B14F-4D97-AF65-F5344CB8AC3E}">
        <p14:creationId xmlns:p14="http://schemas.microsoft.com/office/powerpoint/2010/main" xmlns="" val="8715188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39553" y="3573016"/>
            <a:ext cx="7740848" cy="2553146"/>
          </a:xfrm>
        </p:spPr>
        <p:txBody>
          <a:bodyPr>
            <a:normAutofit/>
          </a:bodyPr>
          <a:lstStyle/>
          <a:p>
            <a:pPr marL="0" indent="0">
              <a:buNone/>
            </a:pPr>
            <a:r>
              <a:rPr lang="cs-CZ" sz="3200" b="1" u="sng" dirty="0" smtClean="0"/>
              <a:t>Klíčová slova:</a:t>
            </a:r>
          </a:p>
          <a:p>
            <a:pPr marL="0" indent="0">
              <a:buNone/>
            </a:pPr>
            <a:r>
              <a:rPr lang="cs-CZ" dirty="0" smtClean="0"/>
              <a:t>Větrosnubné rostliny, alergie, nažka, jehnědy, bříza, habr, olše, líska, jednodomé rostliny, dvoudomé rostliny, dub, buk, kaštanovník, vrba, topol. </a:t>
            </a:r>
            <a:endParaRPr lang="cs-CZ" dirty="0"/>
          </a:p>
        </p:txBody>
      </p:sp>
      <p:sp>
        <p:nvSpPr>
          <p:cNvPr id="3" name="Nadpis 2"/>
          <p:cNvSpPr>
            <a:spLocks noGrp="1"/>
          </p:cNvSpPr>
          <p:nvPr>
            <p:ph type="title"/>
          </p:nvPr>
        </p:nvSpPr>
        <p:spPr>
          <a:xfrm>
            <a:off x="457200" y="338328"/>
            <a:ext cx="8229600" cy="2730632"/>
          </a:xfrm>
        </p:spPr>
        <p:txBody>
          <a:bodyPr>
            <a:normAutofit/>
          </a:bodyPr>
          <a:lstStyle/>
          <a:p>
            <a:pPr algn="l"/>
            <a:r>
              <a:rPr lang="cs-CZ" sz="3200" b="1" u="sng" dirty="0" smtClean="0"/>
              <a:t>Metodika:</a:t>
            </a:r>
            <a:br>
              <a:rPr lang="cs-CZ" sz="3200" b="1" u="sng" dirty="0" smtClean="0"/>
            </a:br>
            <a:r>
              <a:rPr lang="cs-CZ" sz="2400" dirty="0" smtClean="0">
                <a:solidFill>
                  <a:schemeClr val="bg1">
                    <a:lumMod val="50000"/>
                  </a:schemeClr>
                </a:solidFill>
              </a:rPr>
              <a:t>1. Prohlédněte si prezentaci  a vyslechněte výklad.</a:t>
            </a:r>
            <a:br>
              <a:rPr lang="cs-CZ" sz="2400" dirty="0" smtClean="0">
                <a:solidFill>
                  <a:schemeClr val="bg1">
                    <a:lumMod val="50000"/>
                  </a:schemeClr>
                </a:solidFill>
              </a:rPr>
            </a:br>
            <a:r>
              <a:rPr lang="cs-CZ" sz="2400" dirty="0" smtClean="0">
                <a:solidFill>
                  <a:schemeClr val="bg1">
                    <a:lumMod val="50000"/>
                  </a:schemeClr>
                </a:solidFill>
              </a:rPr>
              <a:t>2. Zodpovězte otázky.</a:t>
            </a:r>
            <a:br>
              <a:rPr lang="cs-CZ" sz="2400" dirty="0" smtClean="0">
                <a:solidFill>
                  <a:schemeClr val="bg1">
                    <a:lumMod val="50000"/>
                  </a:schemeClr>
                </a:solidFill>
              </a:rPr>
            </a:br>
            <a:r>
              <a:rPr lang="cs-CZ" sz="2400" dirty="0" smtClean="0">
                <a:solidFill>
                  <a:schemeClr val="bg1">
                    <a:lumMod val="50000"/>
                  </a:schemeClr>
                </a:solidFill>
              </a:rPr>
              <a:t>3. Odpovědi si zkontrolujte.</a:t>
            </a:r>
            <a:endParaRPr lang="cs-CZ" sz="3200" b="1" u="sng" dirty="0">
              <a:solidFill>
                <a:schemeClr val="bg1">
                  <a:lumMod val="50000"/>
                </a:schemeClr>
              </a:solidFill>
            </a:endParaRPr>
          </a:p>
        </p:txBody>
      </p:sp>
    </p:spTree>
    <p:extLst>
      <p:ext uri="{BB962C8B-B14F-4D97-AF65-F5344CB8AC3E}">
        <p14:creationId xmlns:p14="http://schemas.microsoft.com/office/powerpoint/2010/main" xmlns="" val="30824457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2730632"/>
          </a:xfrm>
        </p:spPr>
        <p:txBody>
          <a:bodyPr/>
          <a:lstStyle/>
          <a:p>
            <a:r>
              <a:rPr lang="cs-CZ" b="1" u="sng" dirty="0" smtClean="0">
                <a:solidFill>
                  <a:srgbClr val="FF0000"/>
                </a:solidFill>
              </a:rPr>
              <a:t>Čeleď: břízovité</a:t>
            </a:r>
            <a:endParaRPr lang="cs-CZ" b="1" u="sng" dirty="0">
              <a:solidFill>
                <a:srgbClr val="FF0000"/>
              </a:solidFill>
            </a:endParaRPr>
          </a:p>
        </p:txBody>
      </p:sp>
    </p:spTree>
    <p:extLst>
      <p:ext uri="{BB962C8B-B14F-4D97-AF65-F5344CB8AC3E}">
        <p14:creationId xmlns:p14="http://schemas.microsoft.com/office/powerpoint/2010/main" xmlns="" val="3675863861"/>
      </p:ext>
    </p:extLst>
  </p:cSld>
  <p:clrMapOvr>
    <a:masterClrMapping/>
  </p:clrMapOvr>
  <mc:AlternateContent xmlns:mc="http://schemas.openxmlformats.org/markup-compatibility/2006">
    <mc:Choice xmlns:p14="http://schemas.microsoft.com/office/powerpoint/2010/main" xmlns="" Requires="p14">
      <p:transition spd="slow" p14:dur="2500">
        <p:checker/>
        <p:sndAc>
          <p:stSnd>
            <p:snd r:embed="rId3" name="hammer.wav"/>
          </p:stSnd>
        </p:sndAc>
      </p:transition>
    </mc:Choice>
    <mc:Fallback>
      <p:transition spd="slow">
        <p:checker/>
        <p:sndAc>
          <p:stSnd>
            <p:snd r:embed="rId2" name="hammer.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90032" y="2463560"/>
            <a:ext cx="7772400" cy="3341704"/>
          </a:xfrm>
        </p:spPr>
        <p:txBody>
          <a:bodyPr>
            <a:normAutofit/>
          </a:bodyPr>
          <a:lstStyle/>
          <a:p>
            <a:pPr algn="l"/>
            <a:r>
              <a:rPr lang="cs-CZ" sz="2800" dirty="0" smtClean="0">
                <a:solidFill>
                  <a:srgbClr val="FF0000"/>
                </a:solidFill>
              </a:rPr>
              <a:t>- </a:t>
            </a:r>
            <a:r>
              <a:rPr lang="cs-CZ" sz="2800" dirty="0" smtClean="0">
                <a:solidFill>
                  <a:schemeClr val="tx1"/>
                </a:solidFill>
              </a:rPr>
              <a:t>Větrosnubné dřeviny.</a:t>
            </a:r>
            <a:br>
              <a:rPr lang="cs-CZ" sz="2800" dirty="0" smtClean="0">
                <a:solidFill>
                  <a:schemeClr val="tx1"/>
                </a:solidFill>
              </a:rPr>
            </a:br>
            <a:r>
              <a:rPr lang="cs-CZ" sz="2800" dirty="0" smtClean="0">
                <a:solidFill>
                  <a:schemeClr val="tx1"/>
                </a:solidFill>
              </a:rPr>
              <a:t>- Drobné květy tvoří jehnědy.</a:t>
            </a:r>
            <a:br>
              <a:rPr lang="cs-CZ" sz="2800" dirty="0" smtClean="0">
                <a:solidFill>
                  <a:schemeClr val="tx1"/>
                </a:solidFill>
              </a:rPr>
            </a:br>
            <a:r>
              <a:rPr lang="cs-CZ" sz="2800" dirty="0" smtClean="0">
                <a:solidFill>
                  <a:schemeClr val="tx1"/>
                </a:solidFill>
              </a:rPr>
              <a:t>- Plod: nažka, oříšek. Rozšiřuje je vítr, voda,    hlodavci.</a:t>
            </a:r>
            <a:br>
              <a:rPr lang="cs-CZ" sz="2800" dirty="0" smtClean="0">
                <a:solidFill>
                  <a:schemeClr val="tx1"/>
                </a:solidFill>
              </a:rPr>
            </a:br>
            <a:r>
              <a:rPr lang="cs-CZ" sz="2800" dirty="0" smtClean="0">
                <a:solidFill>
                  <a:schemeClr val="tx1"/>
                </a:solidFill>
              </a:rPr>
              <a:t>- Hospodářsky významné – dřevo, oříšky.</a:t>
            </a:r>
            <a:br>
              <a:rPr lang="cs-CZ" sz="2800" dirty="0" smtClean="0">
                <a:solidFill>
                  <a:schemeClr val="tx1"/>
                </a:solidFill>
              </a:rPr>
            </a:br>
            <a:r>
              <a:rPr lang="cs-CZ" sz="2800" dirty="0" smtClean="0">
                <a:solidFill>
                  <a:schemeClr val="tx1"/>
                </a:solidFill>
              </a:rPr>
              <a:t>- Způsobují pylové alergie.</a:t>
            </a:r>
            <a:br>
              <a:rPr lang="cs-CZ" sz="2800" dirty="0" smtClean="0">
                <a:solidFill>
                  <a:schemeClr val="tx1"/>
                </a:solidFill>
              </a:rPr>
            </a:br>
            <a:endParaRPr lang="cs-CZ" sz="2800" dirty="0">
              <a:solidFill>
                <a:schemeClr val="tx1"/>
              </a:solidFill>
            </a:endParaRPr>
          </a:p>
        </p:txBody>
      </p:sp>
      <p:sp>
        <p:nvSpPr>
          <p:cNvPr id="3" name="Zástupný symbol pro text 2"/>
          <p:cNvSpPr>
            <a:spLocks noGrp="1"/>
          </p:cNvSpPr>
          <p:nvPr>
            <p:ph type="body" idx="1"/>
          </p:nvPr>
        </p:nvSpPr>
        <p:spPr/>
        <p:txBody>
          <a:bodyPr>
            <a:normAutofit/>
          </a:bodyPr>
          <a:lstStyle/>
          <a:p>
            <a:pPr algn="l"/>
            <a:r>
              <a:rPr lang="cs-CZ" sz="3200" b="1" u="sng" dirty="0" smtClean="0">
                <a:solidFill>
                  <a:srgbClr val="FF0000"/>
                </a:solidFill>
              </a:rPr>
              <a:t>Charakteristické znaky:</a:t>
            </a:r>
            <a:endParaRPr lang="cs-CZ" sz="3200" b="1" u="sng" dirty="0">
              <a:solidFill>
                <a:srgbClr val="FF0000"/>
              </a:solidFill>
            </a:endParaRPr>
          </a:p>
        </p:txBody>
      </p:sp>
    </p:spTree>
    <p:extLst>
      <p:ext uri="{BB962C8B-B14F-4D97-AF65-F5344CB8AC3E}">
        <p14:creationId xmlns:p14="http://schemas.microsoft.com/office/powerpoint/2010/main" xmlns="" val="3570647136"/>
      </p:ext>
    </p:extLst>
  </p:cSld>
  <p:clrMapOvr>
    <a:masterClrMapping/>
  </p:clrMapOvr>
  <mc:AlternateContent xmlns:mc="http://schemas.openxmlformats.org/markup-compatibility/2006">
    <mc:Choice xmlns:p14="http://schemas.microsoft.com/office/powerpoint/2010/main" xmlns=""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smtClean="0">
                <a:solidFill>
                  <a:srgbClr val="FF0000"/>
                </a:solidFill>
              </a:rPr>
              <a:t>Zástupci:</a:t>
            </a:r>
            <a:endParaRPr lang="cs-CZ" b="1" u="sng" dirty="0">
              <a:solidFill>
                <a:srgbClr val="FF0000"/>
              </a:solidFill>
            </a:endParaRPr>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Bříza bělokorá</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Habr obecný</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99592" y="3448658"/>
            <a:ext cx="3467054" cy="259357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36893" y="3448658"/>
            <a:ext cx="3458096" cy="259357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955319762"/>
      </p:ext>
    </p:extLst>
  </p:cSld>
  <p:clrMapOvr>
    <a:masterClrMapping/>
  </p:clrMapOvr>
  <mc:AlternateContent xmlns:mc="http://schemas.openxmlformats.org/markup-compatibility/2006">
    <mc:Choice xmlns:p14="http://schemas.microsoft.com/office/powerpoint/2010/main" xmlns=""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smtClean="0">
                <a:solidFill>
                  <a:srgbClr val="FF0000"/>
                </a:solidFill>
              </a:rPr>
              <a:t>Další zástupci:</a:t>
            </a:r>
            <a:endParaRPr lang="cs-CZ" b="1" u="sng" dirty="0">
              <a:solidFill>
                <a:srgbClr val="FF0000"/>
              </a:solidFill>
            </a:endParaRPr>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Olše lepkavá</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Olše šedá</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87624" y="3356991"/>
            <a:ext cx="2853030" cy="286445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16016" y="3576841"/>
            <a:ext cx="3682457" cy="24247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408054923"/>
      </p:ext>
    </p:extLst>
  </p:cSld>
  <p:clrMapOvr>
    <a:masterClrMapping/>
  </p:clrMapOvr>
  <mc:AlternateContent xmlns:mc="http://schemas.openxmlformats.org/markup-compatibility/2006">
    <mc:Choice xmlns:p14="http://schemas.microsoft.com/office/powerpoint/2010/main" xmlns=""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6633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Líska obecná</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Líska turecká</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33267" y="3404757"/>
            <a:ext cx="3617835" cy="26642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40" y="3404757"/>
            <a:ext cx="3242398" cy="266429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792074186"/>
      </p:ext>
    </p:extLst>
  </p:cSld>
  <p:clrMapOvr>
    <a:masterClrMapping/>
  </p:clrMapOvr>
  <mc:AlternateContent xmlns:mc="http://schemas.openxmlformats.org/markup-compatibility/2006">
    <mc:Choice xmlns:p14="http://schemas.microsoft.com/office/powerpoint/2010/main" xmlns="" Requires="p14">
      <p:transition spd="slow" p14:dur="1500">
        <p14:window dir="vert"/>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2298584"/>
          </a:xfrm>
        </p:spPr>
        <p:txBody>
          <a:bodyPr/>
          <a:lstStyle/>
          <a:p>
            <a:r>
              <a:rPr lang="cs-CZ" b="1" u="sng" dirty="0" smtClean="0">
                <a:solidFill>
                  <a:srgbClr val="FF0000"/>
                </a:solidFill>
              </a:rPr>
              <a:t>Čeleď: </a:t>
            </a:r>
            <a:r>
              <a:rPr lang="cs-CZ" b="1" u="sng" dirty="0" err="1" smtClean="0">
                <a:solidFill>
                  <a:srgbClr val="FF0000"/>
                </a:solidFill>
              </a:rPr>
              <a:t>bukovité</a:t>
            </a:r>
            <a:endParaRPr lang="cs-CZ" b="1" u="sng" dirty="0">
              <a:solidFill>
                <a:srgbClr val="FF0000"/>
              </a:solidFill>
            </a:endParaRPr>
          </a:p>
        </p:txBody>
      </p:sp>
    </p:spTree>
    <p:extLst>
      <p:ext uri="{BB962C8B-B14F-4D97-AF65-F5344CB8AC3E}">
        <p14:creationId xmlns:p14="http://schemas.microsoft.com/office/powerpoint/2010/main" xmlns="" val="2413231814"/>
      </p:ext>
    </p:extLst>
  </p:cSld>
  <p:clrMapOvr>
    <a:masterClrMapping/>
  </p:clrMapOvr>
  <mc:AlternateContent xmlns:mc="http://schemas.openxmlformats.org/markup-compatibility/2006">
    <mc:Choice xmlns:p14="http://schemas.microsoft.com/office/powerpoint/2010/main" xmlns="" Requires="p14">
      <p:transition spd="slow" p14:dur="2500">
        <p:checker/>
        <p:sndAc>
          <p:stSnd>
            <p:snd r:embed="rId3" name="push.wav"/>
          </p:stSnd>
        </p:sndAc>
      </p:transition>
    </mc:Choice>
    <mc:Fallback>
      <p:transition spd="slow">
        <p:checker/>
        <p:sndAc>
          <p:stSnd>
            <p:snd r:embed="rId2" name="push.wav"/>
          </p:stSnd>
        </p:sndAc>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90032" y="2463560"/>
            <a:ext cx="7772400" cy="2909656"/>
          </a:xfrm>
        </p:spPr>
        <p:txBody>
          <a:bodyPr>
            <a:normAutofit/>
          </a:bodyPr>
          <a:lstStyle/>
          <a:p>
            <a:pPr marL="342900" indent="-342900" algn="l">
              <a:buFont typeface="Wingdings" pitchFamily="2" charset="2"/>
              <a:buChar char="v"/>
            </a:pPr>
            <a:r>
              <a:rPr lang="cs-CZ" sz="2400" b="1" dirty="0" smtClean="0">
                <a:solidFill>
                  <a:schemeClr val="tx1"/>
                </a:solidFill>
              </a:rPr>
              <a:t>Jednodomé dřeviny.</a:t>
            </a:r>
            <a:br>
              <a:rPr lang="cs-CZ" sz="2400" b="1" dirty="0" smtClean="0">
                <a:solidFill>
                  <a:schemeClr val="tx1"/>
                </a:solidFill>
              </a:rPr>
            </a:br>
            <a:r>
              <a:rPr lang="cs-CZ" sz="2400" b="1" dirty="0" smtClean="0">
                <a:solidFill>
                  <a:schemeClr val="tx1"/>
                </a:solidFill>
              </a:rPr>
              <a:t>Větrosnubné květy tvoří jehnědy. Opylovány větrem.</a:t>
            </a:r>
            <a:br>
              <a:rPr lang="cs-CZ" sz="2400" b="1" dirty="0" smtClean="0">
                <a:solidFill>
                  <a:schemeClr val="tx1"/>
                </a:solidFill>
              </a:rPr>
            </a:br>
            <a:r>
              <a:rPr lang="cs-CZ" sz="2400" b="1" dirty="0" smtClean="0">
                <a:solidFill>
                  <a:schemeClr val="tx1"/>
                </a:solidFill>
              </a:rPr>
              <a:t>Plod: nažka, oříšek. Obalen číškou. Rozšiřují ptáci, savci.</a:t>
            </a:r>
            <a:br>
              <a:rPr lang="cs-CZ" sz="2400" b="1" dirty="0" smtClean="0">
                <a:solidFill>
                  <a:schemeClr val="tx1"/>
                </a:solidFill>
              </a:rPr>
            </a:br>
            <a:r>
              <a:rPr lang="cs-CZ" sz="2400" b="1" dirty="0" smtClean="0">
                <a:solidFill>
                  <a:schemeClr val="tx1"/>
                </a:solidFill>
              </a:rPr>
              <a:t>Hospodářsky významné rostliny – tvrdé dřevo, korek,  potravina.</a:t>
            </a:r>
            <a:br>
              <a:rPr lang="cs-CZ" sz="2400" b="1" dirty="0" smtClean="0">
                <a:solidFill>
                  <a:schemeClr val="tx1"/>
                </a:solidFill>
              </a:rPr>
            </a:br>
            <a:endParaRPr lang="cs-CZ" sz="2400" b="1" dirty="0">
              <a:solidFill>
                <a:schemeClr val="tx1"/>
              </a:solidFill>
            </a:endParaRPr>
          </a:p>
        </p:txBody>
      </p:sp>
      <p:sp>
        <p:nvSpPr>
          <p:cNvPr id="3" name="Zástupný symbol pro text 2"/>
          <p:cNvSpPr>
            <a:spLocks noGrp="1"/>
          </p:cNvSpPr>
          <p:nvPr>
            <p:ph type="body" idx="1"/>
          </p:nvPr>
        </p:nvSpPr>
        <p:spPr>
          <a:xfrm>
            <a:off x="1367365" y="620689"/>
            <a:ext cx="6417734" cy="1296144"/>
          </a:xfrm>
        </p:spPr>
        <p:txBody>
          <a:bodyPr>
            <a:normAutofit/>
          </a:bodyPr>
          <a:lstStyle/>
          <a:p>
            <a:pPr algn="l"/>
            <a:r>
              <a:rPr lang="cs-CZ" sz="2800" b="1" u="sng" dirty="0" smtClean="0">
                <a:solidFill>
                  <a:srgbClr val="FF0000"/>
                </a:solidFill>
              </a:rPr>
              <a:t>Charakteristické znaky:</a:t>
            </a:r>
            <a:endParaRPr lang="cs-CZ" sz="2800" b="1" u="sng" dirty="0">
              <a:solidFill>
                <a:srgbClr val="FF0000"/>
              </a:solidFill>
            </a:endParaRPr>
          </a:p>
        </p:txBody>
      </p:sp>
    </p:spTree>
    <p:extLst>
      <p:ext uri="{BB962C8B-B14F-4D97-AF65-F5344CB8AC3E}">
        <p14:creationId xmlns:p14="http://schemas.microsoft.com/office/powerpoint/2010/main" xmlns="" val="19331890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67919" y="332656"/>
            <a:ext cx="8229600" cy="1252728"/>
          </a:xfrm>
        </p:spPr>
        <p:txBody>
          <a:bodyPr/>
          <a:lstStyle/>
          <a:p>
            <a:pPr algn="l"/>
            <a:r>
              <a:rPr lang="cs-CZ" b="1" u="sng" dirty="0" smtClean="0">
                <a:solidFill>
                  <a:srgbClr val="FF0000"/>
                </a:solidFill>
              </a:rPr>
              <a:t>Zástupci:</a:t>
            </a:r>
            <a:endParaRPr lang="cs-CZ" b="1" u="sng" dirty="0">
              <a:solidFill>
                <a:srgbClr val="FF0000"/>
              </a:solidFill>
            </a:endParaRPr>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Dub letní</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Dub zimní</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3429000"/>
            <a:ext cx="2138363" cy="28527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82719" y="3439908"/>
            <a:ext cx="2309242" cy="28911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1501056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text 1"/>
          <p:cNvSpPr>
            <a:spLocks noGrp="1"/>
          </p:cNvSpPr>
          <p:nvPr>
            <p:ph type="body" sz="half" idx="2"/>
          </p:nvPr>
        </p:nvSpPr>
        <p:spPr>
          <a:xfrm>
            <a:off x="914400" y="2996952"/>
            <a:ext cx="3352800" cy="2952328"/>
          </a:xfrm>
        </p:spPr>
        <p:txBody>
          <a:bodyPr>
            <a:normAutofit/>
          </a:bodyPr>
          <a:lstStyle/>
          <a:p>
            <a:pPr marL="285750" indent="-285750">
              <a:buFont typeface="Arial" pitchFamily="34" charset="0"/>
              <a:buChar char="•"/>
            </a:pPr>
            <a:r>
              <a:rPr lang="cs-CZ" dirty="0" smtClean="0"/>
              <a:t>Nejvíce se pěstuje ve středomoří a severní Africe. Nejvíce ve Španělsku a Portugalsku.</a:t>
            </a:r>
          </a:p>
          <a:p>
            <a:pPr marL="285750" indent="-285750">
              <a:buFont typeface="Arial" pitchFamily="34" charset="0"/>
              <a:buChar char="•"/>
            </a:pPr>
            <a:r>
              <a:rPr lang="cs-CZ" dirty="0" smtClean="0"/>
              <a:t>Z kůry se vyrábí korek – izolace, podlahová krytina, těsnění lahví. </a:t>
            </a:r>
          </a:p>
          <a:p>
            <a:pPr marL="285750" indent="-285750">
              <a:buFont typeface="Arial" pitchFamily="34" charset="0"/>
              <a:buChar char="•"/>
            </a:pPr>
            <a:r>
              <a:rPr lang="cs-CZ" dirty="0" smtClean="0"/>
              <a:t>Dřevo je tvrdé – nábytek, </a:t>
            </a:r>
            <a:r>
              <a:rPr lang="cs-CZ" smtClean="0"/>
              <a:t>dřevěné uhlí.</a:t>
            </a:r>
            <a:endParaRPr lang="cs-CZ" dirty="0" smtClean="0"/>
          </a:p>
          <a:p>
            <a:pPr marL="285750" indent="-285750">
              <a:buFont typeface="Arial" pitchFamily="34" charset="0"/>
              <a:buChar char="•"/>
            </a:pPr>
            <a:endParaRPr lang="cs-CZ" dirty="0"/>
          </a:p>
        </p:txBody>
      </p:sp>
      <p:sp>
        <p:nvSpPr>
          <p:cNvPr id="3" name="Nadpis 2"/>
          <p:cNvSpPr>
            <a:spLocks noGrp="1"/>
          </p:cNvSpPr>
          <p:nvPr>
            <p:ph type="title"/>
          </p:nvPr>
        </p:nvSpPr>
        <p:spPr>
          <a:xfrm>
            <a:off x="914400" y="2286000"/>
            <a:ext cx="3352800" cy="556140"/>
          </a:xfrm>
        </p:spPr>
        <p:txBody>
          <a:bodyPr/>
          <a:lstStyle/>
          <a:p>
            <a:r>
              <a:rPr lang="cs-CZ" sz="2400" b="1" u="sng" dirty="0" smtClean="0">
                <a:solidFill>
                  <a:srgbClr val="FF0000"/>
                </a:solidFill>
              </a:rPr>
              <a:t>Dub korkový</a:t>
            </a:r>
            <a:endParaRPr lang="cs-CZ" sz="2400" b="1" u="sng" dirty="0">
              <a:solidFill>
                <a:srgbClr val="FF0000"/>
              </a:solidFill>
            </a:endParaRPr>
          </a:p>
        </p:txBody>
      </p:sp>
      <p:sp>
        <p:nvSpPr>
          <p:cNvPr id="4" name="Zástupný symbol pro obsah 3"/>
          <p:cNvSpPr>
            <a:spLocks noGrp="1"/>
          </p:cNvSpPr>
          <p:nvPr>
            <p:ph idx="1"/>
          </p:nvPr>
        </p:nvSpPr>
        <p:spPr/>
        <p:txBody>
          <a:bodyPr/>
          <a:lstStyle/>
          <a:p>
            <a:endParaRPr lang="cs-CZ"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78136" y="2842140"/>
            <a:ext cx="3949197" cy="25310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1348515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42637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Buk lesní</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Kaštanovník setý</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3284984"/>
            <a:ext cx="1826936" cy="29523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16016" y="3505535"/>
            <a:ext cx="3288812" cy="25112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44022446"/>
      </p:ext>
    </p:extLst>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2154568"/>
          </a:xfrm>
        </p:spPr>
        <p:txBody>
          <a:bodyPr/>
          <a:lstStyle/>
          <a:p>
            <a:r>
              <a:rPr lang="cs-CZ" b="1" u="sng" dirty="0" smtClean="0">
                <a:solidFill>
                  <a:srgbClr val="FF0000"/>
                </a:solidFill>
              </a:rPr>
              <a:t>Čeleď: vrbovité</a:t>
            </a:r>
            <a:endParaRPr lang="cs-CZ" b="1" u="sng" dirty="0">
              <a:solidFill>
                <a:srgbClr val="FF0000"/>
              </a:solidFill>
            </a:endParaRPr>
          </a:p>
        </p:txBody>
      </p:sp>
    </p:spTree>
    <p:extLst>
      <p:ext uri="{BB962C8B-B14F-4D97-AF65-F5344CB8AC3E}">
        <p14:creationId xmlns:p14="http://schemas.microsoft.com/office/powerpoint/2010/main" xmlns="" val="3225692422"/>
      </p:ext>
    </p:extLst>
  </p:cSld>
  <p:clrMapOvr>
    <a:masterClrMapping/>
  </p:clrMapOvr>
  <mc:AlternateContent xmlns:mc="http://schemas.openxmlformats.org/markup-compatibility/2006">
    <mc:Choice xmlns:p14="http://schemas.microsoft.com/office/powerpoint/2010/main" xmlns="" Requires="p14">
      <p:transition spd="slow" p14:dur="2500">
        <p:checker/>
        <p:sndAc>
          <p:stSnd>
            <p:snd r:embed="rId3" name="whoosh.wav"/>
          </p:stSnd>
        </p:sndAc>
      </p:transition>
    </mc:Choice>
    <mc:Fallback>
      <p:transition spd="slow">
        <p:checker/>
        <p:sndAc>
          <p:stSnd>
            <p:snd r:embed="rId2" name="whoosh.wav"/>
          </p:stSnd>
        </p:sndAc>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90032" y="1484784"/>
            <a:ext cx="7772400" cy="3960440"/>
          </a:xfrm>
        </p:spPr>
        <p:txBody>
          <a:bodyPr>
            <a:normAutofit/>
          </a:bodyPr>
          <a:lstStyle/>
          <a:p>
            <a:pPr algn="l"/>
            <a:r>
              <a:rPr lang="cs-CZ" sz="2400" dirty="0" smtClean="0">
                <a:solidFill>
                  <a:schemeClr val="tx1"/>
                </a:solidFill>
              </a:rPr>
              <a:t>- Dvoudomé dřeviny.</a:t>
            </a:r>
            <a:br>
              <a:rPr lang="cs-CZ" sz="2400" dirty="0" smtClean="0">
                <a:solidFill>
                  <a:schemeClr val="tx1"/>
                </a:solidFill>
              </a:rPr>
            </a:br>
            <a:r>
              <a:rPr lang="cs-CZ" sz="2400" dirty="0" smtClean="0">
                <a:solidFill>
                  <a:schemeClr val="tx1"/>
                </a:solidFill>
              </a:rPr>
              <a:t>- Jednopohlavné květy tvoří květenství jehnědy.</a:t>
            </a:r>
            <a:br>
              <a:rPr lang="cs-CZ" sz="2400" dirty="0" smtClean="0">
                <a:solidFill>
                  <a:schemeClr val="tx1"/>
                </a:solidFill>
              </a:rPr>
            </a:br>
            <a:r>
              <a:rPr lang="cs-CZ" sz="2400" dirty="0" smtClean="0">
                <a:solidFill>
                  <a:schemeClr val="tx1"/>
                </a:solidFill>
              </a:rPr>
              <a:t>- Opylovány hmyzem</a:t>
            </a:r>
            <a:r>
              <a:rPr lang="cs-CZ" sz="2400" dirty="0">
                <a:solidFill>
                  <a:schemeClr val="tx1"/>
                </a:solidFill>
              </a:rPr>
              <a:t> </a:t>
            </a:r>
            <a:r>
              <a:rPr lang="cs-CZ" sz="2400" dirty="0" smtClean="0">
                <a:solidFill>
                  <a:schemeClr val="tx1"/>
                </a:solidFill>
              </a:rPr>
              <a:t>nebo větrem.</a:t>
            </a:r>
            <a:br>
              <a:rPr lang="cs-CZ" sz="2400" dirty="0" smtClean="0">
                <a:solidFill>
                  <a:schemeClr val="tx1"/>
                </a:solidFill>
              </a:rPr>
            </a:br>
            <a:r>
              <a:rPr lang="cs-CZ" sz="2400" dirty="0" smtClean="0">
                <a:solidFill>
                  <a:schemeClr val="tx1"/>
                </a:solidFill>
              </a:rPr>
              <a:t>- Plod: tobolka, bobule, peckovice. Rozšiřují ptáci, savci, vítr.</a:t>
            </a:r>
            <a:br>
              <a:rPr lang="cs-CZ" sz="2400" dirty="0" smtClean="0">
                <a:solidFill>
                  <a:schemeClr val="tx1"/>
                </a:solidFill>
              </a:rPr>
            </a:br>
            <a:r>
              <a:rPr lang="cs-CZ" sz="2400" dirty="0" smtClean="0">
                <a:solidFill>
                  <a:schemeClr val="tx1"/>
                </a:solidFill>
              </a:rPr>
              <a:t>- Některé druhy se snadno množí nepohlavně.</a:t>
            </a:r>
            <a:br>
              <a:rPr lang="cs-CZ" sz="2400" dirty="0" smtClean="0">
                <a:solidFill>
                  <a:schemeClr val="tx1"/>
                </a:solidFill>
              </a:rPr>
            </a:br>
            <a:r>
              <a:rPr lang="cs-CZ" sz="2400" dirty="0" smtClean="0">
                <a:solidFill>
                  <a:schemeClr val="tx1"/>
                </a:solidFill>
              </a:rPr>
              <a:t>- Hospodářsky významné – dřevo, okrasné rostliny, kyselina salicylová (snižování teploty).</a:t>
            </a:r>
            <a:br>
              <a:rPr lang="cs-CZ" sz="2400" dirty="0" smtClean="0">
                <a:solidFill>
                  <a:schemeClr val="tx1"/>
                </a:solidFill>
              </a:rPr>
            </a:br>
            <a:r>
              <a:rPr lang="cs-CZ" sz="2400" dirty="0" smtClean="0">
                <a:solidFill>
                  <a:schemeClr val="tx1"/>
                </a:solidFill>
              </a:rPr>
              <a:t>- Některé druhy způsobují alergie.</a:t>
            </a:r>
            <a:endParaRPr lang="cs-CZ" sz="2400" dirty="0">
              <a:solidFill>
                <a:schemeClr val="tx1"/>
              </a:solidFill>
            </a:endParaRPr>
          </a:p>
        </p:txBody>
      </p:sp>
      <p:sp>
        <p:nvSpPr>
          <p:cNvPr id="3" name="Zástupný symbol pro text 2"/>
          <p:cNvSpPr>
            <a:spLocks noGrp="1"/>
          </p:cNvSpPr>
          <p:nvPr>
            <p:ph type="body" idx="1"/>
          </p:nvPr>
        </p:nvSpPr>
        <p:spPr>
          <a:xfrm>
            <a:off x="1367365" y="548681"/>
            <a:ext cx="6417734" cy="864096"/>
          </a:xfrm>
        </p:spPr>
        <p:txBody>
          <a:bodyPr>
            <a:normAutofit/>
          </a:bodyPr>
          <a:lstStyle/>
          <a:p>
            <a:pPr algn="l"/>
            <a:r>
              <a:rPr lang="cs-CZ" sz="2800" b="1" u="sng" dirty="0" smtClean="0">
                <a:solidFill>
                  <a:srgbClr val="FF0000"/>
                </a:solidFill>
              </a:rPr>
              <a:t>Charakteristické znaky:</a:t>
            </a:r>
            <a:endParaRPr lang="cs-CZ" sz="2800" b="1" u="sng" dirty="0">
              <a:solidFill>
                <a:srgbClr val="FF0000"/>
              </a:solidFill>
            </a:endParaRPr>
          </a:p>
        </p:txBody>
      </p:sp>
    </p:spTree>
    <p:extLst>
      <p:ext uri="{BB962C8B-B14F-4D97-AF65-F5344CB8AC3E}">
        <p14:creationId xmlns:p14="http://schemas.microsoft.com/office/powerpoint/2010/main" xmlns="" val="211580545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smtClean="0">
                <a:solidFill>
                  <a:srgbClr val="FF0000"/>
                </a:solidFill>
              </a:rPr>
              <a:t>Zástupci:</a:t>
            </a:r>
            <a:endParaRPr lang="cs-CZ" b="1" u="sng" dirty="0">
              <a:solidFill>
                <a:srgbClr val="FF0000"/>
              </a:solidFill>
            </a:endParaRPr>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Vrba bílá</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Vrba křehká</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3356992"/>
            <a:ext cx="1700809" cy="28083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88024" y="3317560"/>
            <a:ext cx="1896045" cy="28440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9326306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282360"/>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Topol vlašský</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Topol černý</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7171"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44008" y="3320177"/>
            <a:ext cx="2124236" cy="283231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15616" y="3271607"/>
            <a:ext cx="2016224" cy="284959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00980793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6633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pPr algn="l"/>
            <a:r>
              <a:rPr lang="cs-CZ" b="1" u="sng" dirty="0" smtClean="0">
                <a:solidFill>
                  <a:srgbClr val="FF0000"/>
                </a:solidFill>
              </a:rPr>
              <a:t>Topol osika</a:t>
            </a:r>
            <a:endParaRPr lang="cs-CZ" b="1" u="sng" dirty="0">
              <a:solidFill>
                <a:srgbClr val="FF000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pPr algn="l"/>
            <a:r>
              <a:rPr lang="cs-CZ" b="1" u="sng" dirty="0" smtClean="0">
                <a:solidFill>
                  <a:srgbClr val="FF0000"/>
                </a:solidFill>
              </a:rPr>
              <a:t>Topol bílý</a:t>
            </a:r>
            <a:endParaRPr lang="cs-CZ" b="1" u="sng" dirty="0">
              <a:solidFill>
                <a:srgbClr val="FF0000"/>
              </a:solidFill>
            </a:endParaRPr>
          </a:p>
        </p:txBody>
      </p:sp>
      <p:sp>
        <p:nvSpPr>
          <p:cNvPr id="6" name="Zástupný symbol pro obsah 5"/>
          <p:cNvSpPr>
            <a:spLocks noGrp="1"/>
          </p:cNvSpPr>
          <p:nvPr>
            <p:ph sz="quarter" idx="4"/>
          </p:nvPr>
        </p:nvSpPr>
        <p:spPr/>
        <p:txBody>
          <a:bodyPr/>
          <a:lstStyle/>
          <a:p>
            <a:endParaRPr lang="cs-CZ"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3326346"/>
            <a:ext cx="1779764" cy="29938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44008" y="3501008"/>
            <a:ext cx="3816424" cy="254269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45609000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5754968"/>
          </a:xfrm>
        </p:spPr>
        <p:txBody>
          <a:bodyPr>
            <a:normAutofit/>
          </a:bodyPr>
          <a:lstStyle/>
          <a:p>
            <a:pPr algn="l"/>
            <a:r>
              <a:rPr lang="cs-CZ" sz="3200" b="1" u="sng" dirty="0" smtClean="0"/>
              <a:t>Otázky:</a:t>
            </a:r>
            <a:br>
              <a:rPr lang="cs-CZ" sz="3200" b="1" u="sng" dirty="0" smtClean="0"/>
            </a:br>
            <a:r>
              <a:rPr lang="cs-CZ" sz="2400" dirty="0" smtClean="0">
                <a:solidFill>
                  <a:schemeClr val="tx1"/>
                </a:solidFill>
              </a:rPr>
              <a:t>1. Které 2 rody patří do čeledi </a:t>
            </a:r>
            <a:r>
              <a:rPr lang="cs-CZ" sz="2400" dirty="0" err="1" smtClean="0">
                <a:solidFill>
                  <a:schemeClr val="tx1"/>
                </a:solidFill>
              </a:rPr>
              <a:t>bukovité</a:t>
            </a:r>
            <a:r>
              <a:rPr lang="cs-CZ" sz="2400" dirty="0" smtClean="0">
                <a:solidFill>
                  <a:schemeClr val="tx1"/>
                </a:solidFill>
              </a:rPr>
              <a:t>?</a:t>
            </a:r>
            <a:br>
              <a:rPr lang="cs-CZ" sz="2400" dirty="0" smtClean="0">
                <a:solidFill>
                  <a:schemeClr val="tx1"/>
                </a:solidFill>
              </a:rPr>
            </a:br>
            <a:r>
              <a:rPr lang="cs-CZ" sz="2400" dirty="0" smtClean="0">
                <a:solidFill>
                  <a:schemeClr val="tx1"/>
                </a:solidFill>
              </a:rPr>
              <a:t>2. Dřevo ze kterých stromů patří mezi nejtvrdší?</a:t>
            </a:r>
            <a:br>
              <a:rPr lang="cs-CZ" sz="2400" dirty="0" smtClean="0">
                <a:solidFill>
                  <a:schemeClr val="tx1"/>
                </a:solidFill>
              </a:rPr>
            </a:br>
            <a:r>
              <a:rPr lang="cs-CZ" sz="2400" dirty="0" smtClean="0">
                <a:solidFill>
                  <a:schemeClr val="tx1"/>
                </a:solidFill>
              </a:rPr>
              <a:t>3. Které 2 rody dřevin jsou typické tím, že rostou u vod?</a:t>
            </a:r>
            <a:br>
              <a:rPr lang="cs-CZ" sz="2400" dirty="0" smtClean="0">
                <a:solidFill>
                  <a:schemeClr val="tx1"/>
                </a:solidFill>
              </a:rPr>
            </a:br>
            <a:r>
              <a:rPr lang="cs-CZ" sz="2400" dirty="0" smtClean="0">
                <a:solidFill>
                  <a:schemeClr val="tx1"/>
                </a:solidFill>
              </a:rPr>
              <a:t>4. Které stromy působí v přírodě jako větrolamy?</a:t>
            </a:r>
            <a:br>
              <a:rPr lang="cs-CZ" sz="2400" dirty="0" smtClean="0">
                <a:solidFill>
                  <a:schemeClr val="tx1"/>
                </a:solidFill>
              </a:rPr>
            </a:br>
            <a:r>
              <a:rPr lang="cs-CZ" sz="2400" dirty="0" smtClean="0">
                <a:solidFill>
                  <a:schemeClr val="tx1"/>
                </a:solidFill>
              </a:rPr>
              <a:t>5. Květům které dřeviny se říká „kočičky“? Čím jsou pro přírodu důležité?</a:t>
            </a:r>
            <a:br>
              <a:rPr lang="cs-CZ" sz="2400" dirty="0" smtClean="0">
                <a:solidFill>
                  <a:schemeClr val="tx1"/>
                </a:solidFill>
              </a:rPr>
            </a:br>
            <a:r>
              <a:rPr lang="cs-CZ" sz="2400" dirty="0" smtClean="0">
                <a:solidFill>
                  <a:schemeClr val="tx1"/>
                </a:solidFill>
              </a:rPr>
              <a:t>6. Když potřebuji rozdělat oheň a nemám papír, pomůže mi kůra jednoho stromu. Kterého?</a:t>
            </a:r>
            <a:br>
              <a:rPr lang="cs-CZ" sz="2400" dirty="0" smtClean="0">
                <a:solidFill>
                  <a:schemeClr val="tx1"/>
                </a:solidFill>
              </a:rPr>
            </a:br>
            <a:r>
              <a:rPr lang="cs-CZ" sz="2400" dirty="0" smtClean="0">
                <a:solidFill>
                  <a:schemeClr val="tx1"/>
                </a:solidFill>
              </a:rPr>
              <a:t>7. Lískové oříšky si mohu natrhat na dvou druzích lísky. Jak se jmenují?</a:t>
            </a:r>
            <a:r>
              <a:rPr lang="cs-CZ" sz="2400" dirty="0">
                <a:solidFill>
                  <a:schemeClr val="tx1"/>
                </a:solidFill>
              </a:rPr>
              <a:t/>
            </a:r>
            <a:br>
              <a:rPr lang="cs-CZ" sz="2400" dirty="0">
                <a:solidFill>
                  <a:schemeClr val="tx1"/>
                </a:solidFill>
              </a:rPr>
            </a:br>
            <a:r>
              <a:rPr lang="cs-CZ" sz="2400" dirty="0" smtClean="0">
                <a:solidFill>
                  <a:schemeClr val="tx1"/>
                </a:solidFill>
              </a:rPr>
              <a:t>8. Vysvětlete pojem „větrosnubné“ rostliny.</a:t>
            </a:r>
            <a:br>
              <a:rPr lang="cs-CZ" sz="2400" dirty="0" smtClean="0">
                <a:solidFill>
                  <a:schemeClr val="tx1"/>
                </a:solidFill>
              </a:rPr>
            </a:br>
            <a:r>
              <a:rPr lang="cs-CZ" sz="2400" dirty="0" smtClean="0">
                <a:solidFill>
                  <a:schemeClr val="tx1"/>
                </a:solidFill>
              </a:rPr>
              <a:t>9. Ze které části které dřeviny pochází korek?</a:t>
            </a:r>
            <a:br>
              <a:rPr lang="cs-CZ" sz="2400" dirty="0" smtClean="0">
                <a:solidFill>
                  <a:schemeClr val="tx1"/>
                </a:solidFill>
              </a:rPr>
            </a:br>
            <a:r>
              <a:rPr lang="cs-CZ" sz="2400" dirty="0" smtClean="0">
                <a:solidFill>
                  <a:schemeClr val="tx1"/>
                </a:solidFill>
              </a:rPr>
              <a:t>10. Na kterém stromě rostou jedlé kaštany?</a:t>
            </a:r>
            <a:endParaRPr lang="cs-CZ" sz="2400" dirty="0">
              <a:solidFill>
                <a:schemeClr val="tx1"/>
              </a:solidFill>
            </a:endParaRPr>
          </a:p>
        </p:txBody>
      </p:sp>
    </p:spTree>
    <p:extLst>
      <p:ext uri="{BB962C8B-B14F-4D97-AF65-F5344CB8AC3E}">
        <p14:creationId xmlns:p14="http://schemas.microsoft.com/office/powerpoint/2010/main" xmlns="" val="85881017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32656"/>
            <a:ext cx="8229600" cy="5688632"/>
          </a:xfrm>
        </p:spPr>
        <p:txBody>
          <a:bodyPr>
            <a:normAutofit/>
          </a:bodyPr>
          <a:lstStyle/>
          <a:p>
            <a:pPr algn="l"/>
            <a:r>
              <a:rPr lang="cs-CZ" sz="3200" b="1" u="sng" dirty="0" smtClean="0"/>
              <a:t>Odpovědi:</a:t>
            </a:r>
            <a:br>
              <a:rPr lang="cs-CZ" sz="3200" b="1" u="sng" dirty="0" smtClean="0"/>
            </a:br>
            <a:r>
              <a:rPr lang="cs-CZ" sz="3200" b="1" u="sng" dirty="0" smtClean="0"/>
              <a:t/>
            </a:r>
            <a:br>
              <a:rPr lang="cs-CZ" sz="3200" b="1" u="sng" dirty="0" smtClean="0"/>
            </a:br>
            <a:r>
              <a:rPr lang="cs-CZ" sz="2400" dirty="0" smtClean="0">
                <a:solidFill>
                  <a:schemeClr val="tx1"/>
                </a:solidFill>
              </a:rPr>
              <a:t>1. Rody dub a buk.</a:t>
            </a:r>
            <a:r>
              <a:rPr lang="cs-CZ" sz="2400" dirty="0">
                <a:solidFill>
                  <a:schemeClr val="tx1"/>
                </a:solidFill>
              </a:rPr>
              <a:t/>
            </a:r>
            <a:br>
              <a:rPr lang="cs-CZ" sz="2400" dirty="0">
                <a:solidFill>
                  <a:schemeClr val="tx1"/>
                </a:solidFill>
              </a:rPr>
            </a:br>
            <a:r>
              <a:rPr lang="cs-CZ" sz="2400" dirty="0" smtClean="0">
                <a:solidFill>
                  <a:schemeClr val="tx1"/>
                </a:solidFill>
              </a:rPr>
              <a:t>2. Z dubu a buku.</a:t>
            </a:r>
            <a:br>
              <a:rPr lang="cs-CZ" sz="2400" dirty="0" smtClean="0">
                <a:solidFill>
                  <a:schemeClr val="tx1"/>
                </a:solidFill>
              </a:rPr>
            </a:br>
            <a:r>
              <a:rPr lang="cs-CZ" sz="2400" dirty="0" smtClean="0">
                <a:solidFill>
                  <a:schemeClr val="tx1"/>
                </a:solidFill>
              </a:rPr>
              <a:t>3. U vod rostou vrby a olše.</a:t>
            </a:r>
            <a:br>
              <a:rPr lang="cs-CZ" sz="2400" dirty="0" smtClean="0">
                <a:solidFill>
                  <a:schemeClr val="tx1"/>
                </a:solidFill>
              </a:rPr>
            </a:br>
            <a:r>
              <a:rPr lang="cs-CZ" sz="2400" dirty="0" smtClean="0">
                <a:solidFill>
                  <a:schemeClr val="tx1"/>
                </a:solidFill>
              </a:rPr>
              <a:t>4. Jako větrolamy fungují topoly vlašské a černý.</a:t>
            </a:r>
            <a:br>
              <a:rPr lang="cs-CZ" sz="2400" dirty="0" smtClean="0">
                <a:solidFill>
                  <a:schemeClr val="tx1"/>
                </a:solidFill>
              </a:rPr>
            </a:br>
            <a:r>
              <a:rPr lang="cs-CZ" sz="2400" dirty="0" smtClean="0">
                <a:solidFill>
                  <a:schemeClr val="tx1"/>
                </a:solidFill>
              </a:rPr>
              <a:t>5. Kočičky jsou květy vrb. V přírodě jsou zdrojem potravy pro včely po zimě.</a:t>
            </a:r>
            <a:br>
              <a:rPr lang="cs-CZ" sz="2400" dirty="0" smtClean="0">
                <a:solidFill>
                  <a:schemeClr val="tx1"/>
                </a:solidFill>
              </a:rPr>
            </a:br>
            <a:r>
              <a:rPr lang="cs-CZ" sz="2400" dirty="0" smtClean="0">
                <a:solidFill>
                  <a:schemeClr val="tx1"/>
                </a:solidFill>
              </a:rPr>
              <a:t>6. Břízy.</a:t>
            </a:r>
            <a:br>
              <a:rPr lang="cs-CZ" sz="2400" dirty="0" smtClean="0">
                <a:solidFill>
                  <a:schemeClr val="tx1"/>
                </a:solidFill>
              </a:rPr>
            </a:br>
            <a:r>
              <a:rPr lang="cs-CZ" sz="2400" dirty="0" smtClean="0">
                <a:solidFill>
                  <a:schemeClr val="tx1"/>
                </a:solidFill>
              </a:rPr>
              <a:t>7. Líska obecná a líska turecká.</a:t>
            </a:r>
            <a:br>
              <a:rPr lang="cs-CZ" sz="2400" dirty="0" smtClean="0">
                <a:solidFill>
                  <a:schemeClr val="tx1"/>
                </a:solidFill>
              </a:rPr>
            </a:br>
            <a:r>
              <a:rPr lang="cs-CZ" sz="2400" dirty="0" smtClean="0">
                <a:solidFill>
                  <a:schemeClr val="tx1"/>
                </a:solidFill>
              </a:rPr>
              <a:t>8. Rostliny opylované větrem.</a:t>
            </a:r>
            <a:br>
              <a:rPr lang="cs-CZ" sz="2400" dirty="0" smtClean="0">
                <a:solidFill>
                  <a:schemeClr val="tx1"/>
                </a:solidFill>
              </a:rPr>
            </a:br>
            <a:r>
              <a:rPr lang="cs-CZ" sz="2400" dirty="0" smtClean="0">
                <a:solidFill>
                  <a:schemeClr val="tx1"/>
                </a:solidFill>
              </a:rPr>
              <a:t>9. Z kůry dubu korkového .</a:t>
            </a:r>
            <a:br>
              <a:rPr lang="cs-CZ" sz="2400" dirty="0" smtClean="0">
                <a:solidFill>
                  <a:schemeClr val="tx1"/>
                </a:solidFill>
              </a:rPr>
            </a:br>
            <a:r>
              <a:rPr lang="cs-CZ" sz="2400" dirty="0" smtClean="0">
                <a:solidFill>
                  <a:schemeClr val="tx1"/>
                </a:solidFill>
              </a:rPr>
              <a:t>10. Jsou to plody kaštanovníku setého.</a:t>
            </a:r>
            <a:endParaRPr lang="cs-CZ" sz="3200" b="1" u="sng" dirty="0"/>
          </a:p>
        </p:txBody>
      </p:sp>
    </p:spTree>
    <p:extLst>
      <p:ext uri="{BB962C8B-B14F-4D97-AF65-F5344CB8AC3E}">
        <p14:creationId xmlns:p14="http://schemas.microsoft.com/office/powerpoint/2010/main" xmlns="" val="8354895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1844824"/>
            <a:ext cx="7772400" cy="4608512"/>
          </a:xfrm>
        </p:spPr>
        <p:txBody>
          <a:bodyPr>
            <a:normAutofit fontScale="90000"/>
          </a:bodyPr>
          <a:lstStyle/>
          <a:p>
            <a:pPr algn="l"/>
            <a:r>
              <a:rPr lang="cs-CZ" sz="1600" dirty="0">
                <a:hlinkClick r:id="rId2"/>
              </a:rPr>
              <a:t>http://</a:t>
            </a:r>
            <a:r>
              <a:rPr lang="cs-CZ" sz="1600" dirty="0" smtClean="0">
                <a:hlinkClick r:id="rId2"/>
              </a:rPr>
              <a:t>cs.wikipedia.org</a:t>
            </a:r>
            <a:r>
              <a:rPr lang="cs-CZ" sz="1600" dirty="0"/>
              <a:t/>
            </a:r>
            <a:br>
              <a:rPr lang="cs-CZ" sz="1600" dirty="0"/>
            </a:br>
            <a:r>
              <a:rPr lang="cs-CZ" sz="1600" dirty="0">
                <a:hlinkClick r:id="rId3"/>
              </a:rPr>
              <a:t>http://</a:t>
            </a:r>
            <a:r>
              <a:rPr lang="cs-CZ" sz="1600" dirty="0" smtClean="0">
                <a:hlinkClick r:id="rId3"/>
              </a:rPr>
              <a:t>upload.wikimedia.org/wikipedia/commons/thumb/5/5e/Betula_Pendula_at_Stockholm_University_2005-07-01.jpg/258px-Betula_Pendula_at_Stockholm_University_2005-07-01.jpg</a:t>
            </a:r>
            <a:r>
              <a:rPr lang="cs-CZ" sz="1600" dirty="0"/>
              <a:t/>
            </a:r>
            <a:br>
              <a:rPr lang="cs-CZ" sz="1600" dirty="0"/>
            </a:br>
            <a:r>
              <a:rPr lang="cs-CZ" sz="1600" dirty="0">
                <a:hlinkClick r:id="rId4"/>
              </a:rPr>
              <a:t>http://</a:t>
            </a:r>
            <a:r>
              <a:rPr lang="cs-CZ" sz="1600" dirty="0" smtClean="0">
                <a:hlinkClick r:id="rId4"/>
              </a:rPr>
              <a:t>upload.wikimedia.org/wikipedia/commons/thumb/d/dc/Hainbuche.jpg/220px-Hainbuche.jpg</a:t>
            </a:r>
            <a:r>
              <a:rPr lang="cs-CZ" sz="1600" dirty="0"/>
              <a:t/>
            </a:r>
            <a:br>
              <a:rPr lang="cs-CZ" sz="1600" dirty="0"/>
            </a:br>
            <a:r>
              <a:rPr lang="cs-CZ" sz="1600" dirty="0">
                <a:hlinkClick r:id="rId5"/>
              </a:rPr>
              <a:t>http://</a:t>
            </a:r>
            <a:r>
              <a:rPr lang="cs-CZ" sz="1600" dirty="0" smtClean="0">
                <a:hlinkClick r:id="rId5"/>
              </a:rPr>
              <a:t>upload.wikimedia.org/wikipedia/commons/c/c9/Alnus_glutinosa_tervalepp%C3%A4_lehti.jpg</a:t>
            </a:r>
            <a:r>
              <a:rPr lang="cs-CZ" sz="1600" dirty="0"/>
              <a:t/>
            </a:r>
            <a:br>
              <a:rPr lang="cs-CZ" sz="1600" dirty="0"/>
            </a:br>
            <a:r>
              <a:rPr lang="cs-CZ" sz="1600" dirty="0">
                <a:hlinkClick r:id="rId6"/>
              </a:rPr>
              <a:t>http://</a:t>
            </a:r>
            <a:r>
              <a:rPr lang="cs-CZ" sz="1600" dirty="0" smtClean="0">
                <a:hlinkClick r:id="rId6"/>
              </a:rPr>
              <a:t>en.wikipedia.org/wiki/File:Alnus_incana_rugosa_leaves.jpg</a:t>
            </a:r>
            <a:r>
              <a:rPr lang="cs-CZ" sz="1600" dirty="0" smtClean="0"/>
              <a:t/>
            </a:r>
            <a:br>
              <a:rPr lang="cs-CZ" sz="1600" dirty="0" smtClean="0"/>
            </a:br>
            <a:r>
              <a:rPr lang="cs-CZ" sz="1600" dirty="0" smtClean="0">
                <a:hlinkClick r:id="rId7"/>
              </a:rPr>
              <a:t>http</a:t>
            </a:r>
            <a:r>
              <a:rPr lang="cs-CZ" sz="1600" dirty="0">
                <a:hlinkClick r:id="rId7"/>
              </a:rPr>
              <a:t>://</a:t>
            </a:r>
            <a:r>
              <a:rPr lang="cs-CZ" sz="1600" dirty="0" smtClean="0">
                <a:hlinkClick r:id="rId7"/>
              </a:rPr>
              <a:t>upload.wikimedia.org/wikipedia/commons/thumb/6/60/Corylus_avellana.jpg/258px-Corylus_avellana.jpg</a:t>
            </a:r>
            <a:r>
              <a:rPr lang="cs-CZ" sz="1600" dirty="0"/>
              <a:t/>
            </a:r>
            <a:br>
              <a:rPr lang="cs-CZ" sz="1600" dirty="0"/>
            </a:br>
            <a:r>
              <a:rPr lang="cs-CZ" sz="1600" dirty="0">
                <a:hlinkClick r:id="rId8"/>
              </a:rPr>
              <a:t>http://</a:t>
            </a:r>
            <a:r>
              <a:rPr lang="cs-CZ" sz="1600" dirty="0" smtClean="0">
                <a:hlinkClick r:id="rId8"/>
              </a:rPr>
              <a:t>upload.wikimedia.org/wikipedia/commons/thumb/6/65/TurkHazel.jpg/258px-TurkHazel.jpg</a:t>
            </a:r>
            <a:r>
              <a:rPr lang="cs-CZ" sz="1600" dirty="0"/>
              <a:t/>
            </a:r>
            <a:br>
              <a:rPr lang="cs-CZ" sz="1600" dirty="0"/>
            </a:br>
            <a:r>
              <a:rPr lang="cs-CZ" sz="1600" dirty="0">
                <a:solidFill>
                  <a:schemeClr val="bg2">
                    <a:lumMod val="50000"/>
                  </a:schemeClr>
                </a:solidFill>
              </a:rPr>
              <a:t>http://www.litomysky.cz/mat/IMM/IMG11614.JPG</a:t>
            </a:r>
            <a:br>
              <a:rPr lang="cs-CZ" sz="1600" dirty="0">
                <a:solidFill>
                  <a:schemeClr val="bg2">
                    <a:lumMod val="50000"/>
                  </a:schemeClr>
                </a:solidFill>
              </a:rPr>
            </a:br>
            <a:r>
              <a:rPr lang="cs-CZ" sz="1600" dirty="0">
                <a:solidFill>
                  <a:schemeClr val="bg2">
                    <a:lumMod val="50000"/>
                  </a:schemeClr>
                </a:solidFill>
              </a:rPr>
              <a:t>http://upload.wikimedia.org/wikipedia/commons/thumb/2/26/Gamble_oak_leaves.jpg/250px-Gamble_oak_leaves.jpg</a:t>
            </a:r>
            <a:br>
              <a:rPr lang="cs-CZ" sz="1600" dirty="0">
                <a:solidFill>
                  <a:schemeClr val="bg2">
                    <a:lumMod val="50000"/>
                  </a:schemeClr>
                </a:solidFill>
              </a:rPr>
            </a:br>
            <a:r>
              <a:rPr lang="cs-CZ" sz="1600" dirty="0">
                <a:solidFill>
                  <a:schemeClr val="bg2">
                    <a:lumMod val="50000"/>
                  </a:schemeClr>
                </a:solidFill>
              </a:rPr>
              <a:t>http://upload.wikimedia.org/wikipedia/commons/thumb/2/26/Gamble_oak_leaves.jpg/250px-Gamble_oak_leaves.jpghttp://upload.wikimedia.org/wikipedia/commons/thumb/2/26/Gamble_oak_leaves.jpg/250px-Gamble_oak_leaves.jpghttp://upload.wikimedia.org/wikipedia/commons/thumb/2/26/Gamble_oak_leaves.jpg/250px-Gamble_oak_leaves.jpghttp://www.kct-tabor.cz/gymta/ChranenaUzemiCR/Taborsko/OstrovMarketa/img/DubLetni4.jpg</a:t>
            </a:r>
            <a:r>
              <a:rPr lang="cs-CZ" sz="1800" dirty="0" smtClean="0"/>
              <a:t/>
            </a:r>
            <a:br>
              <a:rPr lang="cs-CZ" sz="1800" dirty="0" smtClean="0"/>
            </a:br>
            <a:endParaRPr lang="cs-CZ" sz="1800" dirty="0"/>
          </a:p>
        </p:txBody>
      </p:sp>
      <p:sp>
        <p:nvSpPr>
          <p:cNvPr id="3" name="Zástupný symbol pro text 2"/>
          <p:cNvSpPr>
            <a:spLocks noGrp="1"/>
          </p:cNvSpPr>
          <p:nvPr>
            <p:ph type="body" idx="1"/>
          </p:nvPr>
        </p:nvSpPr>
        <p:spPr>
          <a:xfrm>
            <a:off x="1367365" y="980729"/>
            <a:ext cx="6417734" cy="648072"/>
          </a:xfrm>
        </p:spPr>
        <p:txBody>
          <a:bodyPr>
            <a:normAutofit/>
          </a:bodyPr>
          <a:lstStyle/>
          <a:p>
            <a:pPr algn="l"/>
            <a:r>
              <a:rPr lang="cs-CZ" sz="2400" b="1" u="sng" dirty="0" smtClean="0">
                <a:solidFill>
                  <a:srgbClr val="FF0000"/>
                </a:solidFill>
              </a:rPr>
              <a:t>Zdroje:</a:t>
            </a:r>
            <a:endParaRPr lang="cs-CZ" sz="2400" b="1" u="sng" dirty="0">
              <a:solidFill>
                <a:srgbClr val="FF0000"/>
              </a:solidFill>
            </a:endParaRPr>
          </a:p>
        </p:txBody>
      </p:sp>
    </p:spTree>
    <p:extLst>
      <p:ext uri="{BB962C8B-B14F-4D97-AF65-F5344CB8AC3E}">
        <p14:creationId xmlns:p14="http://schemas.microsoft.com/office/powerpoint/2010/main" xmlns="" val="238851278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8328"/>
            <a:ext cx="8229600" cy="5322920"/>
          </a:xfrm>
        </p:spPr>
        <p:txBody>
          <a:bodyPr>
            <a:normAutofit fontScale="90000"/>
          </a:bodyPr>
          <a:lstStyle/>
          <a:p>
            <a:pPr algn="l"/>
            <a:r>
              <a:rPr lang="cs-CZ" sz="2800" b="1" u="sng" dirty="0" smtClean="0">
                <a:solidFill>
                  <a:srgbClr val="FF0000"/>
                </a:solidFill>
              </a:rPr>
              <a:t>Další zdroje:</a:t>
            </a:r>
            <a:r>
              <a:rPr lang="cs-CZ" sz="2800" b="1" u="sng" dirty="0">
                <a:solidFill>
                  <a:srgbClr val="FF0000"/>
                </a:solidFill>
              </a:rPr>
              <a:t/>
            </a:r>
            <a:br>
              <a:rPr lang="cs-CZ" sz="2800" b="1" u="sng" dirty="0">
                <a:solidFill>
                  <a:srgbClr val="FF0000"/>
                </a:solidFill>
              </a:rPr>
            </a:br>
            <a:r>
              <a:rPr lang="cs-CZ" sz="1600" b="1" u="sng" dirty="0">
                <a:solidFill>
                  <a:srgbClr val="FF0000"/>
                </a:solidFill>
                <a:hlinkClick r:id="rId2"/>
              </a:rPr>
              <a:t>http://</a:t>
            </a:r>
            <a:r>
              <a:rPr lang="cs-CZ" sz="1600" b="1" u="sng" dirty="0" smtClean="0">
                <a:solidFill>
                  <a:srgbClr val="FF0000"/>
                </a:solidFill>
                <a:hlinkClick r:id="rId2"/>
              </a:rPr>
              <a:t>upload.wikimedia.org/wikipedia/commons/thumb/2/26/Gamble_oak_leaves.jpg/250px-Gamble_oak_leaves.jpg</a:t>
            </a:r>
            <a:r>
              <a:rPr lang="cs-CZ" sz="1600" b="1" u="sng" dirty="0">
                <a:solidFill>
                  <a:srgbClr val="FF0000"/>
                </a:solidFill>
              </a:rPr>
              <a:t/>
            </a:r>
            <a:br>
              <a:rPr lang="cs-CZ" sz="1600" b="1" u="sng" dirty="0">
                <a:solidFill>
                  <a:srgbClr val="FF0000"/>
                </a:solidFill>
              </a:rPr>
            </a:br>
            <a:r>
              <a:rPr lang="cs-CZ" sz="1600" b="1" u="sng" dirty="0">
                <a:solidFill>
                  <a:srgbClr val="FF0000"/>
                </a:solidFill>
                <a:hlinkClick r:id="rId3"/>
              </a:rPr>
              <a:t>http://</a:t>
            </a:r>
            <a:r>
              <a:rPr lang="cs-CZ" sz="1600" b="1" u="sng" dirty="0" smtClean="0">
                <a:solidFill>
                  <a:srgbClr val="FF0000"/>
                </a:solidFill>
                <a:hlinkClick r:id="rId3"/>
              </a:rPr>
              <a:t>upload.wikimedia.org/wikipedia/commons/thumb/2/2a/Illustration_Fagus_sylvatica0.jpg/250px-Illustration_Fagus_sylvatica0.jpg</a:t>
            </a:r>
            <a:r>
              <a:rPr lang="cs-CZ" sz="1600" b="1" u="sng" dirty="0">
                <a:solidFill>
                  <a:srgbClr val="FF0000"/>
                </a:solidFill>
              </a:rPr>
              <a:t/>
            </a:r>
            <a:br>
              <a:rPr lang="cs-CZ" sz="1600" b="1" u="sng" dirty="0">
                <a:solidFill>
                  <a:srgbClr val="FF0000"/>
                </a:solidFill>
              </a:rPr>
            </a:br>
            <a:r>
              <a:rPr lang="cs-CZ" sz="1600" b="1" u="sng" dirty="0">
                <a:solidFill>
                  <a:srgbClr val="FF0000"/>
                </a:solidFill>
                <a:hlinkClick r:id="rId4"/>
              </a:rPr>
              <a:t>http://</a:t>
            </a:r>
            <a:r>
              <a:rPr lang="cs-CZ" sz="1600" b="1" u="sng" dirty="0" smtClean="0">
                <a:solidFill>
                  <a:srgbClr val="FF0000"/>
                </a:solidFill>
                <a:hlinkClick r:id="rId4"/>
              </a:rPr>
              <a:t>upload.wikimedia.org/wikipedia/commons/thumb/2/2c/Ch%C3%A2taignier_120807_1.jpg/258px-Ch%C3%A2taignier_120807_1.jpg</a:t>
            </a:r>
            <a:r>
              <a:rPr lang="cs-CZ" sz="1600" b="1" u="sng" dirty="0">
                <a:solidFill>
                  <a:srgbClr val="FF0000"/>
                </a:solidFill>
              </a:rPr>
              <a:t/>
            </a:r>
            <a:br>
              <a:rPr lang="cs-CZ" sz="1600" b="1" u="sng" dirty="0">
                <a:solidFill>
                  <a:srgbClr val="FF0000"/>
                </a:solidFill>
              </a:rPr>
            </a:br>
            <a:r>
              <a:rPr lang="cs-CZ" sz="1600" b="1" u="sng" dirty="0">
                <a:solidFill>
                  <a:srgbClr val="FF0000"/>
                </a:solidFill>
                <a:hlinkClick r:id="rId5"/>
              </a:rPr>
              <a:t>http://</a:t>
            </a:r>
            <a:r>
              <a:rPr lang="cs-CZ" sz="1600" b="1" u="sng" dirty="0" smtClean="0">
                <a:solidFill>
                  <a:srgbClr val="FF0000"/>
                </a:solidFill>
                <a:hlinkClick r:id="rId5"/>
              </a:rPr>
              <a:t>upload.wikimedia.org/wikipedia/commons/thumb/0/09/Illustration_Salix_alba0.jpg/258px-Illustration_Salix_alba0.jpg</a:t>
            </a:r>
            <a:r>
              <a:rPr lang="cs-CZ" sz="1600" b="1" u="sng" dirty="0">
                <a:solidFill>
                  <a:srgbClr val="FF0000"/>
                </a:solidFill>
              </a:rPr>
              <a:t/>
            </a:r>
            <a:br>
              <a:rPr lang="cs-CZ" sz="1600" b="1" u="sng" dirty="0">
                <a:solidFill>
                  <a:srgbClr val="FF0000"/>
                </a:solidFill>
              </a:rPr>
            </a:br>
            <a:r>
              <a:rPr lang="cs-CZ" sz="1600" dirty="0" smtClean="0">
                <a:solidFill>
                  <a:srgbClr val="FF0000"/>
                </a:solidFill>
              </a:rPr>
              <a:t>Jurčák</a:t>
            </a:r>
            <a:r>
              <a:rPr lang="cs-CZ" sz="1600" dirty="0">
                <a:solidFill>
                  <a:srgbClr val="FF0000"/>
                </a:solidFill>
              </a:rPr>
              <a:t>, J.; Froněk, J. </a:t>
            </a:r>
            <a:r>
              <a:rPr lang="cs-CZ" sz="1600" i="1" dirty="0">
                <a:solidFill>
                  <a:srgbClr val="FF0000"/>
                </a:solidFill>
              </a:rPr>
              <a:t>Přírodopis 7</a:t>
            </a:r>
            <a:r>
              <a:rPr lang="cs-CZ" sz="1600" dirty="0">
                <a:solidFill>
                  <a:srgbClr val="FF0000"/>
                </a:solidFill>
              </a:rPr>
              <a:t>, 1st </a:t>
            </a:r>
            <a:r>
              <a:rPr lang="cs-CZ" sz="1600" dirty="0" err="1">
                <a:solidFill>
                  <a:srgbClr val="FF0000"/>
                </a:solidFill>
              </a:rPr>
              <a:t>ed</a:t>
            </a:r>
            <a:r>
              <a:rPr lang="cs-CZ" sz="1600" dirty="0">
                <a:solidFill>
                  <a:srgbClr val="FF0000"/>
                </a:solidFill>
              </a:rPr>
              <a:t>.; </a:t>
            </a:r>
            <a:r>
              <a:rPr lang="cs-CZ" sz="1600" dirty="0" err="1">
                <a:solidFill>
                  <a:srgbClr val="FF0000"/>
                </a:solidFill>
              </a:rPr>
              <a:t>Prodos</a:t>
            </a:r>
            <a:r>
              <a:rPr lang="cs-CZ" sz="1600" dirty="0">
                <a:solidFill>
                  <a:srgbClr val="FF0000"/>
                </a:solidFill>
              </a:rPr>
              <a:t>: Liberec, 1998</a:t>
            </a:r>
            <a:br>
              <a:rPr lang="cs-CZ" sz="1600" dirty="0">
                <a:solidFill>
                  <a:srgbClr val="FF0000"/>
                </a:solidFill>
              </a:rPr>
            </a:br>
            <a:r>
              <a:rPr lang="cs-CZ" sz="1600" b="1" u="sng" dirty="0" smtClean="0">
                <a:solidFill>
                  <a:srgbClr val="FF0000"/>
                </a:solidFill>
                <a:hlinkClick r:id="rId6"/>
              </a:rPr>
              <a:t>http</a:t>
            </a:r>
            <a:r>
              <a:rPr lang="cs-CZ" sz="1600" b="1" u="sng" dirty="0">
                <a:solidFill>
                  <a:srgbClr val="FF0000"/>
                </a:solidFill>
                <a:hlinkClick r:id="rId6"/>
              </a:rPr>
              <a:t>://upload.wikimedia.org/wikipedia/commons/c/c5/Mlad%C3%A1_Boleslav,_topol_%C4%8Dern%C3%BD_%</a:t>
            </a:r>
            <a:r>
              <a:rPr lang="cs-CZ" sz="1600" b="1" u="sng" dirty="0" smtClean="0">
                <a:solidFill>
                  <a:srgbClr val="FF0000"/>
                </a:solidFill>
                <a:hlinkClick r:id="rId6"/>
              </a:rPr>
              <a:t>282%29.jpg</a:t>
            </a:r>
            <a:r>
              <a:rPr lang="cs-CZ" sz="1600" b="1" u="sng" dirty="0">
                <a:solidFill>
                  <a:srgbClr val="FF0000"/>
                </a:solidFill>
              </a:rPr>
              <a:t/>
            </a:r>
            <a:br>
              <a:rPr lang="cs-CZ" sz="1600" b="1" u="sng" dirty="0">
                <a:solidFill>
                  <a:srgbClr val="FF0000"/>
                </a:solidFill>
              </a:rPr>
            </a:br>
            <a:r>
              <a:rPr lang="cs-CZ" sz="1600" b="1" u="sng" dirty="0">
                <a:solidFill>
                  <a:srgbClr val="FF0000"/>
                </a:solidFill>
                <a:hlinkClick r:id="rId7"/>
              </a:rPr>
              <a:t>http://</a:t>
            </a:r>
            <a:r>
              <a:rPr lang="cs-CZ" sz="1600" b="1" u="sng" dirty="0" smtClean="0">
                <a:solidFill>
                  <a:srgbClr val="FF0000"/>
                </a:solidFill>
                <a:hlinkClick r:id="rId7"/>
              </a:rPr>
              <a:t>upload.wikimedia.org/wikipedia/commons/thumb/0/09/Illustration_Populus_tremula0.jpg/258px-Illustration_Populus_tremula0.jpg</a:t>
            </a:r>
            <a:r>
              <a:rPr lang="cs-CZ" sz="1600" b="1" u="sng">
                <a:solidFill>
                  <a:srgbClr val="FF0000"/>
                </a:solidFill>
              </a:rPr>
              <a:t/>
            </a:r>
            <a:br>
              <a:rPr lang="cs-CZ" sz="1600" b="1" u="sng">
                <a:solidFill>
                  <a:srgbClr val="FF0000"/>
                </a:solidFill>
              </a:rPr>
            </a:br>
            <a:r>
              <a:rPr lang="cs-CZ" sz="1600" b="1" u="sng">
                <a:solidFill>
                  <a:srgbClr val="FF0000"/>
                </a:solidFill>
                <a:hlinkClick r:id="rId8"/>
              </a:rPr>
              <a:t>http://</a:t>
            </a:r>
            <a:r>
              <a:rPr lang="cs-CZ" sz="1600" b="1" u="sng" smtClean="0">
                <a:solidFill>
                  <a:srgbClr val="FF0000"/>
                </a:solidFill>
                <a:hlinkClick r:id="rId8"/>
              </a:rPr>
              <a:t>en.wikipedia.org/wiki/File:Populus_alba_branch.jpg</a:t>
            </a:r>
            <a:r>
              <a:rPr lang="cs-CZ" sz="1600" b="1" u="sng" smtClean="0">
                <a:solidFill>
                  <a:srgbClr val="FF0000"/>
                </a:solidFill>
              </a:rPr>
              <a:t/>
            </a:r>
            <a:br>
              <a:rPr lang="cs-CZ" sz="1600" b="1" u="sng" smtClean="0">
                <a:solidFill>
                  <a:srgbClr val="FF0000"/>
                </a:solidFill>
              </a:rPr>
            </a:br>
            <a:r>
              <a:rPr lang="cs-CZ" sz="1600" b="1" u="sng" smtClean="0">
                <a:solidFill>
                  <a:srgbClr val="FF0000"/>
                </a:solidFill>
                <a:hlinkClick r:id="rId9"/>
              </a:rPr>
              <a:t>http</a:t>
            </a:r>
            <a:r>
              <a:rPr lang="cs-CZ" sz="1600" b="1" u="sng" dirty="0">
                <a:solidFill>
                  <a:srgbClr val="FF0000"/>
                </a:solidFill>
                <a:hlinkClick r:id="rId9"/>
              </a:rPr>
              <a:t>://</a:t>
            </a:r>
            <a:r>
              <a:rPr lang="cs-CZ" sz="1600" b="1" u="sng" dirty="0" smtClean="0">
                <a:solidFill>
                  <a:srgbClr val="FF0000"/>
                </a:solidFill>
                <a:hlinkClick r:id="rId9"/>
              </a:rPr>
              <a:t>upload.wikimedia.org/wikipedia/commons/thumb/f/f5/KorkeichePortugal1994.jpg/220px-KorkeichePortugal1994.jpg</a:t>
            </a:r>
            <a:r>
              <a:rPr lang="cs-CZ" sz="1600" b="1" u="sng" dirty="0">
                <a:solidFill>
                  <a:srgbClr val="FF0000"/>
                </a:solidFill>
              </a:rPr>
              <a:t/>
            </a:r>
            <a:br>
              <a:rPr lang="cs-CZ" sz="1600" b="1" u="sng" dirty="0">
                <a:solidFill>
                  <a:srgbClr val="FF0000"/>
                </a:solidFill>
              </a:rPr>
            </a:br>
            <a:r>
              <a:rPr lang="cs-CZ" sz="1600" b="1" u="sng" dirty="0">
                <a:solidFill>
                  <a:srgbClr val="FF0000"/>
                </a:solidFill>
                <a:hlinkClick r:id="rId10"/>
              </a:rPr>
              <a:t>http://</a:t>
            </a:r>
            <a:r>
              <a:rPr lang="cs-CZ" sz="1600" b="1" u="sng" dirty="0" smtClean="0">
                <a:solidFill>
                  <a:srgbClr val="FF0000"/>
                </a:solidFill>
                <a:hlinkClick r:id="rId10"/>
              </a:rPr>
              <a:t>upload.wikimedia.org/wikipedia/commons/thumb/f/fc/PopulusAblaPyramidalis.jpg/150px-PopulusAblaPyramidalis.jpg</a:t>
            </a:r>
            <a:r>
              <a:rPr lang="cs-CZ" sz="1600" b="1" u="sng" dirty="0" smtClean="0">
                <a:solidFill>
                  <a:srgbClr val="FF0000"/>
                </a:solidFill>
              </a:rPr>
              <a:t/>
            </a:r>
            <a:br>
              <a:rPr lang="cs-CZ" sz="1600" b="1" u="sng" dirty="0" smtClean="0">
                <a:solidFill>
                  <a:srgbClr val="FF0000"/>
                </a:solidFill>
              </a:rPr>
            </a:br>
            <a:r>
              <a:rPr lang="cs-CZ" sz="1600" b="1" u="sng" dirty="0" smtClean="0">
                <a:solidFill>
                  <a:srgbClr val="FF0000"/>
                </a:solidFill>
              </a:rPr>
              <a:t/>
            </a:r>
            <a:br>
              <a:rPr lang="cs-CZ" sz="1600" b="1" u="sng" dirty="0" smtClean="0">
                <a:solidFill>
                  <a:srgbClr val="FF0000"/>
                </a:solidFill>
              </a:rPr>
            </a:br>
            <a:endParaRPr lang="cs-CZ" sz="1600" b="1" u="sng" dirty="0">
              <a:solidFill>
                <a:srgbClr val="FF0000"/>
              </a:solidFill>
            </a:endParaRPr>
          </a:p>
        </p:txBody>
      </p:sp>
    </p:spTree>
    <p:extLst>
      <p:ext uri="{BB962C8B-B14F-4D97-AF65-F5344CB8AC3E}">
        <p14:creationId xmlns:p14="http://schemas.microsoft.com/office/powerpoint/2010/main" xmlns="" val="25892339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125</TotalTime>
  <Words>180</Words>
  <Application>Microsoft Office PowerPoint</Application>
  <PresentationFormat>Předvádění na obrazovce (4:3)</PresentationFormat>
  <Paragraphs>43</Paragraphs>
  <Slides>22</Slides>
  <Notes>0</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Vlnění</vt:lpstr>
      <vt:lpstr>Čeledi: břízovité, bukovité, vrbovité</vt:lpstr>
      <vt:lpstr>Základní škola Choltice, okres Pardubice - "Učíme se pro život"  Šablona: č. III/2 Inovace a zkvalitnění výuky pomocí ICT  Pořadové číslo: 29  Autor: Ošlejšková Hana  Ověření ve výuce: 7. třída  Datum ověření: 29.5.2013</vt:lpstr>
      <vt:lpstr>Metodika: 1. Prohlédněte si prezentaci  a vyslechněte výklad. 2. Zodpovězte otázky. 3. Odpovědi si zkontrolujte.</vt:lpstr>
      <vt:lpstr>Čeleď: břízovité</vt:lpstr>
      <vt:lpstr>- Větrosnubné dřeviny. - Drobné květy tvoří jehnědy. - Plod: nažka, oříšek. Rozšiřuje je vítr, voda,    hlodavci. - Hospodářsky významné – dřevo, oříšky. - Způsobují pylové alergie. </vt:lpstr>
      <vt:lpstr>Zástupci:</vt:lpstr>
      <vt:lpstr>Další zástupci:</vt:lpstr>
      <vt:lpstr>Snímek 8</vt:lpstr>
      <vt:lpstr>Čeleď: bukovité</vt:lpstr>
      <vt:lpstr>Jednodomé dřeviny. Větrosnubné květy tvoří jehnědy. Opylovány větrem. Plod: nažka, oříšek. Obalen číškou. Rozšiřují ptáci, savci. Hospodářsky významné rostliny – tvrdé dřevo, korek,  potravina. </vt:lpstr>
      <vt:lpstr>Zástupci:</vt:lpstr>
      <vt:lpstr>Dub korkový</vt:lpstr>
      <vt:lpstr>Snímek 13</vt:lpstr>
      <vt:lpstr>Čeleď: vrbovité</vt:lpstr>
      <vt:lpstr>- Dvoudomé dřeviny. - Jednopohlavné květy tvoří květenství jehnědy. - Opylovány hmyzem nebo větrem. - Plod: tobolka, bobule, peckovice. Rozšiřují ptáci, savci, vítr. - Některé druhy se snadno množí nepohlavně. - Hospodářsky významné – dřevo, okrasné rostliny, kyselina salicylová (snižování teploty). - Některé druhy způsobují alergie.</vt:lpstr>
      <vt:lpstr>Zástupci:</vt:lpstr>
      <vt:lpstr>Snímek 17</vt:lpstr>
      <vt:lpstr>Snímek 18</vt:lpstr>
      <vt:lpstr>Otázky: 1. Které 2 rody patří do čeledi bukovité? 2. Dřevo ze kterých stromů patří mezi nejtvrdší? 3. Které 2 rody dřevin jsou typické tím, že rostou u vod? 4. Které stromy působí v přírodě jako větrolamy? 5. Květům které dřeviny se říká „kočičky“? Čím jsou pro přírodu důležité? 6. Když potřebuji rozdělat oheň a nemám papír, pomůže mi kůra jednoho stromu. Kterého? 7. Lískové oříšky si mohu natrhat na dvou druzích lísky. Jak se jmenují? 8. Vysvětlete pojem „větrosnubné“ rostliny. 9. Ze které části které dřeviny pochází korek? 10. Na kterém stromě rostou jedlé kaštany?</vt:lpstr>
      <vt:lpstr>Odpovědi:  1. Rody dub a buk. 2. Z dubu a buku. 3. U vod rostou vrby a olše. 4. Jako větrolamy fungují topoly vlašské a černý. 5. Kočičky jsou květy vrb. V přírodě jsou zdrojem potravy pro včely po zimě. 6. Břízy. 7. Líska obecná a líska turecká. 8. Rostliny opylované větrem. 9. Z kůry dubu korkového . 10. Jsou to plody kaštanovníku setého.</vt:lpstr>
      <vt:lpstr>http://cs.wikipedia.org http://upload.wikimedia.org/wikipedia/commons/thumb/5/5e/Betula_Pendula_at_Stockholm_University_2005-07-01.jpg/258px-Betula_Pendula_at_Stockholm_University_2005-07-01.jpg http://upload.wikimedia.org/wikipedia/commons/thumb/d/dc/Hainbuche.jpg/220px-Hainbuche.jpg http://upload.wikimedia.org/wikipedia/commons/c/c9/Alnus_glutinosa_tervalepp%C3%A4_lehti.jpg http://en.wikipedia.org/wiki/File:Alnus_incana_rugosa_leaves.jpg http://upload.wikimedia.org/wikipedia/commons/thumb/6/60/Corylus_avellana.jpg/258px-Corylus_avellana.jpg http://upload.wikimedia.org/wikipedia/commons/thumb/6/65/TurkHazel.jpg/258px-TurkHazel.jpg http://www.litomysky.cz/mat/IMM/IMG11614.JPG http://upload.wikimedia.org/wikipedia/commons/thumb/2/26/Gamble_oak_leaves.jpg/250px-Gamble_oak_leaves.jpg http://upload.wikimedia.org/wikipedia/commons/thumb/2/26/Gamble_oak_leaves.jpg/250px-Gamble_oak_leaves.jpghttp://upload.wikimedia.org/wikipedia/commons/thumb/2/26/Gamble_oak_leaves.jpg/250px-Gamble_oak_leaves.jpghttp://upload.wikimedia.org/wikipedia/commons/thumb/2/26/Gamble_oak_leaves.jpg/250px-Gamble_oak_leaves.jpghttp://www.kct-tabor.cz/gymta/ChranenaUzemiCR/Taborsko/OstrovMarketa/img/DubLetni4.jpg </vt:lpstr>
      <vt:lpstr>Další zdroje: http://upload.wikimedia.org/wikipedia/commons/thumb/2/26/Gamble_oak_leaves.jpg/250px-Gamble_oak_leaves.jpg http://upload.wikimedia.org/wikipedia/commons/thumb/2/2a/Illustration_Fagus_sylvatica0.jpg/250px-Illustration_Fagus_sylvatica0.jpg http://upload.wikimedia.org/wikipedia/commons/thumb/2/2c/Ch%C3%A2taignier_120807_1.jpg/258px-Ch%C3%A2taignier_120807_1.jpg http://upload.wikimedia.org/wikipedia/commons/thumb/0/09/Illustration_Salix_alba0.jpg/258px-Illustration_Salix_alba0.jpg Jurčák, J.; Froněk, J. Přírodopis 7, 1st ed.; Prodos: Liberec, 1998 http://upload.wikimedia.org/wikipedia/commons/c/c5/Mlad%C3%A1_Boleslav,_topol_%C4%8Dern%C3%BD_%282%29.jpg http://upload.wikimedia.org/wikipedia/commons/thumb/0/09/Illustration_Populus_tremula0.jpg/258px-Illustration_Populus_tremula0.jpg http://en.wikipedia.org/wiki/File:Populus_alba_branch.jpg http://upload.wikimedia.org/wikipedia/commons/thumb/f/f5/KorkeichePortugal1994.jpg/220px-KorkeichePortugal1994.jpg http://upload.wikimedia.org/wikipedia/commons/thumb/f/fc/PopulusAblaPyramidalis.jpg/150px-PopulusAblaPyramidalis.jpg  </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břízovité, bukovité, vrbovité</dc:title>
  <dc:creator>Hana Ošlejšková</dc:creator>
  <cp:lastModifiedBy>Dum</cp:lastModifiedBy>
  <cp:revision>19</cp:revision>
  <dcterms:created xsi:type="dcterms:W3CDTF">2012-07-22T20:19:56Z</dcterms:created>
  <dcterms:modified xsi:type="dcterms:W3CDTF">2013-08-26T13:57:45Z</dcterms:modified>
</cp:coreProperties>
</file>