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72" r:id="rId4"/>
    <p:sldId id="260" r:id="rId5"/>
    <p:sldId id="258" r:id="rId6"/>
    <p:sldId id="262" r:id="rId7"/>
    <p:sldId id="263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4" r:id="rId16"/>
    <p:sldId id="273" r:id="rId17"/>
    <p:sldId id="259" r:id="rId18"/>
    <p:sldId id="266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799F83B-0103-4CDE-8D36-409CD456938C}" type="datetimeFigureOut">
              <a:rPr lang="cs-CZ" smtClean="0"/>
              <a:pPr/>
              <a:t>26.8.2013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E1FF800-A1DD-465B-8E07-993A8798CC36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9F83B-0103-4CDE-8D36-409CD456938C}" type="datetimeFigureOut">
              <a:rPr lang="cs-CZ" smtClean="0"/>
              <a:pPr/>
              <a:t>26.8.2013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FF800-A1DD-465B-8E07-993A8798CC3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9F83B-0103-4CDE-8D36-409CD456938C}" type="datetimeFigureOut">
              <a:rPr lang="cs-CZ" smtClean="0"/>
              <a:pPr/>
              <a:t>26.8.2013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FF800-A1DD-465B-8E07-993A8798CC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9F83B-0103-4CDE-8D36-409CD456938C}" type="datetimeFigureOut">
              <a:rPr lang="cs-CZ" smtClean="0"/>
              <a:pPr/>
              <a:t>26.8.2013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FF800-A1DD-465B-8E07-993A8798CC3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9F83B-0103-4CDE-8D36-409CD456938C}" type="datetimeFigureOut">
              <a:rPr lang="cs-CZ" smtClean="0"/>
              <a:pPr/>
              <a:t>26.8.2013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FF800-A1DD-465B-8E07-993A8798CC36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9F83B-0103-4CDE-8D36-409CD456938C}" type="datetimeFigureOut">
              <a:rPr lang="cs-CZ" smtClean="0"/>
              <a:pPr/>
              <a:t>26.8.2013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FF800-A1DD-465B-8E07-993A8798CC36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9F83B-0103-4CDE-8D36-409CD456938C}" type="datetimeFigureOut">
              <a:rPr lang="cs-CZ" smtClean="0"/>
              <a:pPr/>
              <a:t>26.8.2013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FF800-A1DD-465B-8E07-993A8798CC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9F83B-0103-4CDE-8D36-409CD456938C}" type="datetimeFigureOut">
              <a:rPr lang="cs-CZ" smtClean="0"/>
              <a:pPr/>
              <a:t>26.8.2013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FF800-A1DD-465B-8E07-993A8798CC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9F83B-0103-4CDE-8D36-409CD456938C}" type="datetimeFigureOut">
              <a:rPr lang="cs-CZ" smtClean="0"/>
              <a:pPr/>
              <a:t>26.8.2013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FF800-A1DD-465B-8E07-993A8798CC3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9F83B-0103-4CDE-8D36-409CD456938C}" type="datetimeFigureOut">
              <a:rPr lang="cs-CZ" smtClean="0"/>
              <a:pPr/>
              <a:t>26.8.2013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FF800-A1DD-465B-8E07-993A8798CC36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9F83B-0103-4CDE-8D36-409CD456938C}" type="datetimeFigureOut">
              <a:rPr lang="cs-CZ" smtClean="0"/>
              <a:pPr/>
              <a:t>26.8.2013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FF800-A1DD-465B-8E07-993A8798CC36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3799F83B-0103-4CDE-8D36-409CD456938C}" type="datetimeFigureOut">
              <a:rPr lang="cs-CZ" smtClean="0"/>
              <a:pPr/>
              <a:t>26.8.2013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EE1FF800-A1DD-465B-8E07-993A8798CC3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3/37/HeracleumSphondylium2.jpg/250px-HeracleumSphondylium2.jpg" TargetMode="External"/><Relationship Id="rId3" Type="http://schemas.openxmlformats.org/officeDocument/2006/relationships/hyperlink" Target="http://upload.wikimedia.org/wikipedia/commons/thumb/9/9f/Daucus_Carota.jpg/258px-Daucus_Carota.jpg" TargetMode="External"/><Relationship Id="rId7" Type="http://schemas.openxmlformats.org/officeDocument/2006/relationships/hyperlink" Target="http://upload.wikimedia.org/wikipedia/commons/thumb/e/e7/Illustration_Aegopodium_podagraria0.jpg/258px-Illustration_Aegopodium_podagraria0.jpg" TargetMode="External"/><Relationship Id="rId2" Type="http://schemas.openxmlformats.org/officeDocument/2006/relationships/hyperlink" Target="http://cs.wikipedia.org/wiki/Mi%C5%99%C3%ADkovit%C3%A9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4/42/Carum_carvi_-_K%C3%B6hler%E2%80%93s_Medizinal-Pflanzen-172.jpg/258px-Carum_carvi_-_K%C3%B6hler%E2%80%93s_Medizinal-Pflanzen-172.jpg" TargetMode="External"/><Relationship Id="rId5" Type="http://schemas.openxmlformats.org/officeDocument/2006/relationships/hyperlink" Target="http://wiki.rvp.cz/@api/deki/files/22071/=PB040304.JPG?size=webview" TargetMode="External"/><Relationship Id="rId4" Type="http://schemas.openxmlformats.org/officeDocument/2006/relationships/hyperlink" Target="http://upload.wikimedia.org/wikipedia/commons/thumb/1/10/Starr_070112-3391_Petroselinum_crispum.jpg/330px-Starr_070112-3391_Petroselinum_crispum.jpg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0/0a/264_Conium_maculatum.jpg/200px-264_Conium_maculatum.jpg" TargetMode="External"/><Relationship Id="rId7" Type="http://schemas.openxmlformats.org/officeDocument/2006/relationships/hyperlink" Target="http://upload.wikimedia.org/wikipedia/commons/thumb/7/78/Papaver_somniferum_01.JPG/250px-Papaver_somniferum_01.JPG" TargetMode="External"/><Relationship Id="rId2" Type="http://schemas.openxmlformats.org/officeDocument/2006/relationships/hyperlink" Target="http://upload.wikimedia.org/wikipedia/commons/thumb/3/35/Heracleum_mantegazzianum_lapinniemi.jpg/250px-Heracleum_mantegazzianum_lapinniemi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9/93/Papaver_rhoeas_-_K%C3%B6hler%E2%80%93s_Medizinal-Pflanzen-101.jpg/255px-Papaver_rhoeas_-_K%C3%B6hler%E2%80%93s_Medizinal-Pflanzen-101.jpg" TargetMode="External"/><Relationship Id="rId5" Type="http://schemas.openxmlformats.org/officeDocument/2006/relationships/hyperlink" Target="http://upload.wikimedia.org/wikipedia/commons/thumb/1/18/Illustration_Papaver_somniferum0.jpg/258px-Illustration_Papaver_somniferum0.jpg" TargetMode="External"/><Relationship Id="rId4" Type="http://schemas.openxmlformats.org/officeDocument/2006/relationships/hyperlink" Target="http://upload.wikimedia.org/wikipedia/commons/thumb/1/10/Illustration_Cicuta_virosa0.jpg/258px-Illustration_Cicuta_virosa0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83341" y="908720"/>
            <a:ext cx="6777318" cy="2304256"/>
          </a:xfrm>
        </p:spPr>
        <p:txBody>
          <a:bodyPr/>
          <a:lstStyle/>
          <a:p>
            <a:r>
              <a:rPr lang="cs-CZ" b="1" u="sng" dirty="0" smtClean="0"/>
              <a:t>Čeledi: </a:t>
            </a:r>
            <a:r>
              <a:rPr lang="cs-CZ" b="1" u="sng" dirty="0" err="1" smtClean="0"/>
              <a:t>miříkovité</a:t>
            </a:r>
            <a:r>
              <a:rPr lang="cs-CZ" b="1" u="sng" dirty="0" smtClean="0"/>
              <a:t> </a:t>
            </a:r>
            <a:r>
              <a:rPr lang="cs-CZ" b="1" u="sng" dirty="0" smtClean="0"/>
              <a:t>               a </a:t>
            </a:r>
            <a:r>
              <a:rPr lang="cs-CZ" b="1" u="sng" dirty="0" err="1" smtClean="0"/>
              <a:t>mákovité</a:t>
            </a:r>
            <a:endParaRPr lang="cs-CZ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45719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005064"/>
            <a:ext cx="5429250" cy="275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84496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99247" y="620689"/>
            <a:ext cx="7745505" cy="5505474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cs-CZ" dirty="0" smtClean="0"/>
              <a:t>Základní </a:t>
            </a:r>
            <a:r>
              <a:rPr lang="cs-CZ" dirty="0"/>
              <a:t>škola Choltice, okres Pardubice - "Učíme se pro život"</a:t>
            </a:r>
          </a:p>
          <a:p>
            <a:endParaRPr lang="cs-CZ" dirty="0"/>
          </a:p>
          <a:p>
            <a:r>
              <a:rPr lang="cs-CZ" dirty="0"/>
              <a:t>Šablona: č. III/2 Inovace a zkvalitnění výuky pomocí ICT</a:t>
            </a:r>
          </a:p>
          <a:p>
            <a:endParaRPr lang="cs-CZ" dirty="0"/>
          </a:p>
          <a:p>
            <a:r>
              <a:rPr lang="cs-CZ" dirty="0"/>
              <a:t>Pořadové číslo: </a:t>
            </a:r>
            <a:r>
              <a:rPr lang="cs-CZ" dirty="0" smtClean="0"/>
              <a:t>28</a:t>
            </a:r>
            <a:endParaRPr lang="cs-CZ" dirty="0"/>
          </a:p>
          <a:p>
            <a:endParaRPr lang="cs-CZ" dirty="0"/>
          </a:p>
          <a:p>
            <a:r>
              <a:rPr lang="cs-CZ" dirty="0"/>
              <a:t>Autor: Ošlejšková Hana</a:t>
            </a:r>
          </a:p>
          <a:p>
            <a:endParaRPr lang="cs-CZ" dirty="0"/>
          </a:p>
          <a:p>
            <a:r>
              <a:rPr lang="cs-CZ" dirty="0"/>
              <a:t>Ověření ve výuce: </a:t>
            </a:r>
            <a:r>
              <a:rPr lang="cs-CZ" dirty="0" smtClean="0"/>
              <a:t>7. třída</a:t>
            </a:r>
            <a:endParaRPr lang="cs-CZ" dirty="0"/>
          </a:p>
          <a:p>
            <a:endParaRPr lang="cs-CZ" dirty="0"/>
          </a:p>
          <a:p>
            <a:r>
              <a:rPr lang="cs-CZ" dirty="0"/>
              <a:t>Datum ověření</a:t>
            </a:r>
            <a:r>
              <a:rPr lang="cs-CZ" dirty="0" smtClean="0"/>
              <a:t>: 27.5.2013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94548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60434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5667156"/>
          </a:xfrm>
        </p:spPr>
        <p:txBody>
          <a:bodyPr/>
          <a:lstStyle/>
          <a:p>
            <a:pPr algn="l"/>
            <a:r>
              <a:rPr lang="cs-CZ" sz="3200" b="1" u="sng" dirty="0" smtClean="0"/>
              <a:t/>
            </a:r>
            <a:br>
              <a:rPr lang="cs-CZ" sz="3200" b="1" u="sng" dirty="0" smtClean="0"/>
            </a:br>
            <a:r>
              <a:rPr lang="cs-CZ" sz="3200" b="1" u="sng" dirty="0" smtClean="0"/>
              <a:t>Metodika:</a:t>
            </a:r>
            <a:br>
              <a:rPr lang="cs-CZ" sz="3200" b="1" u="sng" dirty="0" smtClean="0"/>
            </a:br>
            <a:r>
              <a:rPr lang="cs-CZ" sz="2400" dirty="0" smtClean="0"/>
              <a:t>1. Prohlédněte si prezentaci.</a:t>
            </a:r>
            <a:br>
              <a:rPr lang="cs-CZ" sz="2400" dirty="0" smtClean="0"/>
            </a:br>
            <a:r>
              <a:rPr lang="cs-CZ" sz="2400" dirty="0" smtClean="0"/>
              <a:t>2. Zodpovězte na otázky.</a:t>
            </a:r>
            <a:br>
              <a:rPr lang="cs-CZ" sz="2400" dirty="0" smtClean="0"/>
            </a:br>
            <a:r>
              <a:rPr lang="cs-CZ" sz="2400" dirty="0" smtClean="0"/>
              <a:t>3. Zkontrolujte si odpovědi.</a:t>
            </a:r>
            <a:br>
              <a:rPr lang="cs-CZ" sz="2400" dirty="0" smtClean="0"/>
            </a:b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/>
              <a:t/>
            </a:r>
            <a:br>
              <a:rPr lang="cs-CZ" sz="2400" dirty="0"/>
            </a:br>
            <a:r>
              <a:rPr lang="cs-CZ" sz="3200" b="1" u="sng" dirty="0" smtClean="0"/>
              <a:t>Klíčová slova:</a:t>
            </a:r>
            <a:br>
              <a:rPr lang="cs-CZ" sz="3200" b="1" u="sng" dirty="0" smtClean="0"/>
            </a:br>
            <a:r>
              <a:rPr lang="cs-CZ" sz="2400" dirty="0" smtClean="0"/>
              <a:t>miříkovité, okolík, nažka, mrkev, petržel, miřík, kopr,</a:t>
            </a:r>
            <a:br>
              <a:rPr lang="cs-CZ" sz="2400" dirty="0" smtClean="0"/>
            </a:br>
            <a:r>
              <a:rPr lang="cs-CZ" sz="2400" dirty="0" smtClean="0"/>
              <a:t>bolehlav, bolševník, bršlice, kmín, </a:t>
            </a:r>
            <a:r>
              <a:rPr lang="cs-CZ" sz="2400" dirty="0" err="1" smtClean="0"/>
              <a:t>mákovité</a:t>
            </a:r>
            <a:r>
              <a:rPr lang="cs-CZ" sz="2400" dirty="0" smtClean="0"/>
              <a:t>, mák, vlaštovičník, latex, alkaloid, droga.</a:t>
            </a:r>
            <a:endParaRPr lang="cs-CZ" sz="3200" b="1" u="sng" dirty="0"/>
          </a:p>
        </p:txBody>
      </p:sp>
    </p:spTree>
    <p:extLst>
      <p:ext uri="{BB962C8B-B14F-4D97-AF65-F5344CB8AC3E}">
        <p14:creationId xmlns:p14="http://schemas.microsoft.com/office/powerpoint/2010/main" xmlns="" val="6982734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u="sng" dirty="0" smtClean="0"/>
              <a:t>Čeleď: miříkovité</a:t>
            </a:r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xmlns="" val="3208241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  <p:sndAc>
          <p:stSnd>
            <p:snd r:embed="rId3" name="camera.wav"/>
          </p:stSnd>
        </p:sndAc>
      </p:transition>
    </mc:Choice>
    <mc:Fallback>
      <p:transition spd="slow">
        <p:circl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Jednoleté, dvouleté nebo vytrvalé byliny.</a:t>
            </a:r>
          </a:p>
          <a:p>
            <a:r>
              <a:rPr lang="cs-CZ" dirty="0" smtClean="0"/>
              <a:t>Drobné pětičetné květy tvoří květenství okolík nebo složený okolík. </a:t>
            </a:r>
          </a:p>
          <a:p>
            <a:r>
              <a:rPr lang="cs-CZ" dirty="0" smtClean="0"/>
              <a:t>Plod: nažka, dvounažka.</a:t>
            </a:r>
          </a:p>
          <a:p>
            <a:r>
              <a:rPr lang="cs-CZ" dirty="0" smtClean="0"/>
              <a:t>Zelenina, koření, léčivé byliny, okrasné rostliny, některé jsou jedovaté.</a:t>
            </a:r>
          </a:p>
          <a:p>
            <a:r>
              <a:rPr lang="cs-CZ" dirty="0" smtClean="0"/>
              <a:t>Obvykle obsahují aromatické látky.</a:t>
            </a:r>
          </a:p>
          <a:p>
            <a:r>
              <a:rPr lang="cs-CZ" dirty="0" smtClean="0"/>
              <a:t>Název od miříku celeru.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3200" b="1" u="sng" dirty="0" smtClean="0"/>
              <a:t>Charakteristické  znaky:</a:t>
            </a:r>
            <a:endParaRPr lang="cs-CZ" sz="3200" b="1" u="sng" dirty="0"/>
          </a:p>
        </p:txBody>
      </p:sp>
    </p:spTree>
    <p:extLst>
      <p:ext uri="{BB962C8B-B14F-4D97-AF65-F5344CB8AC3E}">
        <p14:creationId xmlns:p14="http://schemas.microsoft.com/office/powerpoint/2010/main" xmlns="" val="167887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3600" b="1" u="sng" dirty="0" smtClean="0"/>
              <a:t>Zástupci:</a:t>
            </a:r>
            <a:endParaRPr lang="cs-CZ" sz="3600" b="1" u="sng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Mrkev obecná</a:t>
            </a:r>
            <a:endParaRPr lang="cs-CZ" b="1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Petržel zahradní</a:t>
            </a:r>
            <a:endParaRPr lang="cs-CZ" b="1" u="sng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924944"/>
            <a:ext cx="1982912" cy="3289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99726" y="3068960"/>
            <a:ext cx="3641146" cy="2736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39370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2254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Miřík celer</a:t>
            </a:r>
            <a:endParaRPr lang="cs-CZ" b="1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Kopr vonný</a:t>
            </a:r>
            <a:endParaRPr lang="cs-CZ" b="1" u="sng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06813" y="2957409"/>
            <a:ext cx="2354766" cy="3135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7" y="2973806"/>
            <a:ext cx="2339618" cy="3119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06540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2254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Kmín kořenný</a:t>
            </a:r>
            <a:endParaRPr lang="cs-CZ" b="1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Bršlice kozí noha</a:t>
            </a:r>
            <a:endParaRPr lang="cs-CZ" b="1" u="sng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2924944"/>
            <a:ext cx="2745482" cy="3277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69656" y="2924944"/>
            <a:ext cx="1913308" cy="3159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64781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945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Bolševník obecný</a:t>
            </a:r>
            <a:endParaRPr lang="cs-CZ" b="1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Bolševník velkolepý</a:t>
            </a:r>
            <a:endParaRPr lang="cs-CZ" b="1" u="sng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941117"/>
            <a:ext cx="2237537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941117"/>
            <a:ext cx="2381250" cy="3171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19110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2254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Bolehlav plamatý</a:t>
            </a:r>
            <a:endParaRPr lang="cs-CZ" b="1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Rozpuk jízlivý</a:t>
            </a:r>
            <a:endParaRPr lang="cs-CZ" b="1" u="sng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924944"/>
            <a:ext cx="2174290" cy="3174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939300"/>
            <a:ext cx="1836279" cy="3160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2924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u="sng" dirty="0" smtClean="0"/>
              <a:t>Čeleď: </a:t>
            </a:r>
            <a:r>
              <a:rPr lang="cs-CZ" u="sng" dirty="0" err="1" smtClean="0"/>
              <a:t>mákovité</a:t>
            </a:r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xmlns="" val="1762573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  <p:sndAc>
          <p:stSnd>
            <p:snd r:embed="rId3" name="camera.wav"/>
          </p:stSnd>
        </p:sndAc>
      </p:transition>
    </mc:Choice>
    <mc:Fallback>
      <p:transition spd="slow">
        <p:circle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783983"/>
          </a:xfrm>
        </p:spPr>
        <p:txBody>
          <a:bodyPr/>
          <a:lstStyle/>
          <a:p>
            <a:r>
              <a:rPr lang="cs-CZ" sz="4000" u="sng" dirty="0" smtClean="0"/>
              <a:t>Charakteristické znaky:</a:t>
            </a:r>
            <a:endParaRPr lang="cs-CZ" sz="4000" u="sng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2253972"/>
          </a:xfrm>
        </p:spPr>
        <p:txBody>
          <a:bodyPr/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dirty="0" smtClean="0"/>
              <a:t>Byliny.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dirty="0" smtClean="0"/>
              <a:t>Oboupohlavné květy opylované hmyzem nebo větrem.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dirty="0" smtClean="0"/>
              <a:t>Ve stoncích obsahují latex.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dirty="0" smtClean="0"/>
              <a:t>Plod: tobolka.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dirty="0" smtClean="0"/>
              <a:t>Olejniny, plevele, léčivky, drogy.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dirty="0" smtClean="0"/>
              <a:t>Obsahují alkaloidy.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719641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3200" b="1" u="sng" dirty="0" smtClean="0"/>
              <a:t>Zástupci:</a:t>
            </a:r>
            <a:endParaRPr lang="cs-CZ" sz="3200" b="1" u="sng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Mák setý - </a:t>
            </a:r>
            <a:r>
              <a:rPr lang="cs-CZ" b="1" dirty="0" smtClean="0"/>
              <a:t>olejnina</a:t>
            </a:r>
            <a:endParaRPr lang="cs-CZ" b="1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Mák vlčí</a:t>
            </a:r>
            <a:endParaRPr lang="cs-CZ" b="1" u="sng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879680"/>
            <a:ext cx="2232248" cy="3253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45238" y="2969909"/>
            <a:ext cx="2203708" cy="3162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6857761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945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algn="l"/>
            <a:r>
              <a:rPr lang="cs-CZ" b="1" u="sng" dirty="0" smtClean="0"/>
              <a:t>Mák východní</a:t>
            </a:r>
            <a:r>
              <a:rPr lang="cs-CZ" b="1" dirty="0" smtClean="0"/>
              <a:t> – opium, heroin</a:t>
            </a:r>
            <a:endParaRPr lang="cs-CZ" b="1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Vlaštovičník větší</a:t>
            </a:r>
            <a:endParaRPr lang="cs-CZ" b="1" u="sng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740" y="3168953"/>
            <a:ext cx="3697244" cy="2780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168954"/>
            <a:ext cx="3707101" cy="2780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1311182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5523140"/>
          </a:xfrm>
        </p:spPr>
        <p:txBody>
          <a:bodyPr/>
          <a:lstStyle/>
          <a:p>
            <a:pPr algn="l"/>
            <a:r>
              <a:rPr lang="cs-CZ" sz="3200" b="1" u="sng" dirty="0" smtClean="0"/>
              <a:t>Otázky:</a:t>
            </a:r>
            <a:br>
              <a:rPr lang="cs-CZ" sz="3200" b="1" u="sng" dirty="0" smtClean="0"/>
            </a:br>
            <a:r>
              <a:rPr lang="cs-CZ" sz="2400" dirty="0" smtClean="0"/>
              <a:t>1. V lékařství se používají látky získávané z máku východního, jak se nazývají?</a:t>
            </a:r>
            <a:br>
              <a:rPr lang="cs-CZ" sz="2400" dirty="0" smtClean="0"/>
            </a:br>
            <a:r>
              <a:rPr lang="cs-CZ" sz="2400" dirty="0" smtClean="0"/>
              <a:t>2. Který zástupce z čeledi </a:t>
            </a:r>
            <a:r>
              <a:rPr lang="cs-CZ" sz="2400" dirty="0" err="1" smtClean="0"/>
              <a:t>mákovitých</a:t>
            </a:r>
            <a:r>
              <a:rPr lang="cs-CZ" sz="2400" dirty="0" smtClean="0"/>
              <a:t> má v mléčnicích oranžové mléko?</a:t>
            </a:r>
            <a:br>
              <a:rPr lang="cs-CZ" sz="2400" dirty="0" smtClean="0"/>
            </a:br>
            <a:r>
              <a:rPr lang="cs-CZ" sz="2400" dirty="0" smtClean="0"/>
              <a:t>3. Které 2 jedovaté miříkovité rostliny znáte?</a:t>
            </a:r>
            <a:br>
              <a:rPr lang="cs-CZ" sz="2400" dirty="0" smtClean="0"/>
            </a:br>
            <a:r>
              <a:rPr lang="cs-CZ" sz="2400" dirty="0" smtClean="0"/>
              <a:t>4. Nažky které miříkovité rostliny používáme jako koření do brambor při vaření?</a:t>
            </a:r>
            <a:br>
              <a:rPr lang="cs-CZ" sz="2400" dirty="0" smtClean="0"/>
            </a:br>
            <a:r>
              <a:rPr lang="cs-CZ" sz="2400" dirty="0" smtClean="0"/>
              <a:t>5. Které 3 druhy miříkovitých rostlin byste si dali        do polévky?</a:t>
            </a:r>
            <a:br>
              <a:rPr lang="cs-CZ" sz="2400" dirty="0" smtClean="0"/>
            </a:br>
            <a:r>
              <a:rPr lang="cs-CZ" sz="2400" dirty="0" smtClean="0"/>
              <a:t>6. Který invazivní plevel se dnes rychle šíří a může způsobit popáleniny pokožky?</a:t>
            </a:r>
            <a:br>
              <a:rPr lang="cs-CZ" sz="2400" dirty="0" smtClean="0"/>
            </a:br>
            <a:r>
              <a:rPr lang="cs-CZ" sz="2400" dirty="0" smtClean="0"/>
              <a:t>7. Vysvětlete pojem „okolík“.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4381608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5451132"/>
          </a:xfrm>
        </p:spPr>
        <p:txBody>
          <a:bodyPr/>
          <a:lstStyle/>
          <a:p>
            <a:pPr algn="l"/>
            <a:r>
              <a:rPr lang="cs-CZ" sz="3200" b="1" u="sng" dirty="0" smtClean="0"/>
              <a:t>Odpovědi:</a:t>
            </a:r>
            <a:br>
              <a:rPr lang="cs-CZ" sz="3200" b="1" u="sng" dirty="0" smtClean="0"/>
            </a:br>
            <a:r>
              <a:rPr lang="cs-CZ" sz="2400" dirty="0" smtClean="0"/>
              <a:t>1. Opiáty.</a:t>
            </a:r>
            <a:br>
              <a:rPr lang="cs-CZ" sz="2400" dirty="0" smtClean="0"/>
            </a:br>
            <a:r>
              <a:rPr lang="cs-CZ" sz="2400" dirty="0" smtClean="0"/>
              <a:t>2. Vlaštovičník větší.</a:t>
            </a:r>
            <a:br>
              <a:rPr lang="cs-CZ" sz="2400" dirty="0" smtClean="0"/>
            </a:br>
            <a:r>
              <a:rPr lang="cs-CZ" sz="2400" dirty="0" smtClean="0"/>
              <a:t>3. Bolehlav plamatý, rozpuk jízlivý.</a:t>
            </a:r>
            <a:br>
              <a:rPr lang="cs-CZ" sz="2400" dirty="0" smtClean="0"/>
            </a:br>
            <a:r>
              <a:rPr lang="cs-CZ" sz="2400" dirty="0" smtClean="0"/>
              <a:t>4. Kmín kořenný.</a:t>
            </a:r>
            <a:br>
              <a:rPr lang="cs-CZ" sz="2400" dirty="0" smtClean="0"/>
            </a:br>
            <a:r>
              <a:rPr lang="cs-CZ" sz="2400" dirty="0" smtClean="0"/>
              <a:t>5. Petržel zahradní, mrkev obecná, miřík celer.</a:t>
            </a:r>
            <a:br>
              <a:rPr lang="cs-CZ" sz="2400" dirty="0" smtClean="0"/>
            </a:br>
            <a:r>
              <a:rPr lang="cs-CZ" sz="2400" dirty="0" smtClean="0"/>
              <a:t>6. Bolševník velkolepý.</a:t>
            </a:r>
            <a:br>
              <a:rPr lang="cs-CZ" sz="2400" dirty="0" smtClean="0"/>
            </a:br>
            <a:r>
              <a:rPr lang="cs-CZ" sz="2400" dirty="0" smtClean="0"/>
              <a:t>7. Druh květenství složeného z drobných kvítků.</a:t>
            </a:r>
            <a:r>
              <a:rPr lang="cs-CZ" sz="3200" b="1" u="sng" dirty="0" smtClean="0"/>
              <a:t/>
            </a:r>
            <a:br>
              <a:rPr lang="cs-CZ" sz="3200" b="1" u="sng" dirty="0" smtClean="0"/>
            </a:br>
            <a:endParaRPr lang="cs-CZ" sz="3200" b="1" u="sng" dirty="0"/>
          </a:p>
        </p:txBody>
      </p:sp>
    </p:spTree>
    <p:extLst>
      <p:ext uri="{BB962C8B-B14F-4D97-AF65-F5344CB8AC3E}">
        <p14:creationId xmlns:p14="http://schemas.microsoft.com/office/powerpoint/2010/main" xmlns="" val="31394772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1600" dirty="0">
                <a:hlinkClick r:id="rId2"/>
              </a:rPr>
              <a:t>http://</a:t>
            </a:r>
            <a:r>
              <a:rPr lang="cs-CZ" sz="1600" dirty="0" smtClean="0">
                <a:hlinkClick r:id="rId2"/>
              </a:rPr>
              <a:t>cs.wikipedia.org/wiki/Mi%C5%99%C3%ADkovit%C3%A9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upload.wikimedia.org/wikipedia/commons/thumb/9/9f/Daucus_Carota.jpg/258px-Daucus_Carota.jpg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upload.wikimedia.org/wikipedia/commons/thumb/1/10/Starr_070112-3391_Petroselinum_crispum.jpg/330px-Starr_070112-3391_Petroselinum_crispum.jpg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en.wikipedia.org/wiki/File:Snijselderij_Apium_graveolens.jpg</a:t>
            </a:r>
          </a:p>
          <a:p>
            <a:pPr marL="0" indent="0">
              <a:buNone/>
            </a:pPr>
            <a:r>
              <a:rPr lang="cs-CZ" sz="1600" dirty="0" smtClean="0">
                <a:hlinkClick r:id="rId5"/>
              </a:rPr>
              <a:t>http</a:t>
            </a:r>
            <a:r>
              <a:rPr lang="cs-CZ" sz="1600" dirty="0">
                <a:hlinkClick r:id="rId5"/>
              </a:rPr>
              <a:t>://wiki.rvp.cz/@api/deki/files/22071/=</a:t>
            </a:r>
            <a:r>
              <a:rPr lang="cs-CZ" sz="1600" dirty="0" smtClean="0">
                <a:hlinkClick r:id="rId5"/>
              </a:rPr>
              <a:t>PB040304.JPG?size=webview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>
                <a:hlinkClick r:id="rId6"/>
              </a:rPr>
              <a:t>http://upload.wikimedia.org/wikipedia/commons/thumb/4/42/Carum_carvi_-_K%C3%B6hler%E2%80%93s_Medizinal-Pflanzen-172.jpg/258px-Carum_carvi_-_</a:t>
            </a:r>
            <a:r>
              <a:rPr lang="cs-CZ" sz="1600" dirty="0" smtClean="0">
                <a:hlinkClick r:id="rId6"/>
              </a:rPr>
              <a:t>K%C3%B6hler%E2%80%93s_Medizinal-Pflanzen-172.jpg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>
                <a:hlinkClick r:id="rId7"/>
              </a:rPr>
              <a:t>http://</a:t>
            </a:r>
            <a:r>
              <a:rPr lang="cs-CZ" sz="1600" dirty="0" smtClean="0">
                <a:hlinkClick r:id="rId7"/>
              </a:rPr>
              <a:t>upload.wikimedia.org/wikipedia/commons/thumb/e/e7/Illustration_Aegopodium_podagraria0.jpg/258px-Illustration_Aegopodium_podagraria0.jpg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>
                <a:hlinkClick r:id="rId8"/>
              </a:rPr>
              <a:t>http://</a:t>
            </a:r>
            <a:r>
              <a:rPr lang="cs-CZ" sz="1600" dirty="0" smtClean="0">
                <a:hlinkClick r:id="rId8"/>
              </a:rPr>
              <a:t>upload.wikimedia.org/wikipedia/commons/thumb/3/37/HeracleumSphondylium2.jpg/250px-HeracleumSphondylium2.jpg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/>
              <a:t>JURČÁK, Jaroslav, Jiří FRONĚK </a:t>
            </a:r>
            <a:r>
              <a:rPr lang="cs-CZ" sz="1600" i="1" dirty="0"/>
              <a:t>Přírodopis 7</a:t>
            </a:r>
            <a:r>
              <a:rPr lang="cs-CZ" sz="1600" dirty="0"/>
              <a:t>. Olomouc: </a:t>
            </a:r>
            <a:r>
              <a:rPr lang="cs-CZ" sz="1600" dirty="0" err="1"/>
              <a:t>Prodos</a:t>
            </a:r>
            <a:r>
              <a:rPr lang="cs-CZ" sz="1600" dirty="0"/>
              <a:t>, 1998. ISBN 80-7230-015-6. </a:t>
            </a:r>
            <a:endParaRPr lang="cs-CZ" sz="1600" dirty="0" smtClean="0"/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endParaRPr lang="cs-CZ" sz="1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800" u="sng" dirty="0" smtClean="0"/>
              <a:t>Zdroje:</a:t>
            </a:r>
            <a:endParaRPr lang="cs-CZ" sz="2800" u="sng" dirty="0"/>
          </a:p>
        </p:txBody>
      </p:sp>
    </p:spTree>
    <p:extLst>
      <p:ext uri="{BB962C8B-B14F-4D97-AF65-F5344CB8AC3E}">
        <p14:creationId xmlns:p14="http://schemas.microsoft.com/office/powerpoint/2010/main" xmlns="" val="1430826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1600" dirty="0">
                <a:hlinkClick r:id="rId2"/>
              </a:rPr>
              <a:t>http://</a:t>
            </a:r>
            <a:r>
              <a:rPr lang="cs-CZ" sz="1600" dirty="0" smtClean="0">
                <a:hlinkClick r:id="rId2"/>
              </a:rPr>
              <a:t>upload.wikimedia.org/wikipedia/commons/thumb/3/35/Heracleum_mantegazzianum_lapinniemi.jpg/250px-Heracleum_mantegazzianum_lapinniemi.jpg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upload.wikimedia.org/wikipedia/commons/thumb/0/0a/264_Conium_maculatum.jpg/200px-264_Conium_maculatum.jpg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upload.wikimedia.org/wikipedia/commons/thumb/1/10/Illustration_Cicuta_virosa0.jpg/258px-Illustration_Cicuta_virosa0.jpg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upload.wikimedia.org/wikipedia/commons/thumb/1/18/Illustration_Papaver_somniferum0.jpg/258px-Illustration_Papaver_somniferum0.jpg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>
                <a:hlinkClick r:id="rId6"/>
              </a:rPr>
              <a:t>http://upload.wikimedia.org/wikipedia/commons/thumb/9/93/Papaver_rhoeas_-_K%C3%B6hler%E2%80%93s_Medizinal-Pflanzen-101.jpg/255px-Papaver_rhoeas_-_</a:t>
            </a:r>
            <a:r>
              <a:rPr lang="cs-CZ" sz="1600" dirty="0" smtClean="0">
                <a:hlinkClick r:id="rId6"/>
              </a:rPr>
              <a:t>K%C3%B6hler%E2%80%93s_Medizinal-Pflanzen-101.jpg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>
                <a:hlinkClick r:id="rId7"/>
              </a:rPr>
              <a:t>http://</a:t>
            </a:r>
            <a:r>
              <a:rPr lang="cs-CZ" sz="1600" dirty="0" smtClean="0">
                <a:hlinkClick r:id="rId7"/>
              </a:rPr>
              <a:t>upload.wikimedia.org/wikipedia/commons/thumb/7/78/Papaver_somniferum_01.JPG/250px-Papaver_somniferum_01.JPG</a:t>
            </a:r>
            <a:endParaRPr lang="cs-CZ" sz="1600" dirty="0" smtClean="0"/>
          </a:p>
          <a:p>
            <a:pPr marL="0" indent="0">
              <a:buNone/>
            </a:pPr>
            <a:r>
              <a:rPr lang="cs-CZ" sz="1600" dirty="0"/>
              <a:t>http://upload.wikimedia.org/wikipedia/commons/thumb/2/24/Chelidonium_majus_bgiu.jpg/300px-Chelidonium_majus_bgiu.jpg</a:t>
            </a:r>
            <a:endParaRPr lang="cs-CZ" sz="1600" dirty="0" smtClean="0"/>
          </a:p>
          <a:p>
            <a:pPr marL="0" indent="0">
              <a:buNone/>
            </a:pPr>
            <a:endParaRPr lang="cs-CZ" sz="1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554588"/>
          </a:xfrm>
        </p:spPr>
        <p:txBody>
          <a:bodyPr/>
          <a:lstStyle/>
          <a:p>
            <a:pPr algn="l"/>
            <a:r>
              <a:rPr lang="cs-CZ" sz="2000" b="1" u="sng" dirty="0" smtClean="0"/>
              <a:t>Další zdroje:</a:t>
            </a:r>
            <a:endParaRPr lang="cs-CZ" sz="2000" b="1" u="sng" dirty="0"/>
          </a:p>
        </p:txBody>
      </p:sp>
    </p:spTree>
    <p:extLst>
      <p:ext uri="{BB962C8B-B14F-4D97-AF65-F5344CB8AC3E}">
        <p14:creationId xmlns:p14="http://schemas.microsoft.com/office/powerpoint/2010/main" xmlns="" val="463663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vrdý obal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Tvrdý obal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Tvrdý obal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71</TotalTime>
  <Words>259</Words>
  <Application>Microsoft Office PowerPoint</Application>
  <PresentationFormat>Předvádění na obrazovce (4:3)</PresentationFormat>
  <Paragraphs>69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Tvrdý obal</vt:lpstr>
      <vt:lpstr>Čeledi: miříkovité                a mákovité</vt:lpstr>
      <vt:lpstr>Snímek 2</vt:lpstr>
      <vt:lpstr> Metodika: 1. Prohlédněte si prezentaci. 2. Zodpovězte na otázky. 3. Zkontrolujte si odpovědi.    Klíčová slova: miříkovité, okolík, nažka, mrkev, petržel, miřík, kopr, bolehlav, bolševník, bršlice, kmín, mákovité, mák, vlaštovičník, latex, alkaloid, droga.</vt:lpstr>
      <vt:lpstr>Čeleď: miříkovité</vt:lpstr>
      <vt:lpstr>Charakteristické  znaky:</vt:lpstr>
      <vt:lpstr>Zástupci:</vt:lpstr>
      <vt:lpstr>Snímek 7</vt:lpstr>
      <vt:lpstr>Snímek 8</vt:lpstr>
      <vt:lpstr>Snímek 9</vt:lpstr>
      <vt:lpstr>Snímek 10</vt:lpstr>
      <vt:lpstr>Čeleď: mákovité</vt:lpstr>
      <vt:lpstr>Charakteristické znaky:</vt:lpstr>
      <vt:lpstr>Zástupci:</vt:lpstr>
      <vt:lpstr>Snímek 14</vt:lpstr>
      <vt:lpstr>Otázky: 1. V lékařství se používají látky získávané z máku východního, jak se nazývají? 2. Který zástupce z čeledi mákovitých má v mléčnicích oranžové mléko? 3. Které 2 jedovaté miříkovité rostliny znáte? 4. Nažky které miříkovité rostliny používáme jako koření do brambor při vaření? 5. Které 3 druhy miříkovitých rostlin byste si dali        do polévky? 6. Který invazivní plevel se dnes rychle šíří a může způsobit popáleniny pokožky? 7. Vysvětlete pojem „okolík“.</vt:lpstr>
      <vt:lpstr>Odpovědi: 1. Opiáty. 2. Vlaštovičník větší. 3. Bolehlav plamatý, rozpuk jízlivý. 4. Kmín kořenný. 5. Petržel zahradní, mrkev obecná, miřík celer. 6. Bolševník velkolepý. 7. Druh květenství složeného z drobných kvítků. </vt:lpstr>
      <vt:lpstr>Zdroje:</vt:lpstr>
      <vt:lpstr>Další zdroje:</vt:lpstr>
    </vt:vector>
  </TitlesOfParts>
  <Company>Choltice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Čeledi: miříkovité a mákovité</dc:title>
  <dc:creator>Hana Ošlejšková</dc:creator>
  <cp:lastModifiedBy>Dum</cp:lastModifiedBy>
  <cp:revision>14</cp:revision>
  <dcterms:created xsi:type="dcterms:W3CDTF">2012-07-22T18:13:25Z</dcterms:created>
  <dcterms:modified xsi:type="dcterms:W3CDTF">2013-08-26T14:03:02Z</dcterms:modified>
</cp:coreProperties>
</file>