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76" r:id="rId4"/>
    <p:sldId id="259" r:id="rId5"/>
    <p:sldId id="258" r:id="rId6"/>
    <p:sldId id="260" r:id="rId7"/>
    <p:sldId id="262" r:id="rId8"/>
    <p:sldId id="263" r:id="rId9"/>
    <p:sldId id="264" r:id="rId10"/>
    <p:sldId id="266" r:id="rId11"/>
    <p:sldId id="267" r:id="rId12"/>
    <p:sldId id="268" r:id="rId13"/>
    <p:sldId id="269" r:id="rId14"/>
    <p:sldId id="270" r:id="rId15"/>
    <p:sldId id="271" r:id="rId16"/>
    <p:sldId id="273" r:id="rId17"/>
    <p:sldId id="274" r:id="rId18"/>
    <p:sldId id="275" r:id="rId19"/>
    <p:sldId id="279" r:id="rId20"/>
    <p:sldId id="278" r:id="rId21"/>
    <p:sldId id="277" r:id="rId22"/>
    <p:sldId id="261" r:id="rId23"/>
    <p:sldId id="265" r:id="rId24"/>
    <p:sldId id="272"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9236D"/>
    <a:srgbClr val="5C83F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341" autoAdjust="0"/>
  </p:normalViewPr>
  <p:slideViewPr>
    <p:cSldViewPr>
      <p:cViewPr varScale="1">
        <p:scale>
          <a:sx n="104" d="100"/>
          <a:sy n="104" d="100"/>
        </p:scale>
        <p:origin x="-17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fld id="{6CFBC8D9-D5D2-45B2-8AF2-576C08BADA5A}" type="datetimeFigureOut">
              <a:rPr lang="cs-CZ" smtClean="0"/>
              <a:pPr/>
              <a:t>26.8.2013</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38CE6A2C-9D70-40D0-9899-D5BB81FDE63D}"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6CFBC8D9-D5D2-45B2-8AF2-576C08BADA5A}"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fld id="{6CFBC8D9-D5D2-45B2-8AF2-576C08BADA5A}"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8CE6A2C-9D70-40D0-9899-D5BB81FDE63D}"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6CFBC8D9-D5D2-45B2-8AF2-576C08BADA5A}"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6CFBC8D9-D5D2-45B2-8AF2-576C08BADA5A}" type="datetimeFigureOut">
              <a:rPr lang="cs-CZ" smtClean="0"/>
              <a:pPr/>
              <a:t>26.8.2013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6CFBC8D9-D5D2-45B2-8AF2-576C08BADA5A}" type="datetimeFigureOut">
              <a:rPr lang="cs-CZ" smtClean="0"/>
              <a:pPr/>
              <a:t>26.8.2013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FBC8D9-D5D2-45B2-8AF2-576C08BADA5A}" type="datetimeFigureOut">
              <a:rPr lang="cs-CZ" smtClean="0"/>
              <a:pPr/>
              <a:t>26.8.2013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6CFBC8D9-D5D2-45B2-8AF2-576C08BADA5A}"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fld id="{6CFBC8D9-D5D2-45B2-8AF2-576C08BADA5A}"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38CE6A2C-9D70-40D0-9899-D5BB81FDE63D}" type="slidenum">
              <a:rPr lang="cs-CZ" smtClean="0"/>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6CFBC8D9-D5D2-45B2-8AF2-576C08BADA5A}"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6CFBC8D9-D5D2-45B2-8AF2-576C08BADA5A}"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8CE6A2C-9D70-40D0-9899-D5BB81FDE63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CFBC8D9-D5D2-45B2-8AF2-576C08BADA5A}" type="datetimeFigureOut">
              <a:rPr lang="cs-CZ" smtClean="0"/>
              <a:pPr/>
              <a:t>26.8.2013</a:t>
            </a:fld>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8CE6A2C-9D70-40D0-9899-D5BB81FDE63D}" type="slidenum">
              <a:rPr lang="cs-CZ" smtClean="0"/>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audio" Target="../media/audio21.wav"/><Relationship Id="rId2" Type="http://schemas.openxmlformats.org/officeDocument/2006/relationships/audio" Target="../media/audio2.wav"/><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audio" Target="../media/audio21.wav"/><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2.wav"/><Relationship Id="rId1" Type="http://schemas.openxmlformats.org/officeDocument/2006/relationships/slideLayout" Target="../slideLayouts/slideLayout5.xml"/><Relationship Id="rId5" Type="http://schemas.openxmlformats.org/officeDocument/2006/relationships/audio" Target="../media/audio21.wav"/><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audio" Target="../media/audio21.wav"/></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audio" Target="../media/audio2.wav"/><Relationship Id="rId1" Type="http://schemas.openxmlformats.org/officeDocument/2006/relationships/slideLayout" Target="../slideLayouts/slideLayout5.xml"/><Relationship Id="rId5" Type="http://schemas.openxmlformats.org/officeDocument/2006/relationships/audio" Target="../media/audio21.wav"/><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hyperlink" Target="http://www.mojevideo.sk/video/89f7/ako_sa_to_robi_horcica.html"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cs.wikipedia.org/wiki/Soubor:Slivo%C5%88_%C5%A1vestka,_plum.jpg" TargetMode="External"/><Relationship Id="rId3" Type="http://schemas.openxmlformats.org/officeDocument/2006/relationships/hyperlink" Target="http://cs.wikipedia.org/wiki/R%C5%AF%C5%BEe_%C5%A1%C3%ADpkov%C3%A1" TargetMode="External"/><Relationship Id="rId7" Type="http://schemas.openxmlformats.org/officeDocument/2006/relationships/hyperlink" Target="http://upload.wikimedia.org/wikipedia/commons/thumb/e/e4/Illustration_Prunus_cerasus0.jpg/258px-Illustration_Prunus_cerasus0.jpg" TargetMode="External"/><Relationship Id="rId2" Type="http://schemas.openxmlformats.org/officeDocument/2006/relationships/hyperlink" Target="http://upload.wikimedia.org/wikipedia/commons/thumb/1/10/Rosa_canina_flower_Luc_Viatour.JPG/258px-Rosa_canina_flower_Luc_Viatour.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2/26/Prunus_cerasus_vi%C5%A1e%C5%88_obecn%C3%A1_1.jpg/300px-Prunus_cerasus_vi%C5%A1e%C5%88_obecn%C3%A1_1.jpg" TargetMode="External"/><Relationship Id="rId5" Type="http://schemas.openxmlformats.org/officeDocument/2006/relationships/hyperlink" Target="http://upload.wikimedia.org/wikipedia/commons/thumb/9/9c/111_Pirus_communis_L.jpg/250px-111_Pirus_communis_L.jpg" TargetMode="External"/><Relationship Id="rId10" Type="http://schemas.openxmlformats.org/officeDocument/2006/relationships/hyperlink" Target="http://upload.wikimedia.org/wikipedia/commons/thumb/3/38/306_Rubus_idaeus.jpg/200px-306_Rubus_idaeus.jpg" TargetMode="External"/><Relationship Id="rId4" Type="http://schemas.openxmlformats.org/officeDocument/2006/relationships/hyperlink" Target="http://upload.wikimedia.org/wikipedia/commons/thumb/3/3b/DSCF4435.JPG/258px-DSCF4435.JPG" TargetMode="External"/><Relationship Id="rId9" Type="http://schemas.openxmlformats.org/officeDocument/2006/relationships/hyperlink" Target="http://upload.wikimedia.org/wikipedia/commons/thumb/d/d7/Rowanberries_in_late_August_2004_in_Helsinki.jpg/258px-Rowanberries_in_late_August_2004_in_Helsinki.jp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wiki.rvp.cz/@api/deki/files/22099/=PB040316.JPG?size=webview" TargetMode="External"/><Relationship Id="rId3" Type="http://schemas.openxmlformats.org/officeDocument/2006/relationships/hyperlink" Target="http://upload.wikimedia.org/wikipedia/commons/thumb/1/1f/Illustration_Fragaria_vesca0.jpg/250px-Illustration_Fragaria_vesca0.jpg" TargetMode="External"/><Relationship Id="rId7" Type="http://schemas.openxmlformats.org/officeDocument/2006/relationships/hyperlink" Target="http://bestroominthehouse.files.wordpress.com/2007/03/cabbageglamorous_000.jpg" TargetMode="External"/><Relationship Id="rId2" Type="http://schemas.openxmlformats.org/officeDocument/2006/relationships/hyperlink" Target="http://upload.wikimedia.org/wikipedia/commons/thumb/d/d1/Blackberries_on_bush.jpg/258px-Blackberries_on_bush.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5/57/Brassica_napus_-_K%C3%B6hler%E2%80%93s_Medizinal-Pflanzen-169.jpg/258px-Brassica_napus_-_K%C3%B6hler%E2%80%93s_Medizinal-Pflanzen-169.jpg" TargetMode="External"/><Relationship Id="rId5" Type="http://schemas.openxmlformats.org/officeDocument/2006/relationships/hyperlink" Target="http://upload.wikimedia.org/wikipedia/commons/thumb/2/21/Illustration_Agrimonia_eupatoria0.jpg/258px-Illustration_Agrimonia_eupatoria0.jpg" TargetMode="External"/><Relationship Id="rId10" Type="http://schemas.openxmlformats.org/officeDocument/2006/relationships/hyperlink" Target="http://upload.wikimedia.org/wikipedia/commons/thumb/f/fb/Broccoli_bunches.jpg/258px-Broccoli_bunches.jpg" TargetMode="External"/><Relationship Id="rId4" Type="http://schemas.openxmlformats.org/officeDocument/2006/relationships/hyperlink" Target="http://upload.wikimedia.org/wikipedia/commons/thumb/8/8f/Alchemilla_vulgaris_(RpM).JPG/200px-Alchemilla_vulgaris_(RpM).JPG" TargetMode="External"/><Relationship Id="rId9" Type="http://schemas.openxmlformats.org/officeDocument/2006/relationships/hyperlink" Target="http://cs.wikipedia.org/wiki/Soubor:Cauliflower.jpg"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upload.wikimedia.org/wikipedia/commons/thumb/d/d5/Alyssum_saxatile3.jpg/225px-Alyssum_saxatile3.jpg" TargetMode="External"/><Relationship Id="rId3" Type="http://schemas.openxmlformats.org/officeDocument/2006/relationships/hyperlink" Target="http://cs.wikipedia.org/wiki/Soubor:Daikon.Japan.jpg" TargetMode="External"/><Relationship Id="rId7" Type="http://schemas.openxmlformats.org/officeDocument/2006/relationships/hyperlink" Target="http://upload.wikimedia.org/wikipedia/commons/thumb/6/61/Thlaspi_arvense.jpeg/220px-Thlaspi_arvense.jpeg" TargetMode="External"/><Relationship Id="rId2" Type="http://schemas.openxmlformats.org/officeDocument/2006/relationships/hyperlink" Target="http://upload.wikimedia.org/wikipedia/commons/thumb/0/03/Radish.jpg/220px-Radish.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f/f1/Capsella_bursa-pastoris.JPG/260px-Capsella_bursa-pastoris.JPG" TargetMode="External"/><Relationship Id="rId5" Type="http://schemas.openxmlformats.org/officeDocument/2006/relationships/hyperlink" Target="http://it.wikipedia.org/wiki/File:Raphanus_raphanistrum_habito.jpg" TargetMode="External"/><Relationship Id="rId4" Type="http://schemas.openxmlformats.org/officeDocument/2006/relationships/hyperlink" Target="http://upload.wikimedia.org/wikipedia/commons/thumb/b/b6/Armoracia_rusticana.jpg/250px-Armoracia_rusticana.jpg" TargetMode="External"/><Relationship Id="rId9" Type="http://schemas.openxmlformats.org/officeDocument/2006/relationships/hyperlink" Target="http://www.mojevideo.sk/video/89f7/ako_sa_to_robi_horcica.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3400" y="1371600"/>
            <a:ext cx="7851648" cy="3425552"/>
          </a:xfrm>
        </p:spPr>
        <p:txBody>
          <a:bodyPr/>
          <a:lstStyle/>
          <a:p>
            <a:pPr algn="ctr"/>
            <a:r>
              <a:rPr lang="cs-CZ" u="sng" dirty="0" smtClean="0"/>
              <a:t>Čeledi: růžovité </a:t>
            </a:r>
            <a:r>
              <a:rPr lang="cs-CZ" u="sng" dirty="0" smtClean="0"/>
              <a:t>                                a </a:t>
            </a:r>
            <a:r>
              <a:rPr lang="cs-CZ" u="sng" dirty="0" smtClean="0"/>
              <a:t>brukvovité</a:t>
            </a:r>
            <a:endParaRPr lang="cs-CZ" u="sng"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57375" y="404665"/>
            <a:ext cx="5429250" cy="23762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9784955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5749248"/>
          </a:xfrm>
        </p:spPr>
        <p:txBody>
          <a:bodyPr>
            <a:normAutofit/>
          </a:bodyPr>
          <a:lstStyle/>
          <a:p>
            <a:r>
              <a:rPr lang="cs-CZ" sz="2800" dirty="0"/>
              <a:t>Základní škola Choltice, okres Pardubice - "Učíme se pro život"</a:t>
            </a:r>
            <a:br>
              <a:rPr lang="cs-CZ" sz="2800" dirty="0"/>
            </a:br>
            <a:r>
              <a:rPr lang="cs-CZ" sz="2800" dirty="0"/>
              <a:t/>
            </a:r>
            <a:br>
              <a:rPr lang="cs-CZ" sz="2800" dirty="0"/>
            </a:br>
            <a:r>
              <a:rPr lang="cs-CZ" sz="2800" dirty="0"/>
              <a:t>Šablona: č. III/2 Inovace a zkvalitnění výuky pomocí ICT</a:t>
            </a:r>
            <a:br>
              <a:rPr lang="cs-CZ" sz="2800" dirty="0"/>
            </a:br>
            <a:r>
              <a:rPr lang="cs-CZ" sz="2800" dirty="0"/>
              <a:t/>
            </a:r>
            <a:br>
              <a:rPr lang="cs-CZ" sz="2800" dirty="0"/>
            </a:br>
            <a:r>
              <a:rPr lang="cs-CZ" sz="2800" dirty="0"/>
              <a:t>Pořadové číslo</a:t>
            </a:r>
            <a:r>
              <a:rPr lang="cs-CZ" sz="2800" dirty="0" smtClean="0"/>
              <a:t>: 26 </a:t>
            </a:r>
            <a:r>
              <a:rPr lang="cs-CZ" sz="2800" dirty="0"/>
              <a:t/>
            </a:r>
            <a:br>
              <a:rPr lang="cs-CZ" sz="2800" dirty="0"/>
            </a:br>
            <a:r>
              <a:rPr lang="cs-CZ" sz="2800" dirty="0"/>
              <a:t/>
            </a:r>
            <a:br>
              <a:rPr lang="cs-CZ" sz="2800" dirty="0"/>
            </a:br>
            <a:r>
              <a:rPr lang="cs-CZ" sz="2800" dirty="0"/>
              <a:t>Autor: Ošlejšková Hana</a:t>
            </a:r>
            <a:br>
              <a:rPr lang="cs-CZ" sz="2800" dirty="0"/>
            </a:br>
            <a:r>
              <a:rPr lang="cs-CZ" sz="2800" dirty="0"/>
              <a:t/>
            </a:r>
            <a:br>
              <a:rPr lang="cs-CZ" sz="2800" dirty="0"/>
            </a:br>
            <a:r>
              <a:rPr lang="cs-CZ" sz="2800" dirty="0"/>
              <a:t>Ověření ve výuce: </a:t>
            </a:r>
            <a:r>
              <a:rPr lang="cs-CZ" sz="2800" dirty="0" smtClean="0"/>
              <a:t>7. třída</a:t>
            </a:r>
            <a:r>
              <a:rPr lang="cs-CZ" sz="2800" dirty="0"/>
              <a:t/>
            </a:r>
            <a:br>
              <a:rPr lang="cs-CZ" sz="2800" dirty="0"/>
            </a:br>
            <a:r>
              <a:rPr lang="cs-CZ" sz="2800" dirty="0"/>
              <a:t/>
            </a:r>
            <a:br>
              <a:rPr lang="cs-CZ" sz="2800" dirty="0"/>
            </a:br>
            <a:r>
              <a:rPr lang="cs-CZ" sz="2800" dirty="0"/>
              <a:t>Datum ověření:</a:t>
            </a:r>
          </a:p>
        </p:txBody>
      </p:sp>
    </p:spTree>
    <p:extLst>
      <p:ext uri="{BB962C8B-B14F-4D97-AF65-F5344CB8AC3E}">
        <p14:creationId xmlns:p14="http://schemas.microsoft.com/office/powerpoint/2010/main" xmlns="" val="34549287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0352" y="908720"/>
            <a:ext cx="7772400" cy="2376264"/>
          </a:xfrm>
        </p:spPr>
        <p:txBody>
          <a:bodyPr/>
          <a:lstStyle/>
          <a:p>
            <a:r>
              <a:rPr lang="cs-CZ" sz="3200" u="sng" dirty="0" smtClean="0"/>
              <a:t>Metodika:</a:t>
            </a:r>
            <a:br>
              <a:rPr lang="cs-CZ" sz="3200" u="sng" dirty="0" smtClean="0"/>
            </a:br>
            <a:r>
              <a:rPr lang="cs-CZ" sz="3200" u="sng" dirty="0" smtClean="0"/>
              <a:t/>
            </a:r>
            <a:br>
              <a:rPr lang="cs-CZ" sz="3200" u="sng" dirty="0" smtClean="0"/>
            </a:br>
            <a:r>
              <a:rPr lang="cs-CZ" sz="2400" b="0" dirty="0" smtClean="0">
                <a:solidFill>
                  <a:srgbClr val="09236D"/>
                </a:solidFill>
                <a:effectLst/>
              </a:rPr>
              <a:t>1. Prohlédněte si prezentaci a vyslechněte si výklad.</a:t>
            </a:r>
            <a:br>
              <a:rPr lang="cs-CZ" sz="2400" b="0" dirty="0" smtClean="0">
                <a:solidFill>
                  <a:srgbClr val="09236D"/>
                </a:solidFill>
                <a:effectLst/>
              </a:rPr>
            </a:br>
            <a:r>
              <a:rPr lang="cs-CZ" sz="2400" b="0" dirty="0" smtClean="0">
                <a:solidFill>
                  <a:srgbClr val="09236D"/>
                </a:solidFill>
                <a:effectLst/>
              </a:rPr>
              <a:t>2. Prohlédněte si video o výrobě hořčice.</a:t>
            </a:r>
            <a:br>
              <a:rPr lang="cs-CZ" sz="2400" b="0" dirty="0" smtClean="0">
                <a:solidFill>
                  <a:srgbClr val="09236D"/>
                </a:solidFill>
                <a:effectLst/>
              </a:rPr>
            </a:br>
            <a:r>
              <a:rPr lang="cs-CZ" sz="2400" b="0" dirty="0" smtClean="0">
                <a:solidFill>
                  <a:srgbClr val="09236D"/>
                </a:solidFill>
                <a:effectLst/>
              </a:rPr>
              <a:t>3. Odpovězte na otázky.</a:t>
            </a:r>
            <a:br>
              <a:rPr lang="cs-CZ" sz="2400" b="0" dirty="0" smtClean="0">
                <a:solidFill>
                  <a:srgbClr val="09236D"/>
                </a:solidFill>
                <a:effectLst/>
              </a:rPr>
            </a:br>
            <a:r>
              <a:rPr lang="cs-CZ" sz="2400" b="0" dirty="0" smtClean="0">
                <a:solidFill>
                  <a:srgbClr val="09236D"/>
                </a:solidFill>
                <a:effectLst/>
              </a:rPr>
              <a:t>4. Odpovědi si zkontrolujte.</a:t>
            </a:r>
            <a:endParaRPr lang="cs-CZ" sz="2400" b="0" dirty="0">
              <a:solidFill>
                <a:srgbClr val="09236D"/>
              </a:solidFill>
              <a:effectLst/>
            </a:endParaRPr>
          </a:p>
        </p:txBody>
      </p:sp>
      <p:sp>
        <p:nvSpPr>
          <p:cNvPr id="3" name="Zástupný symbol pro text 2"/>
          <p:cNvSpPr>
            <a:spLocks noGrp="1"/>
          </p:cNvSpPr>
          <p:nvPr>
            <p:ph type="body" idx="1"/>
          </p:nvPr>
        </p:nvSpPr>
        <p:spPr>
          <a:xfrm>
            <a:off x="530352" y="3212976"/>
            <a:ext cx="7772400" cy="2736304"/>
          </a:xfrm>
        </p:spPr>
        <p:txBody>
          <a:bodyPr>
            <a:normAutofit fontScale="92500" lnSpcReduction="10000"/>
          </a:bodyPr>
          <a:lstStyle/>
          <a:p>
            <a:endParaRPr lang="cs-CZ" sz="3200" b="1" u="sng" dirty="0" smtClean="0"/>
          </a:p>
          <a:p>
            <a:r>
              <a:rPr lang="cs-CZ" sz="3200" b="1" u="sng" dirty="0" smtClean="0"/>
              <a:t>Klíčová slova:</a:t>
            </a:r>
          </a:p>
          <a:p>
            <a:r>
              <a:rPr lang="cs-CZ" sz="2400" dirty="0" smtClean="0"/>
              <a:t>Očkování rostlin, řízkování, češule, oboupohlavné květy, čtyřčetné květy,  palist, medonosná rostlina, růže, ovocné dřeviny, kontryhel, řepík, léčivé rostliny, šešule, šešulka,  brukev řepka olejka, brukev zelná, zelenina, brukev ředkev ohnice, tařice, kokoška, penízek.</a:t>
            </a:r>
            <a:endParaRPr lang="cs-CZ" sz="2400" dirty="0"/>
          </a:p>
        </p:txBody>
      </p:sp>
    </p:spTree>
    <p:extLst>
      <p:ext uri="{BB962C8B-B14F-4D97-AF65-F5344CB8AC3E}">
        <p14:creationId xmlns:p14="http://schemas.microsoft.com/office/powerpoint/2010/main" xmlns="" val="12086861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2868928"/>
          </a:xfrm>
        </p:spPr>
        <p:txBody>
          <a:bodyPr/>
          <a:lstStyle/>
          <a:p>
            <a:pPr algn="ctr"/>
            <a:r>
              <a:rPr lang="cs-CZ" b="1" u="sng" dirty="0" smtClean="0"/>
              <a:t>Čeleď: růžovité</a:t>
            </a:r>
            <a:endParaRPr lang="cs-CZ" b="1" u="sng" dirty="0"/>
          </a:p>
        </p:txBody>
      </p:sp>
    </p:spTree>
    <p:extLst>
      <p:ext uri="{BB962C8B-B14F-4D97-AF65-F5344CB8AC3E}">
        <p14:creationId xmlns:p14="http://schemas.microsoft.com/office/powerpoint/2010/main" xmlns="" val="3438670706"/>
      </p:ext>
    </p:extLst>
  </p:cSld>
  <p:clrMapOvr>
    <a:masterClrMapping/>
  </p:clrMapOvr>
  <p:transition spd="slow">
    <p:push dir="u"/>
    <p:sndAc>
      <p:stSnd>
        <p:snd r:embed="rId2" name="chimes.wav"/>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4813144"/>
          </a:xfrm>
        </p:spPr>
        <p:txBody>
          <a:bodyPr>
            <a:normAutofit fontScale="90000"/>
          </a:bodyPr>
          <a:lstStyle/>
          <a:p>
            <a:r>
              <a:rPr lang="cs-CZ" u="sng" dirty="0" smtClean="0"/>
              <a:t>Charakteristické znaky:</a:t>
            </a:r>
            <a:br>
              <a:rPr lang="cs-CZ" u="sng" dirty="0" smtClean="0"/>
            </a:br>
            <a:r>
              <a:rPr lang="cs-CZ" u="sng" dirty="0" smtClean="0"/>
              <a:t/>
            </a:r>
            <a:br>
              <a:rPr lang="cs-CZ" u="sng" dirty="0" smtClean="0"/>
            </a:br>
            <a:r>
              <a:rPr lang="cs-CZ" sz="2400" dirty="0" smtClean="0"/>
              <a:t>- </a:t>
            </a:r>
            <a:r>
              <a:rPr lang="cs-CZ" sz="2800" dirty="0" smtClean="0"/>
              <a:t>byliny i dřeviny</a:t>
            </a:r>
            <a:br>
              <a:rPr lang="cs-CZ" sz="2800" dirty="0" smtClean="0"/>
            </a:br>
            <a:r>
              <a:rPr lang="cs-CZ" sz="2800" dirty="0" smtClean="0"/>
              <a:t>-  oboupohlavné pětičetné květy</a:t>
            </a:r>
            <a:br>
              <a:rPr lang="cs-CZ" sz="2800" dirty="0" smtClean="0"/>
            </a:br>
            <a:r>
              <a:rPr lang="cs-CZ" sz="2800" dirty="0" smtClean="0"/>
              <a:t>- název odvozen od růže šípkové</a:t>
            </a:r>
            <a:br>
              <a:rPr lang="cs-CZ" sz="2800" dirty="0" smtClean="0"/>
            </a:br>
            <a:r>
              <a:rPr lang="cs-CZ" sz="2800" dirty="0" smtClean="0"/>
              <a:t>- plod: nažky</a:t>
            </a:r>
            <a:br>
              <a:rPr lang="cs-CZ" sz="2800" dirty="0" smtClean="0"/>
            </a:br>
            <a:r>
              <a:rPr lang="cs-CZ" sz="2800" dirty="0" smtClean="0"/>
              <a:t>- lidé je množí  očkováním nebo řízkováním</a:t>
            </a:r>
            <a:br>
              <a:rPr lang="cs-CZ" sz="2800" dirty="0" smtClean="0"/>
            </a:br>
            <a:r>
              <a:rPr lang="cs-CZ" sz="2800" dirty="0" smtClean="0"/>
              <a:t>- často okrasné, užitkové nebo léčivé rostliny</a:t>
            </a:r>
            <a:br>
              <a:rPr lang="cs-CZ" sz="2800" dirty="0" smtClean="0"/>
            </a:br>
            <a:r>
              <a:rPr lang="cs-CZ" sz="2800" dirty="0" smtClean="0"/>
              <a:t>- dřevo se používá v řezbářství</a:t>
            </a:r>
            <a:r>
              <a:rPr lang="cs-CZ" sz="2800" u="sng" dirty="0" smtClean="0"/>
              <a:t/>
            </a:r>
            <a:br>
              <a:rPr lang="cs-CZ" sz="2800" u="sng" dirty="0" smtClean="0"/>
            </a:br>
            <a:endParaRPr lang="cs-CZ" sz="2800" u="sng"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12159" y="1772816"/>
            <a:ext cx="2777133" cy="20882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079570131"/>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Růže šípková</a:t>
            </a:r>
            <a:endParaRPr lang="cs-CZ" b="1" u="sng" dirty="0"/>
          </a:p>
        </p:txBody>
      </p:sp>
      <p:sp>
        <p:nvSpPr>
          <p:cNvPr id="3" name="Zástupný symbol pro obsah 2"/>
          <p:cNvSpPr>
            <a:spLocks noGrp="1"/>
          </p:cNvSpPr>
          <p:nvPr>
            <p:ph sz="half" idx="1"/>
          </p:nvPr>
        </p:nvSpPr>
        <p:spPr/>
        <p:txBody>
          <a:bodyPr>
            <a:normAutofit lnSpcReduction="10000"/>
          </a:bodyPr>
          <a:lstStyle/>
          <a:p>
            <a:r>
              <a:rPr lang="cs-CZ" dirty="0" smtClean="0"/>
              <a:t>Plodem jsou nažky          v češuli.</a:t>
            </a:r>
          </a:p>
          <a:p>
            <a:r>
              <a:rPr lang="cs-CZ" dirty="0" smtClean="0"/>
              <a:t>Šlechtěním vznikly okrasné odrůdy.</a:t>
            </a:r>
          </a:p>
          <a:p>
            <a:r>
              <a:rPr lang="cs-CZ" dirty="0" smtClean="0"/>
              <a:t>Šípky – léčivé účinky.</a:t>
            </a:r>
          </a:p>
          <a:p>
            <a:r>
              <a:rPr lang="cs-CZ" dirty="0" smtClean="0"/>
              <a:t>Z lístků se vyrábí růžový olej – parfémy.</a:t>
            </a:r>
          </a:p>
          <a:p>
            <a:r>
              <a:rPr lang="cs-CZ" dirty="0"/>
              <a:t>Ze šípků </a:t>
            </a:r>
            <a:r>
              <a:rPr lang="cs-CZ" dirty="0" smtClean="0"/>
              <a:t>se vyrábí </a:t>
            </a:r>
            <a:r>
              <a:rPr lang="cs-CZ" dirty="0"/>
              <a:t>sirupy, zavařeniny, kompoty, domácí víno nebo šípkový likér.</a:t>
            </a:r>
          </a:p>
        </p:txBody>
      </p:sp>
      <p:sp>
        <p:nvSpPr>
          <p:cNvPr id="4" name="Zástupný symbol pro obsah 3"/>
          <p:cNvSpPr>
            <a:spLocks noGrp="1"/>
          </p:cNvSpPr>
          <p:nvPr>
            <p:ph sz="half" idx="2"/>
          </p:nvPr>
        </p:nvSpPr>
        <p:spPr/>
        <p:txBody>
          <a:bodyPr>
            <a:normAutofit lnSpcReduction="10000"/>
          </a:bodyPr>
          <a:lstStyle/>
          <a:p>
            <a:endParaRPr lang="cs-CZ"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60032" y="2852936"/>
            <a:ext cx="3734766" cy="28083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96674050"/>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Ovocné dřeviny:</a:t>
            </a:r>
            <a:endParaRPr lang="cs-CZ" u="sng" dirty="0"/>
          </a:p>
        </p:txBody>
      </p:sp>
      <p:sp>
        <p:nvSpPr>
          <p:cNvPr id="3" name="Zástupný symbol pro obsah 2"/>
          <p:cNvSpPr>
            <a:spLocks noGrp="1"/>
          </p:cNvSpPr>
          <p:nvPr>
            <p:ph idx="1"/>
          </p:nvPr>
        </p:nvSpPr>
        <p:spPr>
          <a:xfrm>
            <a:off x="457200" y="1935480"/>
            <a:ext cx="8229600" cy="4661872"/>
          </a:xfrm>
        </p:spPr>
        <p:txBody>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r>
              <a:rPr lang="cs-CZ" dirty="0"/>
              <a:t> </a:t>
            </a:r>
            <a:r>
              <a:rPr lang="cs-CZ" dirty="0" smtClean="0"/>
              <a:t>     </a:t>
            </a:r>
          </a:p>
          <a:p>
            <a:pPr marL="0" indent="0">
              <a:buNone/>
            </a:pPr>
            <a:endParaRPr lang="cs-CZ" b="1" u="sng" dirty="0"/>
          </a:p>
          <a:p>
            <a:pPr marL="0" indent="0">
              <a:buNone/>
            </a:pPr>
            <a:endParaRPr lang="cs-CZ" b="1" u="sng" dirty="0" smtClean="0"/>
          </a:p>
          <a:p>
            <a:pPr marL="0" indent="0">
              <a:buNone/>
            </a:pPr>
            <a:r>
              <a:rPr lang="cs-CZ" b="1" dirty="0" smtClean="0"/>
              <a:t>      </a:t>
            </a:r>
            <a:r>
              <a:rPr lang="cs-CZ" b="1" u="sng" dirty="0" smtClean="0"/>
              <a:t>jabloně </a:t>
            </a:r>
            <a:r>
              <a:rPr lang="cs-CZ" b="1" dirty="0" smtClean="0"/>
              <a:t>                          </a:t>
            </a:r>
            <a:r>
              <a:rPr lang="cs-CZ" b="1" u="sng" dirty="0" smtClean="0"/>
              <a:t>třešně </a:t>
            </a:r>
            <a:r>
              <a:rPr lang="cs-CZ" b="1" dirty="0" smtClean="0"/>
              <a:t>                     </a:t>
            </a:r>
            <a:r>
              <a:rPr lang="cs-CZ" b="1" u="sng" dirty="0" smtClean="0"/>
              <a:t>hrušně</a:t>
            </a:r>
            <a:endParaRPr lang="cs-CZ" b="1" u="sng"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1145" y="2196003"/>
            <a:ext cx="2457450" cy="18478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429698" y="1556792"/>
            <a:ext cx="2189267" cy="312627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761199" y="3094787"/>
            <a:ext cx="2148828" cy="18981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522454066"/>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Další ovocné dřeviny:</a:t>
            </a:r>
            <a:endParaRPr lang="cs-CZ" u="sng" dirty="0"/>
          </a:p>
        </p:txBody>
      </p:sp>
      <p:sp>
        <p:nvSpPr>
          <p:cNvPr id="3" name="Zástupný symbol pro obsah 2"/>
          <p:cNvSpPr>
            <a:spLocks noGrp="1"/>
          </p:cNvSpPr>
          <p:nvPr>
            <p:ph idx="1"/>
          </p:nvPr>
        </p:nvSpPr>
        <p:spPr>
          <a:xfrm>
            <a:off x="456296" y="1888954"/>
            <a:ext cx="8229600" cy="4389120"/>
          </a:xfrm>
        </p:spPr>
        <p:txBody>
          <a:bodyPr/>
          <a:lstStyle/>
          <a:p>
            <a:endParaRPr lang="cs-CZ" dirty="0" smtClean="0"/>
          </a:p>
          <a:p>
            <a:endParaRPr lang="cs-CZ" dirty="0"/>
          </a:p>
          <a:p>
            <a:endParaRPr lang="cs-CZ" dirty="0" smtClean="0"/>
          </a:p>
          <a:p>
            <a:endParaRPr lang="cs-CZ" dirty="0"/>
          </a:p>
          <a:p>
            <a:endParaRPr lang="cs-CZ" dirty="0" smtClean="0"/>
          </a:p>
          <a:p>
            <a:r>
              <a:rPr lang="cs-CZ" dirty="0" smtClean="0"/>
              <a:t>                                                                          </a:t>
            </a:r>
            <a:r>
              <a:rPr lang="cs-CZ" b="1" u="sng" dirty="0" smtClean="0"/>
              <a:t>jeřáby  </a:t>
            </a:r>
            <a:r>
              <a:rPr lang="cs-CZ" dirty="0" smtClean="0"/>
              <a:t>                                            </a:t>
            </a:r>
            <a:endParaRPr lang="cs-CZ" dirty="0"/>
          </a:p>
          <a:p>
            <a:endParaRPr lang="cs-CZ" dirty="0" smtClean="0"/>
          </a:p>
          <a:p>
            <a:r>
              <a:rPr lang="cs-CZ" dirty="0" smtClean="0"/>
              <a:t>                                     </a:t>
            </a:r>
            <a:r>
              <a:rPr lang="cs-CZ" b="1" u="sng" dirty="0" smtClean="0"/>
              <a:t>slivoně</a:t>
            </a:r>
            <a:endParaRPr lang="cs-CZ" dirty="0"/>
          </a:p>
          <a:p>
            <a:pPr marL="0" indent="0">
              <a:buNone/>
            </a:pPr>
            <a:r>
              <a:rPr lang="cs-CZ" dirty="0"/>
              <a:t> </a:t>
            </a:r>
            <a:r>
              <a:rPr lang="cs-CZ" dirty="0" smtClean="0"/>
              <a:t>       </a:t>
            </a:r>
            <a:r>
              <a:rPr lang="cs-CZ" b="1" u="sng" dirty="0" smtClean="0"/>
              <a:t>višně</a:t>
            </a:r>
          </a:p>
          <a:p>
            <a:endParaRPr lang="cs-CZ"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6296" y="1916832"/>
            <a:ext cx="2304256" cy="376004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059832" y="3212976"/>
            <a:ext cx="2880320" cy="19190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121018" y="2248403"/>
            <a:ext cx="2592288" cy="192914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4760479"/>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A ještě další ovocné dřeviny:</a:t>
            </a:r>
            <a:endParaRPr lang="cs-CZ" u="sng"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r>
              <a:rPr lang="cs-CZ" dirty="0"/>
              <a:t> </a:t>
            </a:r>
            <a:r>
              <a:rPr lang="cs-CZ" dirty="0" smtClean="0"/>
              <a:t> </a:t>
            </a:r>
            <a:r>
              <a:rPr lang="cs-CZ" b="1" u="sng" dirty="0" smtClean="0"/>
              <a:t>maliník </a:t>
            </a:r>
            <a:r>
              <a:rPr lang="cs-CZ" b="1" dirty="0" smtClean="0"/>
              <a:t>                </a:t>
            </a:r>
            <a:r>
              <a:rPr lang="cs-CZ" b="1" u="sng" dirty="0" smtClean="0"/>
              <a:t>ostružiník </a:t>
            </a:r>
            <a:r>
              <a:rPr lang="cs-CZ" dirty="0" smtClean="0"/>
              <a:t>                    </a:t>
            </a:r>
            <a:r>
              <a:rPr lang="cs-CZ" b="1" u="sng" dirty="0" smtClean="0"/>
              <a:t>jahodník</a:t>
            </a:r>
          </a:p>
          <a:p>
            <a:pPr marL="0" indent="0">
              <a:buNone/>
            </a:pPr>
            <a:r>
              <a:rPr lang="cs-CZ" b="1" dirty="0"/>
              <a:t> </a:t>
            </a:r>
            <a:r>
              <a:rPr lang="cs-CZ" b="1" dirty="0" smtClean="0"/>
              <a:t>                                                                              </a:t>
            </a:r>
            <a:r>
              <a:rPr lang="cs-CZ" b="1" u="sng" dirty="0" smtClean="0"/>
              <a:t>obecný</a:t>
            </a:r>
            <a:endParaRPr lang="cs-CZ" b="1"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1560" y="2019300"/>
            <a:ext cx="1905000" cy="2819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915816" y="2636912"/>
            <a:ext cx="2457450" cy="2428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300192" y="2074034"/>
            <a:ext cx="1973113" cy="30464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062461706"/>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Léčivé rostliny:</a:t>
            </a:r>
            <a:endParaRPr lang="cs-CZ" u="sng" dirty="0"/>
          </a:p>
        </p:txBody>
      </p:sp>
      <p:sp>
        <p:nvSpPr>
          <p:cNvPr id="3" name="Zástupný symbol pro text 2"/>
          <p:cNvSpPr>
            <a:spLocks noGrp="1"/>
          </p:cNvSpPr>
          <p:nvPr>
            <p:ph type="body" idx="1"/>
          </p:nvPr>
        </p:nvSpPr>
        <p:spPr/>
        <p:txBody>
          <a:bodyPr/>
          <a:lstStyle/>
          <a:p>
            <a:r>
              <a:rPr lang="cs-CZ" u="sng" dirty="0" smtClean="0"/>
              <a:t>Kontryhel obecný</a:t>
            </a:r>
            <a:endParaRPr lang="cs-CZ" u="sng" dirty="0"/>
          </a:p>
        </p:txBody>
      </p:sp>
      <p:sp>
        <p:nvSpPr>
          <p:cNvPr id="4" name="Zástupný symbol pro text 3"/>
          <p:cNvSpPr>
            <a:spLocks noGrp="1"/>
          </p:cNvSpPr>
          <p:nvPr>
            <p:ph type="body" sz="half" idx="3"/>
          </p:nvPr>
        </p:nvSpPr>
        <p:spPr/>
        <p:txBody>
          <a:bodyPr/>
          <a:lstStyle/>
          <a:p>
            <a:r>
              <a:rPr lang="cs-CZ" u="sng" dirty="0" smtClean="0"/>
              <a:t>Řepík lékařský</a:t>
            </a:r>
            <a:endParaRPr lang="cs-CZ" u="sng"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2563595"/>
            <a:ext cx="2808312" cy="37490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16016" y="2568847"/>
            <a:ext cx="2305925" cy="37985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909583578"/>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704088"/>
            <a:ext cx="8223448" cy="2652904"/>
          </a:xfrm>
        </p:spPr>
        <p:txBody>
          <a:bodyPr/>
          <a:lstStyle/>
          <a:p>
            <a:pPr algn="ctr"/>
            <a:r>
              <a:rPr lang="cs-CZ" b="1" u="sng" dirty="0" smtClean="0"/>
              <a:t>Čeleď: brukvovité</a:t>
            </a:r>
            <a:endParaRPr lang="cs-CZ" b="1" u="sng" dirty="0"/>
          </a:p>
        </p:txBody>
      </p:sp>
    </p:spTree>
    <p:extLst>
      <p:ext uri="{BB962C8B-B14F-4D97-AF65-F5344CB8AC3E}">
        <p14:creationId xmlns:p14="http://schemas.microsoft.com/office/powerpoint/2010/main" xmlns="" val="3101303496"/>
      </p:ext>
    </p:extLst>
  </p:cSld>
  <p:clrMapOvr>
    <a:masterClrMapping/>
  </p:clrMapOvr>
  <mc:AlternateContent xmlns:mc="http://schemas.openxmlformats.org/markup-compatibility/2006">
    <mc:Choice xmlns:p14="http://schemas.microsoft.com/office/powerpoint/2010/main" xmlns="" Requires="p14">
      <p:transition p14:dur="100">
        <p:cut/>
        <p:sndAc>
          <p:stSnd>
            <p:snd r:embed="rId3" name="laser.wav"/>
          </p:stSnd>
        </p:sndAc>
      </p:transition>
    </mc:Choice>
    <mc:Fallback>
      <p:transition>
        <p:cut/>
        <p:sndAc>
          <p:stSnd>
            <p:snd r:embed="rId2" name="laser.wav"/>
          </p:stSnd>
        </p:sndAc>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Charakteristické znaky</a:t>
            </a:r>
            <a:r>
              <a:rPr lang="cs-CZ" dirty="0" smtClean="0"/>
              <a:t>:</a:t>
            </a:r>
            <a:endParaRPr lang="cs-CZ" dirty="0"/>
          </a:p>
        </p:txBody>
      </p:sp>
      <p:sp>
        <p:nvSpPr>
          <p:cNvPr id="3" name="Zástupný symbol pro obsah 2"/>
          <p:cNvSpPr>
            <a:spLocks noGrp="1"/>
          </p:cNvSpPr>
          <p:nvPr>
            <p:ph idx="1"/>
          </p:nvPr>
        </p:nvSpPr>
        <p:spPr/>
        <p:txBody>
          <a:bodyPr/>
          <a:lstStyle/>
          <a:p>
            <a:r>
              <a:rPr lang="cs-CZ" dirty="0" smtClean="0"/>
              <a:t>Nejčastěji byliny.</a:t>
            </a:r>
          </a:p>
          <a:p>
            <a:r>
              <a:rPr lang="cs-CZ" dirty="0" smtClean="0"/>
              <a:t>Oboupohlavné  čtyřčetné květy.</a:t>
            </a:r>
          </a:p>
          <a:p>
            <a:r>
              <a:rPr lang="cs-CZ" dirty="0" smtClean="0"/>
              <a:t>Listy střídavé, jednoduché, bez palistů.</a:t>
            </a:r>
          </a:p>
          <a:p>
            <a:r>
              <a:rPr lang="cs-CZ" dirty="0" smtClean="0"/>
              <a:t>Plod: šešule, šešulka.</a:t>
            </a:r>
          </a:p>
          <a:p>
            <a:r>
              <a:rPr lang="cs-CZ" dirty="0" smtClean="0"/>
              <a:t>Olejniny (řepka olejka), zeleniny, plevele, medonosné rostliny, píce.</a:t>
            </a:r>
          </a:p>
          <a:p>
            <a:r>
              <a:rPr lang="cs-CZ" dirty="0" smtClean="0"/>
              <a:t>Některé jsou chráněné.</a:t>
            </a:r>
          </a:p>
          <a:p>
            <a:endParaRPr lang="cs-CZ" dirty="0" smtClean="0"/>
          </a:p>
          <a:p>
            <a:endParaRPr lang="cs-CZ" dirty="0"/>
          </a:p>
        </p:txBody>
      </p:sp>
    </p:spTree>
    <p:extLst>
      <p:ext uri="{BB962C8B-B14F-4D97-AF65-F5344CB8AC3E}">
        <p14:creationId xmlns:p14="http://schemas.microsoft.com/office/powerpoint/2010/main" xmlns="" val="3281762455"/>
      </p:ext>
    </p:extLst>
  </p:cSld>
  <p:clrMapOvr>
    <a:masterClrMapping/>
  </p:clrMapOvr>
  <mc:AlternateContent xmlns:mc="http://schemas.openxmlformats.org/markup-compatibility/2006">
    <mc:Choice xmlns:p14="http://schemas.microsoft.com/office/powerpoint/2010/main" xmlns="" Requires="p14">
      <p:transition p14:dur="100">
        <p:cut/>
        <p:sndAc>
          <p:stSnd>
            <p:snd r:embed="rId3" name="laser.wav"/>
          </p:stSnd>
        </p:sndAc>
      </p:transition>
    </mc:Choice>
    <mc:Fallback>
      <p:transition>
        <p:cut/>
        <p:sndAc>
          <p:stSnd>
            <p:snd r:embed="rId2" name="laser.wav"/>
          </p:stSnd>
        </p:sndAc>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Zástupci:</a:t>
            </a:r>
            <a:endParaRPr lang="cs-CZ" b="1" u="sng" dirty="0"/>
          </a:p>
        </p:txBody>
      </p:sp>
      <p:sp>
        <p:nvSpPr>
          <p:cNvPr id="3" name="Zástupný symbol pro text 2"/>
          <p:cNvSpPr>
            <a:spLocks noGrp="1"/>
          </p:cNvSpPr>
          <p:nvPr>
            <p:ph type="body" idx="1"/>
          </p:nvPr>
        </p:nvSpPr>
        <p:spPr/>
        <p:txBody>
          <a:bodyPr/>
          <a:lstStyle/>
          <a:p>
            <a:r>
              <a:rPr lang="cs-CZ" u="sng" dirty="0" smtClean="0"/>
              <a:t>Řepka olejka</a:t>
            </a:r>
            <a:endParaRPr lang="cs-CZ" u="sng" dirty="0"/>
          </a:p>
        </p:txBody>
      </p:sp>
      <p:sp>
        <p:nvSpPr>
          <p:cNvPr id="4" name="Zástupný symbol pro text 3"/>
          <p:cNvSpPr>
            <a:spLocks noGrp="1"/>
          </p:cNvSpPr>
          <p:nvPr>
            <p:ph type="body" sz="half" idx="3"/>
          </p:nvPr>
        </p:nvSpPr>
        <p:spPr/>
        <p:txBody>
          <a:bodyPr/>
          <a:lstStyle/>
          <a:p>
            <a:r>
              <a:rPr lang="cs-CZ" u="sng" dirty="0" smtClean="0"/>
              <a:t>Brukev zelná</a:t>
            </a:r>
            <a:endParaRPr lang="cs-CZ" u="sng"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38424" y="2560831"/>
            <a:ext cx="3033514" cy="37272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3020286"/>
            <a:ext cx="4049340" cy="303700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068459161"/>
      </p:ext>
    </p:extLst>
  </p:cSld>
  <p:clrMapOvr>
    <a:masterClrMapping/>
  </p:clrMapOvr>
  <mc:AlternateContent xmlns:mc="http://schemas.openxmlformats.org/markup-compatibility/2006">
    <mc:Choice xmlns:p14="http://schemas.microsoft.com/office/powerpoint/2010/main" xmlns="" Requires="p14">
      <p:transition p14:dur="100">
        <p:cut/>
        <p:sndAc>
          <p:stSnd>
            <p:snd r:embed="rId5" name="laser.wav"/>
          </p:stSnd>
        </p:sndAc>
      </p:transition>
    </mc:Choice>
    <mc:Fallback>
      <p:transition>
        <p:cut/>
        <p:sndAc>
          <p:stSnd>
            <p:snd r:embed="rId2" name="laser.wav"/>
          </p:stSnd>
        </p:sndAc>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u="sng" dirty="0" smtClean="0"/>
              <a:t>Z brukve zelné byly vyšlechtěny</a:t>
            </a:r>
            <a:r>
              <a:rPr lang="cs-CZ" sz="2800" dirty="0" smtClean="0"/>
              <a:t>: zelí</a:t>
            </a:r>
            <a:r>
              <a:rPr lang="cs-CZ" sz="2800" dirty="0" smtClean="0"/>
              <a:t>, kapusta, růžičková kapusta, kedluben, květák, brokolice.</a:t>
            </a:r>
            <a:endParaRPr lang="cs-CZ" sz="2800" dirty="0"/>
          </a:p>
        </p:txBody>
      </p:sp>
      <p:sp>
        <p:nvSpPr>
          <p:cNvPr id="3" name="Zástupný symbol pro obsah 2"/>
          <p:cNvSpPr>
            <a:spLocks noGrp="1"/>
          </p:cNvSpPr>
          <p:nvPr>
            <p:ph idx="1"/>
          </p:nvPr>
        </p:nvSpPr>
        <p:spPr/>
        <p:txBody>
          <a:bodyPr/>
          <a:lstStyle/>
          <a:p>
            <a:endParaRPr lang="cs-CZ" dirty="0"/>
          </a:p>
        </p:txBody>
      </p:sp>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20574" y="4293096"/>
            <a:ext cx="2780938" cy="20882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9" name="Picture 7"/>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923905" y="4446054"/>
            <a:ext cx="2673474" cy="17823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42619" y="1993743"/>
            <a:ext cx="2758893" cy="196571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839468" y="1796818"/>
            <a:ext cx="1872208" cy="249627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2" name="Picture 4"/>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969594" y="2059538"/>
            <a:ext cx="2706861" cy="203014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3" name="Picture 5"/>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3363243" y="4446054"/>
            <a:ext cx="2365077" cy="177306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622106767"/>
      </p:ext>
    </p:extLst>
  </p:cSld>
  <p:clrMapOvr>
    <a:masterClrMapping/>
  </p:clrMapOvr>
  <mc:AlternateContent xmlns:mc="http://schemas.openxmlformats.org/markup-compatibility/2006">
    <mc:Choice xmlns:p14="http://schemas.microsoft.com/office/powerpoint/2010/main" xmlns="" Requires="p14">
      <p:transition p14:dur="100">
        <p:cut/>
        <p:sndAc>
          <p:stSnd>
            <p:snd r:embed="rId9" name="laser.wav"/>
          </p:stSnd>
        </p:sndAc>
      </p:transition>
    </mc:Choice>
    <mc:Fallback>
      <p:transition>
        <p:cut/>
        <p:sndAc>
          <p:stSnd>
            <p:snd r:embed="rId2" name="laser.wav"/>
          </p:stSnd>
        </p:sndAc>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780696"/>
          </a:xfrm>
        </p:spPr>
        <p:txBody>
          <a:bodyPr>
            <a:normAutofit/>
          </a:bodyPr>
          <a:lstStyle/>
          <a:p>
            <a:r>
              <a:rPr lang="cs-CZ" sz="2400" b="1" dirty="0" smtClean="0"/>
              <a:t>Z ředkve seté byly vyšlechtěny ředkvička</a:t>
            </a:r>
            <a:r>
              <a:rPr lang="cs-CZ" sz="2400" b="1" dirty="0"/>
              <a:t> </a:t>
            </a:r>
            <a:r>
              <a:rPr lang="cs-CZ" sz="2400" b="1" dirty="0" smtClean="0"/>
              <a:t>a ředkev černá.</a:t>
            </a:r>
            <a:endParaRPr lang="cs-CZ" sz="2400" b="1" dirty="0"/>
          </a:p>
        </p:txBody>
      </p:sp>
      <p:sp>
        <p:nvSpPr>
          <p:cNvPr id="3" name="Zástupný symbol pro text 2"/>
          <p:cNvSpPr>
            <a:spLocks noGrp="1"/>
          </p:cNvSpPr>
          <p:nvPr>
            <p:ph type="body" idx="1"/>
          </p:nvPr>
        </p:nvSpPr>
        <p:spPr/>
        <p:txBody>
          <a:bodyPr/>
          <a:lstStyle/>
          <a:p>
            <a:r>
              <a:rPr lang="cs-CZ" u="sng" dirty="0" smtClean="0"/>
              <a:t>Ředkev setá</a:t>
            </a:r>
            <a:endParaRPr lang="cs-CZ" u="sng" dirty="0"/>
          </a:p>
        </p:txBody>
      </p:sp>
      <p:sp>
        <p:nvSpPr>
          <p:cNvPr id="4" name="Zástupný symbol pro text 3"/>
          <p:cNvSpPr>
            <a:spLocks noGrp="1"/>
          </p:cNvSpPr>
          <p:nvPr>
            <p:ph type="body" sz="half" idx="3"/>
          </p:nvPr>
        </p:nvSpPr>
        <p:spPr/>
        <p:txBody>
          <a:bodyPr/>
          <a:lstStyle/>
          <a:p>
            <a:r>
              <a:rPr lang="cs-CZ" u="sng" dirty="0" smtClean="0"/>
              <a:t>ředkvička</a:t>
            </a:r>
            <a:endParaRPr lang="cs-CZ" u="sng" dirty="0"/>
          </a:p>
        </p:txBody>
      </p:sp>
      <p:sp>
        <p:nvSpPr>
          <p:cNvPr id="5" name="Zástupný symbol pro obsah 4"/>
          <p:cNvSpPr>
            <a:spLocks noGrp="1"/>
          </p:cNvSpPr>
          <p:nvPr>
            <p:ph sz="quarter" idx="2"/>
          </p:nvPr>
        </p:nvSpPr>
        <p:spPr/>
        <p:txBody>
          <a:bodyPr/>
          <a:lstStyle/>
          <a:p>
            <a:pPr marL="0" indent="0">
              <a:buNone/>
            </a:pPr>
            <a:endParaRPr lang="cs-CZ" dirty="0"/>
          </a:p>
        </p:txBody>
      </p:sp>
      <p:sp>
        <p:nvSpPr>
          <p:cNvPr id="6" name="Zástupný symbol pro obsah 5"/>
          <p:cNvSpPr>
            <a:spLocks noGrp="1"/>
          </p:cNvSpPr>
          <p:nvPr>
            <p:ph sz="quarter" idx="4"/>
          </p:nvPr>
        </p:nvSpPr>
        <p:spPr/>
        <p:txBody>
          <a:bodyPr/>
          <a:lstStyle/>
          <a:p>
            <a:endParaRPr lang="cs-CZ" dirty="0"/>
          </a:p>
        </p:txBody>
      </p:sp>
      <p:pic>
        <p:nvPicPr>
          <p:cNvPr id="9219"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44008" y="2996952"/>
            <a:ext cx="3343120" cy="288724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3462263"/>
            <a:ext cx="4105690" cy="195661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392204718"/>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6061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t>Ředkev černá</a:t>
            </a:r>
            <a:endParaRPr lang="cs-CZ" u="sng" dirty="0"/>
          </a:p>
        </p:txBody>
      </p:sp>
      <p:sp>
        <p:nvSpPr>
          <p:cNvPr id="4" name="Zástupný symbol pro text 3"/>
          <p:cNvSpPr>
            <a:spLocks noGrp="1"/>
          </p:cNvSpPr>
          <p:nvPr>
            <p:ph type="body" sz="half" idx="3"/>
          </p:nvPr>
        </p:nvSpPr>
        <p:spPr/>
        <p:txBody>
          <a:bodyPr/>
          <a:lstStyle/>
          <a:p>
            <a:r>
              <a:rPr lang="cs-CZ" u="sng" dirty="0" smtClean="0"/>
              <a:t>Křen selský</a:t>
            </a:r>
            <a:endParaRPr lang="cs-CZ" u="sng"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2993132"/>
            <a:ext cx="3805411" cy="2856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44008" y="2554592"/>
            <a:ext cx="2808312" cy="374067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45638639"/>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6061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a:t>Ř</a:t>
            </a:r>
            <a:r>
              <a:rPr lang="cs-CZ" u="sng" dirty="0" smtClean="0"/>
              <a:t>edkev ohnice</a:t>
            </a:r>
            <a:endParaRPr lang="cs-CZ" u="sng" dirty="0"/>
          </a:p>
        </p:txBody>
      </p:sp>
      <p:sp>
        <p:nvSpPr>
          <p:cNvPr id="4" name="Zástupný symbol pro text 3"/>
          <p:cNvSpPr>
            <a:spLocks noGrp="1"/>
          </p:cNvSpPr>
          <p:nvPr>
            <p:ph type="body" sz="half" idx="3"/>
          </p:nvPr>
        </p:nvSpPr>
        <p:spPr/>
        <p:txBody>
          <a:bodyPr/>
          <a:lstStyle/>
          <a:p>
            <a:r>
              <a:rPr lang="cs-CZ" u="sng" dirty="0" smtClean="0"/>
              <a:t>Kokoška pastuší tobolka</a:t>
            </a:r>
            <a:endParaRPr lang="cs-CZ" u="sng"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2" y="2564904"/>
            <a:ext cx="2496810" cy="369225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4" y="2525080"/>
            <a:ext cx="2476500" cy="37719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60315691"/>
      </p:ext>
    </p:extLst>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6061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t>Penízek rolní</a:t>
            </a:r>
            <a:endParaRPr lang="cs-CZ" u="sng" dirty="0"/>
          </a:p>
        </p:txBody>
      </p:sp>
      <p:sp>
        <p:nvSpPr>
          <p:cNvPr id="4" name="Zástupný symbol pro text 3"/>
          <p:cNvSpPr>
            <a:spLocks noGrp="1"/>
          </p:cNvSpPr>
          <p:nvPr>
            <p:ph type="body" sz="half" idx="3"/>
          </p:nvPr>
        </p:nvSpPr>
        <p:spPr/>
        <p:txBody>
          <a:bodyPr/>
          <a:lstStyle/>
          <a:p>
            <a:r>
              <a:rPr lang="cs-CZ" u="sng" dirty="0" smtClean="0"/>
              <a:t>Tařice skalní </a:t>
            </a:r>
            <a:r>
              <a:rPr lang="cs-CZ" dirty="0" smtClean="0"/>
              <a:t>- chráněná</a:t>
            </a:r>
            <a:endParaRPr lang="cs-CZ" dirty="0"/>
          </a:p>
        </p:txBody>
      </p:sp>
      <p:sp>
        <p:nvSpPr>
          <p:cNvPr id="5" name="Zástupný symbol pro obsah 4"/>
          <p:cNvSpPr>
            <a:spLocks noGrp="1"/>
          </p:cNvSpPr>
          <p:nvPr>
            <p:ph sz="quarter" idx="2"/>
          </p:nvPr>
        </p:nvSpPr>
        <p:spPr/>
        <p:txBody>
          <a:bodyPr/>
          <a:lstStyle/>
          <a:p>
            <a:endParaRPr lang="cs-CZ" dirty="0"/>
          </a:p>
        </p:txBody>
      </p:sp>
      <p:sp>
        <p:nvSpPr>
          <p:cNvPr id="6" name="Zástupný symbol pro obsah 5"/>
          <p:cNvSpPr>
            <a:spLocks noGrp="1"/>
          </p:cNvSpPr>
          <p:nvPr>
            <p:ph sz="quarter" idx="4"/>
          </p:nvPr>
        </p:nvSpPr>
        <p:spPr/>
        <p:txBody>
          <a:bodyPr/>
          <a:lstStyle/>
          <a:p>
            <a:endParaRPr lang="cs-CZ"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540314"/>
            <a:ext cx="2816072" cy="375049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540314"/>
            <a:ext cx="2463894" cy="37013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04708504"/>
      </p:ext>
    </p:extLst>
  </p:cSld>
  <p:clrMapOvr>
    <a:masterClrMapping/>
  </p:clrMapOvr>
  <mc:AlternateContent xmlns:mc="http://schemas.openxmlformats.org/markup-compatibility/2006">
    <mc:Choice xmlns:p14="http://schemas.microsoft.com/office/powerpoint/2010/main" xmlns="" Requires="p14">
      <p:transition p14:dur="100">
        <p:cut/>
        <p:sndAc>
          <p:stSnd>
            <p:snd r:embed="rId5" name="laser.wav"/>
          </p:stSnd>
        </p:sndAc>
      </p:transition>
    </mc:Choice>
    <mc:Fallback>
      <p:transition>
        <p:cut/>
        <p:sndAc>
          <p:stSnd>
            <p:snd r:embed="rId2" name="laser.wav"/>
          </p:stSnd>
        </p:sndAc>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lgn="l"/>
            <a:r>
              <a:rPr lang="cs-CZ" dirty="0" smtClean="0"/>
              <a:t>Jak se vyrábí hořčice?</a:t>
            </a:r>
            <a:endParaRPr lang="cs-CZ" dirty="0"/>
          </a:p>
        </p:txBody>
      </p:sp>
      <p:sp>
        <p:nvSpPr>
          <p:cNvPr id="3" name="Podnadpis 2"/>
          <p:cNvSpPr>
            <a:spLocks noGrp="1"/>
          </p:cNvSpPr>
          <p:nvPr>
            <p:ph type="subTitle" idx="1"/>
          </p:nvPr>
        </p:nvSpPr>
        <p:spPr/>
        <p:txBody>
          <a:bodyPr/>
          <a:lstStyle/>
          <a:p>
            <a:pPr algn="l"/>
            <a:r>
              <a:rPr lang="cs-CZ" dirty="0">
                <a:hlinkClick r:id="rId2"/>
              </a:rPr>
              <a:t>http://</a:t>
            </a:r>
            <a:r>
              <a:rPr lang="cs-CZ" dirty="0" smtClean="0">
                <a:hlinkClick r:id="rId2"/>
              </a:rPr>
              <a:t>www.mojevideo.sk/video/89f7/ako_sa_to_robi_horcica.html</a:t>
            </a:r>
            <a:endParaRPr lang="cs-CZ" dirty="0"/>
          </a:p>
          <a:p>
            <a:pPr algn="l"/>
            <a:endParaRPr lang="cs-CZ" dirty="0"/>
          </a:p>
        </p:txBody>
      </p:sp>
    </p:spTree>
    <p:extLst>
      <p:ext uri="{BB962C8B-B14F-4D97-AF65-F5344CB8AC3E}">
        <p14:creationId xmlns:p14="http://schemas.microsoft.com/office/powerpoint/2010/main" xmlns="" val="1683917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708688"/>
          </a:xfrm>
        </p:spPr>
        <p:txBody>
          <a:bodyPr>
            <a:normAutofit/>
          </a:bodyPr>
          <a:lstStyle/>
          <a:p>
            <a:r>
              <a:rPr lang="cs-CZ" sz="3200" b="1" u="sng" dirty="0" smtClean="0"/>
              <a:t>Otázky:</a:t>
            </a:r>
            <a:endParaRPr lang="cs-CZ" sz="3200" b="1" u="sng" dirty="0"/>
          </a:p>
        </p:txBody>
      </p:sp>
      <p:sp>
        <p:nvSpPr>
          <p:cNvPr id="3" name="Zástupný symbol pro obsah 2"/>
          <p:cNvSpPr>
            <a:spLocks noGrp="1"/>
          </p:cNvSpPr>
          <p:nvPr>
            <p:ph idx="1"/>
          </p:nvPr>
        </p:nvSpPr>
        <p:spPr>
          <a:xfrm>
            <a:off x="457200" y="1412776"/>
            <a:ext cx="8229600" cy="4911824"/>
          </a:xfrm>
        </p:spPr>
        <p:txBody>
          <a:bodyPr/>
          <a:lstStyle/>
          <a:p>
            <a:pPr marL="514350" indent="-514350">
              <a:buFont typeface="+mj-lt"/>
              <a:buAutoNum type="arabicPeriod"/>
            </a:pPr>
            <a:r>
              <a:rPr lang="cs-CZ" dirty="0" smtClean="0"/>
              <a:t>Vysvětlete pojem „oboupohlavné“ květy.</a:t>
            </a:r>
          </a:p>
          <a:p>
            <a:pPr marL="514350" indent="-514350">
              <a:buFont typeface="+mj-lt"/>
              <a:buAutoNum type="arabicPeriod"/>
            </a:pPr>
            <a:r>
              <a:rPr lang="cs-CZ" dirty="0" smtClean="0"/>
              <a:t>Vysvětlete k čemu se využívá a co znamená pojem „řízkování“.</a:t>
            </a:r>
          </a:p>
          <a:p>
            <a:pPr marL="514350" indent="-514350">
              <a:buFont typeface="+mj-lt"/>
              <a:buAutoNum type="arabicPeriod"/>
            </a:pPr>
            <a:r>
              <a:rPr lang="cs-CZ" dirty="0" smtClean="0"/>
              <a:t>Které ovocné dřeviny patří do čeledi růžovitých?</a:t>
            </a:r>
          </a:p>
          <a:p>
            <a:pPr marL="514350" indent="-514350">
              <a:buFont typeface="+mj-lt"/>
              <a:buAutoNum type="arabicPeriod"/>
            </a:pPr>
            <a:r>
              <a:rPr lang="cs-CZ" dirty="0" smtClean="0"/>
              <a:t>Vyjmenujte aspoň 2 léčivky z čeledi růžovitých.</a:t>
            </a:r>
          </a:p>
          <a:p>
            <a:pPr marL="514350" indent="-514350">
              <a:buFont typeface="+mj-lt"/>
              <a:buAutoNum type="arabicPeriod"/>
            </a:pPr>
            <a:r>
              <a:rPr lang="cs-CZ" dirty="0" smtClean="0"/>
              <a:t>Vysvětlete pojem „medonosné“ rostliny.</a:t>
            </a:r>
          </a:p>
          <a:p>
            <a:pPr marL="514350" indent="-514350">
              <a:buFont typeface="+mj-lt"/>
              <a:buAutoNum type="arabicPeriod"/>
            </a:pPr>
            <a:r>
              <a:rPr lang="cs-CZ" dirty="0" smtClean="0"/>
              <a:t>Ze které rostliny z čeledi brukvovité se lisuje olej?</a:t>
            </a:r>
          </a:p>
          <a:p>
            <a:pPr marL="514350" indent="-514350">
              <a:buFont typeface="+mj-lt"/>
              <a:buAutoNum type="arabicPeriod"/>
            </a:pPr>
            <a:r>
              <a:rPr lang="cs-CZ" dirty="0" smtClean="0"/>
              <a:t>Vyjmenujte aspoň 2 plevele z čeledi brukvovité.</a:t>
            </a:r>
          </a:p>
          <a:p>
            <a:pPr marL="514350" indent="-514350">
              <a:buFont typeface="+mj-lt"/>
              <a:buAutoNum type="arabicPeriod"/>
            </a:pPr>
            <a:r>
              <a:rPr lang="cs-CZ" dirty="0" smtClean="0"/>
              <a:t>Ze které rostliny bylo vyšlechtěno zelí nebo květák?</a:t>
            </a:r>
            <a:endParaRPr lang="cs-CZ" dirty="0"/>
          </a:p>
        </p:txBody>
      </p:sp>
    </p:spTree>
    <p:extLst>
      <p:ext uri="{BB962C8B-B14F-4D97-AF65-F5344CB8AC3E}">
        <p14:creationId xmlns:p14="http://schemas.microsoft.com/office/powerpoint/2010/main" xmlns="" val="23361315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708688"/>
          </a:xfrm>
        </p:spPr>
        <p:txBody>
          <a:bodyPr>
            <a:normAutofit/>
          </a:bodyPr>
          <a:lstStyle/>
          <a:p>
            <a:r>
              <a:rPr lang="cs-CZ" sz="3200" b="1" u="sng" dirty="0" smtClean="0"/>
              <a:t>Odpovědi:</a:t>
            </a:r>
            <a:endParaRPr lang="cs-CZ" sz="3200" b="1" u="sng" dirty="0"/>
          </a:p>
        </p:txBody>
      </p:sp>
      <p:sp>
        <p:nvSpPr>
          <p:cNvPr id="3" name="Zástupný symbol pro obsah 2"/>
          <p:cNvSpPr>
            <a:spLocks noGrp="1"/>
          </p:cNvSpPr>
          <p:nvPr>
            <p:ph idx="1"/>
          </p:nvPr>
        </p:nvSpPr>
        <p:spPr>
          <a:xfrm>
            <a:off x="395536" y="1556792"/>
            <a:ext cx="8229600" cy="4824536"/>
          </a:xfrm>
        </p:spPr>
        <p:txBody>
          <a:bodyPr>
            <a:normAutofit fontScale="92500"/>
          </a:bodyPr>
          <a:lstStyle/>
          <a:p>
            <a:pPr marL="514350" indent="-514350">
              <a:buFont typeface="+mj-lt"/>
              <a:buAutoNum type="arabicPeriod"/>
            </a:pPr>
            <a:r>
              <a:rPr lang="cs-CZ" dirty="0" smtClean="0"/>
              <a:t>Mají tyčinky i pestík/y v jednom květu.</a:t>
            </a:r>
          </a:p>
          <a:p>
            <a:pPr marL="514350" indent="-514350">
              <a:buFont typeface="+mj-lt"/>
              <a:buAutoNum type="arabicPeriod"/>
            </a:pPr>
            <a:r>
              <a:rPr lang="cs-CZ" dirty="0" smtClean="0"/>
              <a:t>Používá se k rozmnožování. Jedná se o rozřezání rostliny na menší části, z každé z nich vyroste nová rostlina.</a:t>
            </a:r>
          </a:p>
          <a:p>
            <a:pPr marL="514350" indent="-514350">
              <a:buFont typeface="+mj-lt"/>
              <a:buAutoNum type="arabicPeriod"/>
            </a:pPr>
            <a:r>
              <a:rPr lang="cs-CZ" dirty="0" smtClean="0"/>
              <a:t>Jabloně, hrušně, višně, třešně, slivoně, meruňky, broskvoně, jeřáby, ostružiníky, maliníky.</a:t>
            </a:r>
          </a:p>
          <a:p>
            <a:pPr marL="514350" indent="-514350">
              <a:buFont typeface="+mj-lt"/>
              <a:buAutoNum type="arabicPeriod"/>
            </a:pPr>
            <a:r>
              <a:rPr lang="cs-CZ" dirty="0" smtClean="0"/>
              <a:t>Kontryhel obecný, řepík lékařský.</a:t>
            </a:r>
          </a:p>
          <a:p>
            <a:pPr marL="514350" indent="-514350">
              <a:buFont typeface="+mj-lt"/>
              <a:buAutoNum type="arabicPeriod"/>
            </a:pPr>
            <a:r>
              <a:rPr lang="cs-CZ" dirty="0" smtClean="0"/>
              <a:t>Poskytují pyl včelám.</a:t>
            </a:r>
          </a:p>
          <a:p>
            <a:pPr marL="514350" indent="-514350">
              <a:buFont typeface="+mj-lt"/>
              <a:buAutoNum type="arabicPeriod"/>
            </a:pPr>
            <a:r>
              <a:rPr lang="cs-CZ" dirty="0" smtClean="0"/>
              <a:t>Brukev řepka olejka.</a:t>
            </a:r>
          </a:p>
          <a:p>
            <a:pPr marL="514350" indent="-514350">
              <a:buFont typeface="+mj-lt"/>
              <a:buAutoNum type="arabicPeriod"/>
            </a:pPr>
            <a:r>
              <a:rPr lang="cs-CZ" dirty="0" smtClean="0"/>
              <a:t>Penízek rolní, kokoška pastuší tobolka, brukev ředkev ohnice. </a:t>
            </a:r>
          </a:p>
          <a:p>
            <a:pPr marL="514350" indent="-514350">
              <a:buFont typeface="+mj-lt"/>
              <a:buAutoNum type="arabicPeriod"/>
            </a:pPr>
            <a:r>
              <a:rPr lang="cs-CZ" dirty="0" smtClean="0"/>
              <a:t>Brukev zelná.</a:t>
            </a:r>
            <a:endParaRPr lang="cs-CZ" dirty="0"/>
          </a:p>
        </p:txBody>
      </p:sp>
    </p:spTree>
    <p:extLst>
      <p:ext uri="{BB962C8B-B14F-4D97-AF65-F5344CB8AC3E}">
        <p14:creationId xmlns:p14="http://schemas.microsoft.com/office/powerpoint/2010/main" xmlns="" val="6511368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548680"/>
            <a:ext cx="8305800" cy="6192688"/>
          </a:xfrm>
        </p:spPr>
        <p:txBody>
          <a:bodyPr>
            <a:normAutofit fontScale="90000"/>
          </a:bodyPr>
          <a:lstStyle/>
          <a:p>
            <a:r>
              <a:rPr lang="cs-CZ" sz="3600" u="sng" dirty="0"/>
              <a:t>Zdroje</a:t>
            </a:r>
            <a:r>
              <a:rPr lang="cs-CZ" sz="3600" u="sng" dirty="0" smtClean="0"/>
              <a:t>:</a:t>
            </a:r>
            <a:br>
              <a:rPr lang="cs-CZ" sz="3600" u="sng" dirty="0" smtClean="0"/>
            </a:br>
            <a:r>
              <a:rPr lang="cs-CZ" sz="1800" u="sng" dirty="0" smtClean="0">
                <a:hlinkClick r:id="rId2"/>
              </a:rPr>
              <a:t>http</a:t>
            </a:r>
            <a:r>
              <a:rPr lang="cs-CZ" sz="1800" u="sng" dirty="0">
                <a:hlinkClick r:id="rId2"/>
              </a:rPr>
              <a:t>://</a:t>
            </a:r>
            <a:r>
              <a:rPr lang="cs-CZ" sz="1800" u="sng" dirty="0" smtClean="0">
                <a:hlinkClick r:id="rId2"/>
              </a:rPr>
              <a:t>upload.wikimedia.org/wikipedia/commons/</a:t>
            </a:r>
            <a:r>
              <a:rPr lang="cs-CZ" sz="1800" u="sng" dirty="0"/>
              <a:t/>
            </a:r>
            <a:br>
              <a:rPr lang="cs-CZ" sz="1800" u="sng" dirty="0"/>
            </a:br>
            <a:r>
              <a:rPr lang="cs-CZ" sz="1800" u="sng" dirty="0">
                <a:hlinkClick r:id="rId3"/>
              </a:rPr>
              <a:t>http://cs.wikipedia.org/wiki/R%C5%AF%C5%BEe_%</a:t>
            </a:r>
            <a:r>
              <a:rPr lang="cs-CZ" sz="1800" u="sng" dirty="0" smtClean="0">
                <a:hlinkClick r:id="rId3"/>
              </a:rPr>
              <a:t>C5%A1%C3%ADpkov%C3%A1</a:t>
            </a:r>
            <a:r>
              <a:rPr lang="cs-CZ" sz="1800" u="sng" dirty="0"/>
              <a:t/>
            </a:r>
            <a:br>
              <a:rPr lang="cs-CZ" sz="1800" u="sng" dirty="0"/>
            </a:br>
            <a:r>
              <a:rPr lang="cs-CZ" sz="1800" u="sng" dirty="0">
                <a:hlinkClick r:id="rId4"/>
              </a:rPr>
              <a:t>http://</a:t>
            </a:r>
            <a:r>
              <a:rPr lang="cs-CZ" sz="1800" u="sng" dirty="0" smtClean="0">
                <a:hlinkClick r:id="rId4"/>
              </a:rPr>
              <a:t>upload.wikimedia.org/wikipedia/commons/thumb/3/3b/DSCF4435.JPG/258px-DSCF4435.JPG</a:t>
            </a:r>
            <a:r>
              <a:rPr lang="cs-CZ" sz="1800" u="sng" dirty="0"/>
              <a:t/>
            </a:r>
            <a:br>
              <a:rPr lang="cs-CZ" sz="1800" u="sng" dirty="0"/>
            </a:br>
            <a:r>
              <a:rPr lang="cs-CZ" sz="1800" u="sng" dirty="0">
                <a:hlinkClick r:id="rId5"/>
              </a:rPr>
              <a:t>http://</a:t>
            </a:r>
            <a:r>
              <a:rPr lang="cs-CZ" sz="1800" u="sng" dirty="0" smtClean="0">
                <a:hlinkClick r:id="rId5"/>
              </a:rPr>
              <a:t>upload.wikimedia.org/wikipedia/commons/thumb/9/9c/111_Pirus_communis_L.jpg/250px-111_Pirus_communis_L.jpg</a:t>
            </a:r>
            <a:r>
              <a:rPr lang="cs-CZ" sz="1800" u="sng" dirty="0"/>
              <a:t/>
            </a:r>
            <a:br>
              <a:rPr lang="cs-CZ" sz="1800" u="sng" dirty="0"/>
            </a:br>
            <a:r>
              <a:rPr lang="cs-CZ" sz="1800" u="sng" dirty="0">
                <a:hlinkClick r:id="rId6"/>
              </a:rPr>
              <a:t>http://</a:t>
            </a:r>
            <a:r>
              <a:rPr lang="cs-CZ" sz="1800" u="sng" dirty="0" smtClean="0">
                <a:hlinkClick r:id="rId6"/>
              </a:rPr>
              <a:t>upload.wikimedia.org/wikipedia/commons/thumb/2/26/Prunus_cerasus_vi%C5%A1e%C5%88_obecn%C3%A1_1.jpg/300px-Prunus_cerasus_vi%C5%A1e%C5%88_obecn%C3%A1_1.jpg</a:t>
            </a:r>
            <a:r>
              <a:rPr lang="cs-CZ" sz="1800" u="sng" dirty="0"/>
              <a:t/>
            </a:r>
            <a:br>
              <a:rPr lang="cs-CZ" sz="1800" u="sng" dirty="0"/>
            </a:br>
            <a:r>
              <a:rPr lang="cs-CZ" sz="1800" u="sng" dirty="0">
                <a:hlinkClick r:id="rId7"/>
              </a:rPr>
              <a:t>http://</a:t>
            </a:r>
            <a:r>
              <a:rPr lang="cs-CZ" sz="1800" u="sng" dirty="0" smtClean="0">
                <a:hlinkClick r:id="rId7"/>
              </a:rPr>
              <a:t>upload.wikimedia.org/wikipedia/commons/thumb/e/e4/Illustration_Prunus_cerasus0.jpg/258px-Illustration_Prunus_cerasus0.jpg</a:t>
            </a:r>
            <a:r>
              <a:rPr lang="cs-CZ" sz="1800" u="sng" dirty="0"/>
              <a:t/>
            </a:r>
            <a:br>
              <a:rPr lang="cs-CZ" sz="1800" u="sng" dirty="0"/>
            </a:br>
            <a:r>
              <a:rPr lang="cs-CZ" sz="1800" u="sng" dirty="0">
                <a:hlinkClick r:id="rId8"/>
              </a:rPr>
              <a:t>http://cs.wikipedia.org/wiki/Soubor:Slivo%C5%88_%C5%A1vestka,_</a:t>
            </a:r>
            <a:r>
              <a:rPr lang="cs-CZ" sz="1800" u="sng" dirty="0" smtClean="0">
                <a:hlinkClick r:id="rId8"/>
              </a:rPr>
              <a:t>plum.jpg</a:t>
            </a:r>
            <a:r>
              <a:rPr lang="cs-CZ" sz="1800" u="sng" dirty="0"/>
              <a:t/>
            </a:r>
            <a:br>
              <a:rPr lang="cs-CZ" sz="1800" u="sng" dirty="0"/>
            </a:br>
            <a:r>
              <a:rPr lang="cs-CZ" sz="1800" u="sng" dirty="0">
                <a:hlinkClick r:id="rId9"/>
              </a:rPr>
              <a:t>http://</a:t>
            </a:r>
            <a:r>
              <a:rPr lang="cs-CZ" sz="1800" u="sng" dirty="0" smtClean="0">
                <a:hlinkClick r:id="rId9"/>
              </a:rPr>
              <a:t>upload.wikimedia.org/wikipedia/commons/thumb/d/d7/Rowanberries_in_late_August_2004_in_Helsinki.jpg/258px-Rowanberries_in_late_August_2004_in_Helsinki.jpg</a:t>
            </a:r>
            <a:r>
              <a:rPr lang="cs-CZ" sz="1800" u="sng" dirty="0"/>
              <a:t/>
            </a:r>
            <a:br>
              <a:rPr lang="cs-CZ" sz="1800" u="sng" dirty="0"/>
            </a:br>
            <a:r>
              <a:rPr lang="cs-CZ" sz="1800" u="sng" dirty="0">
                <a:hlinkClick r:id="rId10"/>
              </a:rPr>
              <a:t>http://</a:t>
            </a:r>
            <a:r>
              <a:rPr lang="cs-CZ" sz="1800" u="sng" dirty="0" smtClean="0">
                <a:hlinkClick r:id="rId10"/>
              </a:rPr>
              <a:t>upload.wikimedia.org/wikipedia/commons/thumb/3/38/306_Rubus_idaeus.jpg/200px-306_Rubus_idaeus.jpg</a:t>
            </a:r>
            <a:r>
              <a:rPr lang="cs-CZ" sz="1800" u="sng" dirty="0" smtClean="0"/>
              <a:t/>
            </a:r>
            <a:br>
              <a:rPr lang="cs-CZ" sz="1800" u="sng" dirty="0" smtClean="0"/>
            </a:br>
            <a:r>
              <a:rPr lang="cs-CZ" sz="1800" u="sng" dirty="0" smtClean="0"/>
              <a:t/>
            </a:r>
            <a:br>
              <a:rPr lang="cs-CZ" sz="1800" u="sng" dirty="0" smtClean="0"/>
            </a:br>
            <a:r>
              <a:rPr lang="cs-CZ" sz="1800" u="sng" dirty="0" smtClean="0"/>
              <a:t/>
            </a:r>
            <a:br>
              <a:rPr lang="cs-CZ" sz="1800" u="sng" dirty="0" smtClean="0"/>
            </a:br>
            <a:r>
              <a:rPr lang="cs-CZ" sz="1800" u="sng" dirty="0" smtClean="0"/>
              <a:t/>
            </a:r>
            <a:br>
              <a:rPr lang="cs-CZ" sz="1800" u="sng" dirty="0" smtClean="0"/>
            </a:br>
            <a:r>
              <a:rPr lang="cs-CZ" sz="1800" u="sng" dirty="0" smtClean="0"/>
              <a:t/>
            </a:r>
            <a:br>
              <a:rPr lang="cs-CZ" sz="1800" u="sng" dirty="0" smtClean="0"/>
            </a:br>
            <a:r>
              <a:rPr lang="cs-CZ" sz="1800" u="sng" dirty="0" smtClean="0"/>
              <a:t/>
            </a:r>
            <a:br>
              <a:rPr lang="cs-CZ" sz="1800" u="sng" dirty="0" smtClean="0"/>
            </a:br>
            <a:r>
              <a:rPr lang="cs-CZ" sz="3600" u="sng" dirty="0" smtClean="0"/>
              <a:t/>
            </a:r>
            <a:br>
              <a:rPr lang="cs-CZ" sz="3600" u="sng" dirty="0" smtClean="0"/>
            </a:br>
            <a:endParaRPr lang="cs-CZ" sz="3600" u="sng" dirty="0"/>
          </a:p>
        </p:txBody>
      </p:sp>
    </p:spTree>
    <p:extLst>
      <p:ext uri="{BB962C8B-B14F-4D97-AF65-F5344CB8AC3E}">
        <p14:creationId xmlns:p14="http://schemas.microsoft.com/office/powerpoint/2010/main" xmlns="" val="21007243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1108" y="1124744"/>
            <a:ext cx="8305800" cy="5328592"/>
          </a:xfrm>
        </p:spPr>
        <p:txBody>
          <a:bodyPr>
            <a:normAutofit/>
          </a:bodyPr>
          <a:lstStyle/>
          <a:p>
            <a:endParaRPr lang="cs-CZ" sz="1800" dirty="0"/>
          </a:p>
        </p:txBody>
      </p:sp>
      <p:sp>
        <p:nvSpPr>
          <p:cNvPr id="3" name="Obdélník 2"/>
          <p:cNvSpPr/>
          <p:nvPr/>
        </p:nvSpPr>
        <p:spPr>
          <a:xfrm>
            <a:off x="467544" y="1556792"/>
            <a:ext cx="8208912" cy="5293757"/>
          </a:xfrm>
          <a:prstGeom prst="rect">
            <a:avLst/>
          </a:prstGeom>
        </p:spPr>
        <p:txBody>
          <a:bodyPr wrap="square">
            <a:spAutoFit/>
          </a:bodyPr>
          <a:lstStyle/>
          <a:p>
            <a:r>
              <a:rPr lang="cs-CZ" sz="1600" dirty="0" smtClean="0">
                <a:hlinkClick r:id="rId2"/>
              </a:rPr>
              <a:t>http://upload.wikimedia.org/wikipedia/commons/thumb/d/d1/Blackberries_on_bush.jpg/258px-Blackberries_on_bush.jpg</a:t>
            </a:r>
            <a:endParaRPr lang="cs-CZ" sz="1600" dirty="0" smtClean="0"/>
          </a:p>
          <a:p>
            <a:r>
              <a:rPr lang="cs-CZ" sz="1600" dirty="0" smtClean="0">
                <a:hlinkClick r:id="rId3"/>
              </a:rPr>
              <a:t>http://upload.wikimedia.org/wikipedia/commons/thumb/1/1f/Illustration_Fragaria_vesca0.jpg/250px-Illustration_Fragaria_vesca0.jpg</a:t>
            </a:r>
            <a:endParaRPr lang="cs-CZ" sz="1600" dirty="0" smtClean="0"/>
          </a:p>
          <a:p>
            <a:r>
              <a:rPr lang="cs-CZ" sz="1600" dirty="0" smtClean="0">
                <a:hlinkClick r:id="rId4"/>
              </a:rPr>
              <a:t>http://upload.wikimedia.org/wikipedia/commons/thumb/8/8f/Alchemilla_vulgaris_%28RpM%29.JPG/200px-Alchemilla_vulgaris_%28RpM%29.JPG</a:t>
            </a:r>
            <a:endParaRPr lang="cs-CZ" sz="1600" dirty="0" smtClean="0"/>
          </a:p>
          <a:p>
            <a:r>
              <a:rPr lang="cs-CZ" sz="1600" dirty="0" smtClean="0">
                <a:hlinkClick r:id="rId5"/>
              </a:rPr>
              <a:t>http://upload.wikimedia.org/wikipedia/commons/thumb/2/21/Illustration_Agrimonia_eupatoria0.jpg/258px-Illustration_Agrimonia_eupatoria0.jpg</a:t>
            </a:r>
            <a:endParaRPr lang="cs-CZ" sz="1600" dirty="0" smtClean="0"/>
          </a:p>
          <a:p>
            <a:r>
              <a:rPr lang="cs-CZ" sz="1600" dirty="0" smtClean="0">
                <a:hlinkClick r:id="rId6"/>
              </a:rPr>
              <a:t>http://upload.wikimedia.org/wikipedia/commons/thumb/5/57/Brassica_napus_-_K%C3%B6hler%E2%80%93s_Medizinal-Pflanzen-169.jpg/258px-Brassica_napus_-_K%C3%B6hler%E2%80%93s_Medizinal-Pflanzen-169.jpg</a:t>
            </a:r>
            <a:endParaRPr lang="cs-CZ" sz="1600" dirty="0" smtClean="0"/>
          </a:p>
          <a:p>
            <a:r>
              <a:rPr lang="cs-CZ" sz="1600" dirty="0">
                <a:hlinkClick r:id="rId7"/>
              </a:rPr>
              <a:t>http://</a:t>
            </a:r>
            <a:r>
              <a:rPr lang="cs-CZ" sz="1600" dirty="0" smtClean="0">
                <a:hlinkClick r:id="rId7"/>
              </a:rPr>
              <a:t>cs.wikipedia.org/wiki/Soubor:Brassica_oleracea_He.jpg</a:t>
            </a:r>
          </a:p>
          <a:p>
            <a:r>
              <a:rPr lang="cs-CZ" sz="1600" dirty="0">
                <a:hlinkClick r:id="rId7"/>
              </a:rPr>
              <a:t>http://</a:t>
            </a:r>
            <a:r>
              <a:rPr lang="cs-CZ" sz="1600" dirty="0" smtClean="0">
                <a:hlinkClick r:id="rId7"/>
              </a:rPr>
              <a:t>cs.wikipedia.org/wiki/Soubor:Cabbage.jpg</a:t>
            </a:r>
          </a:p>
          <a:p>
            <a:r>
              <a:rPr lang="cs-CZ" sz="1600" dirty="0">
                <a:hlinkClick r:id="rId7"/>
              </a:rPr>
              <a:t>http://</a:t>
            </a:r>
            <a:r>
              <a:rPr lang="cs-CZ" sz="1600" dirty="0" smtClean="0">
                <a:hlinkClick r:id="rId7"/>
              </a:rPr>
              <a:t>cs.wikipedia.org/wiki/Soubor:Chou_brux.jpg</a:t>
            </a:r>
          </a:p>
          <a:p>
            <a:r>
              <a:rPr lang="cs-CZ" sz="1600" dirty="0">
                <a:hlinkClick r:id="rId7"/>
              </a:rPr>
              <a:t>http://cs.wikipedia.org/wiki/Soubor:Choux_de_Bruxelles.jpg</a:t>
            </a:r>
          </a:p>
          <a:p>
            <a:r>
              <a:rPr lang="cs-CZ" sz="1600" dirty="0" smtClean="0">
                <a:hlinkClick r:id="rId8"/>
              </a:rPr>
              <a:t>http://wiki.rvp.cz/@api/deki/files/22099/=PB040316.JPG?size=webview</a:t>
            </a:r>
            <a:endParaRPr lang="cs-CZ" sz="1600" dirty="0" smtClean="0"/>
          </a:p>
          <a:p>
            <a:r>
              <a:rPr lang="cs-CZ" sz="1600" dirty="0">
                <a:hlinkClick r:id="rId9"/>
              </a:rPr>
              <a:t>http://</a:t>
            </a:r>
            <a:r>
              <a:rPr lang="cs-CZ" sz="1600" dirty="0" smtClean="0">
                <a:hlinkClick r:id="rId9"/>
              </a:rPr>
              <a:t>cs.wikipedia.org/wiki/Soubor:Cauliflower.jpg</a:t>
            </a:r>
            <a:endParaRPr lang="cs-CZ" sz="1600" dirty="0" smtClean="0"/>
          </a:p>
          <a:p>
            <a:r>
              <a:rPr lang="cs-CZ" sz="1600" dirty="0" smtClean="0">
                <a:hlinkClick r:id="rId10"/>
              </a:rPr>
              <a:t>http://upload.wikimedia.org/wikipedia/commons/thumb/f/fb/Broccoli_bunches.jpg/258px-Broccoli_bunches.jpg</a:t>
            </a:r>
            <a:endParaRPr lang="cs-CZ" sz="1600" dirty="0" smtClean="0"/>
          </a:p>
          <a:p>
            <a:endParaRPr lang="cs-CZ" sz="1600" dirty="0" smtClean="0"/>
          </a:p>
          <a:p>
            <a:endParaRPr lang="cs-CZ" dirty="0"/>
          </a:p>
        </p:txBody>
      </p:sp>
    </p:spTree>
    <p:extLst>
      <p:ext uri="{BB962C8B-B14F-4D97-AF65-F5344CB8AC3E}">
        <p14:creationId xmlns:p14="http://schemas.microsoft.com/office/powerpoint/2010/main" xmlns="" val="5515797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980728"/>
            <a:ext cx="8305800" cy="5976664"/>
          </a:xfrm>
        </p:spPr>
        <p:txBody>
          <a:bodyPr>
            <a:normAutofit/>
          </a:bodyPr>
          <a:lstStyle/>
          <a:p>
            <a:r>
              <a:rPr lang="cs-CZ" sz="1600" dirty="0"/>
              <a:t/>
            </a:r>
            <a:br>
              <a:rPr lang="cs-CZ" sz="1600" dirty="0"/>
            </a:br>
            <a:r>
              <a:rPr lang="cs-CZ" sz="1600" dirty="0">
                <a:hlinkClick r:id="rId2"/>
              </a:rPr>
              <a:t>http://</a:t>
            </a:r>
            <a:r>
              <a:rPr lang="cs-CZ" sz="1600" dirty="0" smtClean="0">
                <a:hlinkClick r:id="rId2"/>
              </a:rPr>
              <a:t>upload.wikimedia.org/wikipedia/commons/thumb/0/03/Radish.jpg/220px-Radish.jpg</a:t>
            </a:r>
            <a:r>
              <a:rPr lang="cs-CZ" sz="1600" dirty="0"/>
              <a:t/>
            </a:r>
            <a:br>
              <a:rPr lang="cs-CZ" sz="1600" dirty="0"/>
            </a:br>
            <a:r>
              <a:rPr lang="cs-CZ" sz="1600" dirty="0">
                <a:hlinkClick r:id="rId3"/>
              </a:rPr>
              <a:t>http://</a:t>
            </a:r>
            <a:r>
              <a:rPr lang="cs-CZ" sz="1600" dirty="0" smtClean="0">
                <a:hlinkClick r:id="rId3"/>
              </a:rPr>
              <a:t>cs.wikipedia.org/wiki/Soubor:Daikon.Japan.jpg</a:t>
            </a:r>
            <a:r>
              <a:rPr lang="cs-CZ" sz="1600" dirty="0" smtClean="0"/>
              <a:t/>
            </a:r>
            <a:br>
              <a:rPr lang="cs-CZ" sz="1600" dirty="0" smtClean="0"/>
            </a:br>
            <a:r>
              <a:rPr lang="cs-CZ" sz="1600" dirty="0" smtClean="0">
                <a:hlinkClick r:id="rId4"/>
              </a:rPr>
              <a:t>http</a:t>
            </a:r>
            <a:r>
              <a:rPr lang="cs-CZ" sz="1600" dirty="0">
                <a:hlinkClick r:id="rId4"/>
              </a:rPr>
              <a:t>://</a:t>
            </a:r>
            <a:r>
              <a:rPr lang="cs-CZ" sz="1600" dirty="0" smtClean="0">
                <a:hlinkClick r:id="rId4"/>
              </a:rPr>
              <a:t>upload.wikimedia.org/wikipedia/commons/thumb/b/b6/Armoracia_rusticana.jpg/250px-Armoracia_rusticana.jpg</a:t>
            </a:r>
            <a:r>
              <a:rPr lang="cs-CZ" sz="1600" dirty="0"/>
              <a:t/>
            </a:r>
            <a:br>
              <a:rPr lang="cs-CZ" sz="1600" dirty="0"/>
            </a:br>
            <a:r>
              <a:rPr lang="cs-CZ" sz="1600" dirty="0">
                <a:hlinkClick r:id="rId5"/>
              </a:rPr>
              <a:t>http://</a:t>
            </a:r>
            <a:r>
              <a:rPr lang="cs-CZ" sz="1600" dirty="0" smtClean="0">
                <a:hlinkClick r:id="rId5"/>
              </a:rPr>
              <a:t>it.wikipedia.org/wiki/File:Raphanus_raphanistrum_habito.jpg</a:t>
            </a:r>
            <a:r>
              <a:rPr lang="cs-CZ" sz="1600" dirty="0"/>
              <a:t/>
            </a:r>
            <a:br>
              <a:rPr lang="cs-CZ" sz="1600" dirty="0"/>
            </a:br>
            <a:r>
              <a:rPr lang="cs-CZ" sz="1600" dirty="0">
                <a:hlinkClick r:id="rId6"/>
              </a:rPr>
              <a:t>http://</a:t>
            </a:r>
            <a:r>
              <a:rPr lang="cs-CZ" sz="1600" dirty="0" smtClean="0">
                <a:hlinkClick r:id="rId6"/>
              </a:rPr>
              <a:t>upload.wikimedia.org/wikipedia/commons/thumb/f/f1/Capsella_bursa-pastoris.JPG/260px-Capsella_bursa-pastoris.JPG</a:t>
            </a:r>
            <a:r>
              <a:rPr lang="cs-CZ" sz="1600" smtClean="0"/>
              <a:t/>
            </a:r>
            <a:br>
              <a:rPr lang="cs-CZ" sz="1600" smtClean="0"/>
            </a:br>
            <a:r>
              <a:rPr lang="cs-CZ" sz="1600" smtClean="0">
                <a:hlinkClick r:id="rId7"/>
              </a:rPr>
              <a:t>http</a:t>
            </a:r>
            <a:r>
              <a:rPr lang="cs-CZ" sz="1600" dirty="0">
                <a:hlinkClick r:id="rId7"/>
              </a:rPr>
              <a:t>://</a:t>
            </a:r>
            <a:r>
              <a:rPr lang="cs-CZ" sz="1600" dirty="0" smtClean="0">
                <a:hlinkClick r:id="rId7"/>
              </a:rPr>
              <a:t>upload.wikimedia.org/wikipedia/commons/thumb/6/61/Thlaspi_arvense.jpeg/220px-Thlaspi_arvense.jpeg</a:t>
            </a:r>
            <a:r>
              <a:rPr lang="cs-CZ" sz="1600" dirty="0"/>
              <a:t/>
            </a:r>
            <a:br>
              <a:rPr lang="cs-CZ" sz="1600" dirty="0"/>
            </a:br>
            <a:r>
              <a:rPr lang="cs-CZ" sz="1600" dirty="0">
                <a:hlinkClick r:id="rId8"/>
              </a:rPr>
              <a:t>http://</a:t>
            </a:r>
            <a:r>
              <a:rPr lang="cs-CZ" sz="1600" dirty="0" smtClean="0">
                <a:hlinkClick r:id="rId8"/>
              </a:rPr>
              <a:t>upload.wikimedia.org/wikipedia/commons/thumb/d/d5/Alyssum_saxatile3.jpg/225px-Alyssum_saxatile3.jpg</a:t>
            </a:r>
            <a:r>
              <a:rPr lang="cs-CZ" sz="1600" dirty="0" smtClean="0"/>
              <a:t/>
            </a:r>
            <a:br>
              <a:rPr lang="cs-CZ" sz="1600" dirty="0" smtClean="0"/>
            </a:br>
            <a:r>
              <a:rPr lang="cs-CZ" sz="1600" dirty="0">
                <a:solidFill>
                  <a:srgbClr val="FF0000"/>
                </a:solidFill>
              </a:rPr>
              <a:t>Jurčák, J.; Froněk, J. </a:t>
            </a:r>
            <a:r>
              <a:rPr lang="cs-CZ" sz="1600" i="1" dirty="0">
                <a:solidFill>
                  <a:srgbClr val="FF0000"/>
                </a:solidFill>
              </a:rPr>
              <a:t>Přírodopis 7</a:t>
            </a:r>
            <a:r>
              <a:rPr lang="cs-CZ" sz="1600" dirty="0">
                <a:solidFill>
                  <a:srgbClr val="FF0000"/>
                </a:solidFill>
              </a:rPr>
              <a:t>, 1st </a:t>
            </a:r>
            <a:r>
              <a:rPr lang="cs-CZ" sz="1600" dirty="0" err="1">
                <a:solidFill>
                  <a:srgbClr val="FF0000"/>
                </a:solidFill>
              </a:rPr>
              <a:t>ed</a:t>
            </a:r>
            <a:r>
              <a:rPr lang="cs-CZ" sz="1600" dirty="0">
                <a:solidFill>
                  <a:srgbClr val="FF0000"/>
                </a:solidFill>
              </a:rPr>
              <a:t>.; </a:t>
            </a:r>
            <a:r>
              <a:rPr lang="cs-CZ" sz="1600" dirty="0" err="1">
                <a:solidFill>
                  <a:srgbClr val="FF0000"/>
                </a:solidFill>
              </a:rPr>
              <a:t>Prodos</a:t>
            </a:r>
            <a:r>
              <a:rPr lang="cs-CZ" sz="1600" dirty="0">
                <a:solidFill>
                  <a:srgbClr val="FF0000"/>
                </a:solidFill>
              </a:rPr>
              <a:t>: Liberec, 1998</a:t>
            </a:r>
            <a:br>
              <a:rPr lang="cs-CZ" sz="1600" dirty="0">
                <a:solidFill>
                  <a:srgbClr val="FF0000"/>
                </a:solidFill>
              </a:rPr>
            </a:br>
            <a:r>
              <a:rPr lang="cs-CZ" sz="1600" dirty="0">
                <a:solidFill>
                  <a:srgbClr val="FF0000"/>
                </a:solidFill>
                <a:hlinkClick r:id="rId9"/>
              </a:rPr>
              <a:t>http://</a:t>
            </a:r>
            <a:r>
              <a:rPr lang="cs-CZ" sz="1600" dirty="0" smtClean="0">
                <a:solidFill>
                  <a:srgbClr val="FF0000"/>
                </a:solidFill>
                <a:hlinkClick r:id="rId9"/>
              </a:rPr>
              <a:t>www.mojevideo.sk/video/89f7/ako_sa_to_robi_horcica.html</a:t>
            </a:r>
            <a:r>
              <a:rPr lang="cs-CZ" sz="1600" dirty="0" smtClean="0">
                <a:solidFill>
                  <a:srgbClr val="FF0000"/>
                </a:solidFill>
              </a:rPr>
              <a:t/>
            </a:r>
            <a:br>
              <a:rPr lang="cs-CZ" sz="1600" dirty="0" smtClean="0">
                <a:solidFill>
                  <a:srgbClr val="FF0000"/>
                </a:solidFill>
              </a:rPr>
            </a:br>
            <a:r>
              <a:rPr lang="cs-CZ" sz="1600" dirty="0">
                <a:solidFill>
                  <a:srgbClr val="FF0000"/>
                </a:solidFill>
              </a:rPr>
              <a:t/>
            </a:r>
            <a:br>
              <a:rPr lang="cs-CZ" sz="1600" dirty="0">
                <a:solidFill>
                  <a:srgbClr val="FF0000"/>
                </a:solidFill>
              </a:rPr>
            </a:br>
            <a:r>
              <a:rPr lang="cs-CZ" sz="1600" dirty="0" smtClean="0">
                <a:solidFill>
                  <a:srgbClr val="FF0000"/>
                </a:solidFill>
              </a:rPr>
              <a:t/>
            </a:r>
            <a:br>
              <a:rPr lang="cs-CZ" sz="1600" dirty="0" smtClean="0">
                <a:solidFill>
                  <a:srgbClr val="FF0000"/>
                </a:solidFill>
              </a:rPr>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endParaRPr lang="cs-CZ" sz="1600" dirty="0"/>
          </a:p>
        </p:txBody>
      </p:sp>
    </p:spTree>
    <p:extLst>
      <p:ext uri="{BB962C8B-B14F-4D97-AF65-F5344CB8AC3E}">
        <p14:creationId xmlns:p14="http://schemas.microsoft.com/office/powerpoint/2010/main" xmlns="" val="42620250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Sousedství">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234</TotalTime>
  <Words>469</Words>
  <Application>Microsoft Office PowerPoint</Application>
  <PresentationFormat>Předvádění na obrazovce (4:3)</PresentationFormat>
  <Paragraphs>101</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Tok</vt:lpstr>
      <vt:lpstr>Čeledi: růžovité                                 a brukvovité</vt:lpstr>
      <vt:lpstr>Základní škola Choltice, okres Pardubice - "Učíme se pro život"  Šablona: č. III/2 Inovace a zkvalitnění výuky pomocí ICT  Pořadové číslo: 26   Autor: Ošlejšková Hana  Ověření ve výuce: 7. třída  Datum ověření:</vt:lpstr>
      <vt:lpstr>Metodika:  1. Prohlédněte si prezentaci a vyslechněte si výklad. 2. Prohlédněte si video o výrobě hořčice. 3. Odpovězte na otázky. 4. Odpovědi si zkontrolujte.</vt:lpstr>
      <vt:lpstr>Čeleď: růžovité</vt:lpstr>
      <vt:lpstr>Charakteristické znaky:  - byliny i dřeviny -  oboupohlavné pětičetné květy - název odvozen od růže šípkové - plod: nažky - lidé je množí  očkováním nebo řízkováním - často okrasné, užitkové nebo léčivé rostliny - dřevo se používá v řezbářství </vt:lpstr>
      <vt:lpstr>Růže šípková</vt:lpstr>
      <vt:lpstr>Ovocné dřeviny:</vt:lpstr>
      <vt:lpstr>Další ovocné dřeviny:</vt:lpstr>
      <vt:lpstr>A ještě další ovocné dřeviny:</vt:lpstr>
      <vt:lpstr>Léčivé rostliny:</vt:lpstr>
      <vt:lpstr>Čeleď: brukvovité</vt:lpstr>
      <vt:lpstr>Charakteristické znaky:</vt:lpstr>
      <vt:lpstr>Zástupci:</vt:lpstr>
      <vt:lpstr>Z brukve zelné byly vyšlechtěny: zelí, kapusta, růžičková kapusta, kedluben, květák, brokolice.</vt:lpstr>
      <vt:lpstr>Z ředkve seté byly vyšlechtěny ředkvička a ředkev černá.</vt:lpstr>
      <vt:lpstr>Snímek 16</vt:lpstr>
      <vt:lpstr>Snímek 17</vt:lpstr>
      <vt:lpstr>Snímek 18</vt:lpstr>
      <vt:lpstr>Jak se vyrábí hořčice?</vt:lpstr>
      <vt:lpstr>Otázky:</vt:lpstr>
      <vt:lpstr>Odpovědi:</vt:lpstr>
      <vt:lpstr>Zdroje: http://upload.wikimedia.org/wikipedia/commons/ http://cs.wikipedia.org/wiki/R%C5%AF%C5%BEe_%C5%A1%C3%ADpkov%C3%A1 http://upload.wikimedia.org/wikipedia/commons/thumb/3/3b/DSCF4435.JPG/258px-DSCF4435.JPG http://upload.wikimedia.org/wikipedia/commons/thumb/9/9c/111_Pirus_communis_L.jpg/250px-111_Pirus_communis_L.jpg http://upload.wikimedia.org/wikipedia/commons/thumb/2/26/Prunus_cerasus_vi%C5%A1e%C5%88_obecn%C3%A1_1.jpg/300px-Prunus_cerasus_vi%C5%A1e%C5%88_obecn%C3%A1_1.jpg http://upload.wikimedia.org/wikipedia/commons/thumb/e/e4/Illustration_Prunus_cerasus0.jpg/258px-Illustration_Prunus_cerasus0.jpg http://cs.wikipedia.org/wiki/Soubor:Slivo%C5%88_%C5%A1vestka,_plum.jpg http://upload.wikimedia.org/wikipedia/commons/thumb/d/d7/Rowanberries_in_late_August_2004_in_Helsinki.jpg/258px-Rowanberries_in_late_August_2004_in_Helsinki.jpg http://upload.wikimedia.org/wikipedia/commons/thumb/3/38/306_Rubus_idaeus.jpg/200px-306_Rubus_idaeus.jpg       </vt:lpstr>
      <vt:lpstr>Snímek 23</vt:lpstr>
      <vt:lpstr> http://upload.wikimedia.org/wikipedia/commons/thumb/0/03/Radish.jpg/220px-Radish.jpg http://cs.wikipedia.org/wiki/Soubor:Daikon.Japan.jpg http://upload.wikimedia.org/wikipedia/commons/thumb/b/b6/Armoracia_rusticana.jpg/250px-Armoracia_rusticana.jpg http://it.wikipedia.org/wiki/File:Raphanus_raphanistrum_habito.jpg http://upload.wikimedia.org/wikipedia/commons/thumb/f/f1/Capsella_bursa-pastoris.JPG/260px-Capsella_bursa-pastoris.JPG http://upload.wikimedia.org/wikipedia/commons/thumb/6/61/Thlaspi_arvense.jpeg/220px-Thlaspi_arvense.jpeg http://upload.wikimedia.org/wikipedia/commons/thumb/d/d5/Alyssum_saxatile3.jpg/225px-Alyssum_saxatile3.jpg Jurčák, J.; Froněk, J. Přírodopis 7, 1st ed.; Prodos: Liberec, 1998 http://www.mojevideo.sk/video/89f7/ako_sa_to_robi_horcica.html          </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růžovité a brukvovité</dc:title>
  <dc:creator>Hana Ošlejšková</dc:creator>
  <cp:lastModifiedBy>Dum</cp:lastModifiedBy>
  <cp:revision>27</cp:revision>
  <dcterms:created xsi:type="dcterms:W3CDTF">2012-07-22T15:56:14Z</dcterms:created>
  <dcterms:modified xsi:type="dcterms:W3CDTF">2013-08-26T14:37:37Z</dcterms:modified>
</cp:coreProperties>
</file>