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77" r:id="rId4"/>
    <p:sldId id="257" r:id="rId5"/>
    <p:sldId id="258" r:id="rId6"/>
    <p:sldId id="260" r:id="rId7"/>
    <p:sldId id="261" r:id="rId8"/>
    <p:sldId id="262" r:id="rId9"/>
    <p:sldId id="264" r:id="rId10"/>
    <p:sldId id="265" r:id="rId11"/>
    <p:sldId id="266" r:id="rId12"/>
    <p:sldId id="268" r:id="rId13"/>
    <p:sldId id="269" r:id="rId14"/>
    <p:sldId id="271" r:id="rId15"/>
    <p:sldId id="272" r:id="rId16"/>
    <p:sldId id="273" r:id="rId17"/>
    <p:sldId id="274" r:id="rId18"/>
    <p:sldId id="275" r:id="rId19"/>
    <p:sldId id="278" r:id="rId20"/>
    <p:sldId id="279" r:id="rId21"/>
    <p:sldId id="259" r:id="rId22"/>
    <p:sldId id="263"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Kliknutím lze upravit styl.</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7" name="Zástupný symbol pro datum 6"/>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09975C2E-05D7-44B1-AD46-FF5C0B96897C}" type="slidenum">
              <a:rPr lang="cs-CZ" smtClean="0"/>
              <a:t>‹#›</a:t>
            </a:fld>
            <a:endParaRPr lang="cs-CZ"/>
          </a:p>
        </p:txBody>
      </p:sp>
      <p:sp>
        <p:nvSpPr>
          <p:cNvPr id="8" name="Ová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á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09975C2E-05D7-44B1-AD46-FF5C0B96897C}" type="slidenum">
              <a:rPr lang="cs-CZ" smtClean="0"/>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á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á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09975C2E-05D7-44B1-AD46-FF5C0B96897C}" type="slidenum">
              <a:rPr lang="cs-CZ" smtClean="0"/>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09975C2E-05D7-44B1-AD46-FF5C0B96897C}" type="slidenum">
              <a:rPr lang="cs-CZ" smtClean="0"/>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Kliknutím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C70682B8-DA65-48AE-A938-8BC5F527F2F4}" type="datetimeFigureOut">
              <a:rPr lang="cs-CZ" smtClean="0"/>
              <a:t>26.8.2013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09975C2E-05D7-44B1-AD46-FF5C0B96897C}"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á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Kliknutím lze upravit styl.</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C70682B8-DA65-48AE-A938-8BC5F527F2F4}" type="datetimeFigureOut">
              <a:rPr lang="cs-CZ" smtClean="0"/>
              <a:t>26.8.2013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09975C2E-05D7-44B1-AD46-FF5C0B96897C}" type="slidenum">
              <a:rPr lang="cs-CZ" smtClean="0"/>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pavliq.rajce.idnes.cz/Slunecnic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upload.wikimedia.org/wikipedia/commons/thumb/0/0c/Pulsatilla_vulgaris_MS_0164.jpg/258px-Pulsatilla_vulgaris_MS_0164.jpg" TargetMode="External"/><Relationship Id="rId3" Type="http://schemas.openxmlformats.org/officeDocument/2006/relationships/hyperlink" Target="http://upload.wikimedia.org/wikipedia/commons/thumb/c/c4/Anemone_nemorosa_001.JPG/258px-Anemone_nemorosa_001.JPG" TargetMode="External"/><Relationship Id="rId7" Type="http://schemas.openxmlformats.org/officeDocument/2006/relationships/hyperlink" Target="http://upload.wikimedia.org/wikipedia/commons/thumb/2/2d/Trollius_europaeuus_var._transsilvanicus_a2.jpg/258px-Trollius_europaeuus_var._transsilvanicus_a2.jpg" TargetMode="External"/><Relationship Id="rId2" Type="http://schemas.openxmlformats.org/officeDocument/2006/relationships/hyperlink" Target="http://cs.wikipedia.or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6/6e/Jatern%C3%ADk_podl%C3%A9%C5%A1ka.jpg" TargetMode="External"/><Relationship Id="rId11" Type="http://schemas.openxmlformats.org/officeDocument/2006/relationships/hyperlink" Target="http://upload.wikimedia.org/wikipedia/commons/thumb/c/cb/Illustration_Ranunculus_acris0_clean.jpg/258px-Illustration_Ranunculus_acris0_clean.jpg" TargetMode="External"/><Relationship Id="rId5" Type="http://schemas.openxmlformats.org/officeDocument/2006/relationships/hyperlink" Target="http://upload.wikimedia.org/wikipedia/commons/thumb/8/8d/Ranunculus_ficaria2.jpg/258px-Ranunculus_ficaria2.jpg" TargetMode="External"/><Relationship Id="rId10" Type="http://schemas.openxmlformats.org/officeDocument/2006/relationships/hyperlink" Target="http://cs.wikipedia.org/wiki/Soubor:Adonis_vernalis_01.jpg" TargetMode="External"/><Relationship Id="rId4" Type="http://schemas.openxmlformats.org/officeDocument/2006/relationships/hyperlink" Target="http://upload.wikimedia.org/wikipedia/commons/thumb/1/15/Anemone_ranunculoides_030405a.jpg/258px-Anemone_ranunculoides_030405a.jpg" TargetMode="External"/><Relationship Id="rId9" Type="http://schemas.openxmlformats.org/officeDocument/2006/relationships/hyperlink" Target="http://upload.wikimedia.org/wikipedia/commons/thumb/6/64/Helleborus_niger.JPG/250px-Helleborus_niger.JPG"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cs.wikipedia.org/wiki/Soubor:Calendula_officinalis_and_sky.jpg" TargetMode="External"/><Relationship Id="rId13" Type="http://schemas.openxmlformats.org/officeDocument/2006/relationships/hyperlink" Target="http://en.wikipedia.org/wiki/File:Thistle_with_cuckoo_spit.jpeg" TargetMode="External"/><Relationship Id="rId18" Type="http://schemas.openxmlformats.org/officeDocument/2006/relationships/hyperlink" Target="http://cs.wikipedia.org/wiki/Soubor:Behaarte_Bl%C3%A4tter_orange_Bl%C3%BCte.JPG" TargetMode="External"/><Relationship Id="rId3" Type="http://schemas.openxmlformats.org/officeDocument/2006/relationships/hyperlink" Target="http://cs.wikipedia.org/wiki/Soubor:Sunflowers.jpg" TargetMode="External"/><Relationship Id="rId7" Type="http://schemas.openxmlformats.org/officeDocument/2006/relationships/hyperlink" Target="http://cs.wikipedia.org/wiki/Soubor:Coltsfoot.jpg" TargetMode="External"/><Relationship Id="rId12" Type="http://schemas.openxmlformats.org/officeDocument/2006/relationships/hyperlink" Target="http://en.wikipedia.org/wiki/File:ANTHEMIS_arvensis_K%C3%B6hler.png" TargetMode="External"/><Relationship Id="rId17" Type="http://schemas.openxmlformats.org/officeDocument/2006/relationships/hyperlink" Target="http://cs.wikipedia.org/wiki/Soubor:Bellis_perennis_dsc00906.jpg" TargetMode="External"/><Relationship Id="rId2" Type="http://schemas.openxmlformats.org/officeDocument/2006/relationships/hyperlink" Target="http://upload.wikimedia.org/wikipedia/commons/thumb/2/21/Blatouch_bahen%C3%AD.JPG/258px-Blatouch_bahen%C3%AD.JPG" TargetMode="External"/><Relationship Id="rId16" Type="http://schemas.openxmlformats.org/officeDocument/2006/relationships/hyperlink" Target="http://cs.wikipedia.org/wiki/Soubor:Leucanthemum_vulgare_0078.JPG" TargetMode="External"/><Relationship Id="rId20" Type="http://schemas.openxmlformats.org/officeDocument/2006/relationships/hyperlink" Target="http://upload.wikimedia.org/wikipedia/commons/thumb/a/a9/A_sunflower.jpg/258px-A_sunflower.jpg" TargetMode="External"/><Relationship Id="rId1" Type="http://schemas.openxmlformats.org/officeDocument/2006/relationships/slideLayout" Target="../slideLayouts/slideLayout6.xml"/><Relationship Id="rId6" Type="http://schemas.openxmlformats.org/officeDocument/2006/relationships/hyperlink" Target="http://cs.wikipedia.org/wiki/Soubor:Matricaria_recutita_Prague_2011_1.jpg" TargetMode="External"/><Relationship Id="rId11" Type="http://schemas.openxmlformats.org/officeDocument/2006/relationships/hyperlink" Target="http://en.wikipedia.org/wiki/File:NIEdot318.jpg" TargetMode="External"/><Relationship Id="rId5" Type="http://schemas.openxmlformats.org/officeDocument/2006/relationships/hyperlink" Target="http://en.wikipedia.org/wiki/File:Iceberg_lettuce_in_SB.jpg" TargetMode="External"/><Relationship Id="rId15" Type="http://schemas.openxmlformats.org/officeDocument/2006/relationships/hyperlink" Target="http://cs.wikipedia.org/wiki/Soubor:Carduus_acanthoides_L_ssp.acanthoides.jpg" TargetMode="External"/><Relationship Id="rId10" Type="http://schemas.openxmlformats.org/officeDocument/2006/relationships/hyperlink" Target="http://cs.wikipedia.org/wiki/Soubor:Aster_alpinus_002.JPG" TargetMode="External"/><Relationship Id="rId19" Type="http://schemas.openxmlformats.org/officeDocument/2006/relationships/hyperlink" Target="http://cs.wikipedia.org/wiki/Soubor:Hieracium.murorum2.-.lindsey.jpg" TargetMode="External"/><Relationship Id="rId4" Type="http://schemas.openxmlformats.org/officeDocument/2006/relationships/hyperlink" Target="http://cs.wikipedia.org/wiki/Soubor:Akelei004.jpg" TargetMode="External"/><Relationship Id="rId9" Type="http://schemas.openxmlformats.org/officeDocument/2006/relationships/hyperlink" Target="http://cs.wikipedia.org/wiki/Soubor:Pampeli%C5%A1ka.jpg" TargetMode="External"/><Relationship Id="rId14" Type="http://schemas.openxmlformats.org/officeDocument/2006/relationships/hyperlink" Target="http://cs.wikipedia.org/wiki/Soubor:ArctiumLappa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algn="ctr"/>
            <a:r>
              <a:rPr lang="cs-CZ" dirty="0" smtClean="0"/>
              <a:t>Čeledi: </a:t>
            </a:r>
            <a:r>
              <a:rPr lang="cs-CZ" b="1" u="sng" dirty="0" smtClean="0"/>
              <a:t>PRYSKYŘNÍKOVITÉ </a:t>
            </a:r>
            <a:br>
              <a:rPr lang="cs-CZ" b="1" u="sng" dirty="0" smtClean="0"/>
            </a:br>
            <a:r>
              <a:rPr lang="cs-CZ" b="1" u="sng" dirty="0" smtClean="0"/>
              <a:t>HVĚZDNICOVITÉ</a:t>
            </a:r>
            <a:endParaRPr lang="cs-CZ" b="1" u="sng" dirty="0"/>
          </a:p>
        </p:txBody>
      </p:sp>
      <p:sp>
        <p:nvSpPr>
          <p:cNvPr id="3" name="Podnadpis 2"/>
          <p:cNvSpPr>
            <a:spLocks noGrp="1"/>
          </p:cNvSpPr>
          <p:nvPr>
            <p:ph type="subTitle" idx="1"/>
          </p:nvPr>
        </p:nvSpPr>
        <p:spPr>
          <a:xfrm>
            <a:off x="1432560" y="1850064"/>
            <a:ext cx="7406640" cy="3307128"/>
          </a:xfrm>
        </p:spPr>
        <p:txBody>
          <a:bodyPr/>
          <a:lstStyle/>
          <a:p>
            <a:endParaRPr lang="cs-CZ" dirty="0">
              <a:hlinkClick r:id="rId2"/>
            </a:endParaRPr>
          </a:p>
          <a:p>
            <a:r>
              <a:rPr lang="cs-CZ" dirty="0"/>
              <a:t> </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2132855"/>
            <a:ext cx="2952328" cy="3936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68281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5746968"/>
          </a:xfrm>
        </p:spPr>
        <p:txBody>
          <a:bodyPr>
            <a:normAutofit fontScale="90000"/>
          </a:bodyPr>
          <a:lstStyle/>
          <a:p>
            <a:r>
              <a:rPr lang="cs-CZ" sz="2800" dirty="0"/>
              <a:t>Základní škola Choltice, okres Pardubice - "Učíme se pro život"</a:t>
            </a:r>
            <a:br>
              <a:rPr lang="cs-CZ" sz="2800" dirty="0"/>
            </a:br>
            <a:r>
              <a:rPr lang="cs-CZ" sz="2800" dirty="0"/>
              <a:t/>
            </a:r>
            <a:br>
              <a:rPr lang="cs-CZ" sz="2800" dirty="0"/>
            </a:br>
            <a:r>
              <a:rPr lang="cs-CZ" sz="2800" dirty="0"/>
              <a:t>Šablona: č. III/2 Inovace a zkvalitnění výuky pomocí ICT</a:t>
            </a:r>
            <a:br>
              <a:rPr lang="cs-CZ" sz="2800" dirty="0"/>
            </a:br>
            <a:r>
              <a:rPr lang="cs-CZ" sz="2800" dirty="0"/>
              <a:t/>
            </a:r>
            <a:br>
              <a:rPr lang="cs-CZ" sz="2800" dirty="0"/>
            </a:br>
            <a:r>
              <a:rPr lang="cs-CZ" sz="2800" dirty="0"/>
              <a:t>Pořadové číslo: </a:t>
            </a:r>
            <a:r>
              <a:rPr lang="cs-CZ" sz="2800" dirty="0" smtClean="0"/>
              <a:t>25</a:t>
            </a:r>
            <a:r>
              <a:rPr lang="cs-CZ" sz="2800" dirty="0"/>
              <a:t/>
            </a:r>
            <a:br>
              <a:rPr lang="cs-CZ" sz="2800" dirty="0"/>
            </a:br>
            <a:r>
              <a:rPr lang="cs-CZ" sz="2800" dirty="0"/>
              <a:t/>
            </a:r>
            <a:br>
              <a:rPr lang="cs-CZ" sz="2800" dirty="0"/>
            </a:br>
            <a:r>
              <a:rPr lang="cs-CZ" sz="2800" dirty="0"/>
              <a:t>Autor: Ošlejšková Hana</a:t>
            </a:r>
            <a:br>
              <a:rPr lang="cs-CZ" sz="2800" dirty="0"/>
            </a:br>
            <a:r>
              <a:rPr lang="cs-CZ" sz="2800" dirty="0"/>
              <a:t/>
            </a:r>
            <a:br>
              <a:rPr lang="cs-CZ" sz="2800" dirty="0"/>
            </a:br>
            <a:r>
              <a:rPr lang="cs-CZ" sz="2800" dirty="0"/>
              <a:t>Ověření ve výuce: </a:t>
            </a:r>
            <a:r>
              <a:rPr lang="cs-CZ" sz="2800" dirty="0" smtClean="0"/>
              <a:t>7. třída</a:t>
            </a:r>
            <a:r>
              <a:rPr lang="cs-CZ" sz="2800" dirty="0"/>
              <a:t/>
            </a:r>
            <a:br>
              <a:rPr lang="cs-CZ" sz="2800" dirty="0"/>
            </a:br>
            <a:r>
              <a:rPr lang="cs-CZ" sz="2800" dirty="0"/>
              <a:t/>
            </a:r>
            <a:br>
              <a:rPr lang="cs-CZ" sz="2800" dirty="0"/>
            </a:br>
            <a:r>
              <a:rPr lang="cs-CZ" sz="2800" dirty="0"/>
              <a:t>Datum ověření</a:t>
            </a:r>
            <a:r>
              <a:rPr lang="cs-CZ" sz="2800" dirty="0" smtClean="0"/>
              <a:t>: 24.4.2013</a:t>
            </a:r>
            <a:r>
              <a:rPr lang="cs-CZ" sz="2800" dirty="0"/>
              <a:t/>
            </a:r>
            <a:br>
              <a:rPr lang="cs-CZ" sz="2800" dirty="0"/>
            </a:br>
            <a:endParaRPr lang="cs-CZ" sz="28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4787799"/>
            <a:ext cx="4211960" cy="1969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66338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5674960"/>
          </a:xfrm>
        </p:spPr>
        <p:txBody>
          <a:bodyPr>
            <a:normAutofit/>
          </a:bodyPr>
          <a:lstStyle/>
          <a:p>
            <a:r>
              <a:rPr lang="cs-CZ" sz="3200" b="1" u="sng" dirty="0" smtClean="0">
                <a:effectLst/>
              </a:rPr>
              <a:t>Metodika:</a:t>
            </a:r>
            <a:br>
              <a:rPr lang="cs-CZ" sz="3200" b="1" u="sng" dirty="0" smtClean="0">
                <a:effectLst/>
              </a:rPr>
            </a:br>
            <a:r>
              <a:rPr lang="cs-CZ" sz="2800" dirty="0" smtClean="0">
                <a:effectLst/>
              </a:rPr>
              <a:t>1. Prohlédněte si prezentaci a vyslechněte výklad.</a:t>
            </a:r>
            <a:br>
              <a:rPr lang="cs-CZ" sz="2800" dirty="0" smtClean="0">
                <a:effectLst/>
              </a:rPr>
            </a:br>
            <a:r>
              <a:rPr lang="cs-CZ" sz="2800" dirty="0" smtClean="0">
                <a:effectLst/>
              </a:rPr>
              <a:t>2. Odpovězte na otázky.</a:t>
            </a:r>
            <a:br>
              <a:rPr lang="cs-CZ" sz="2800" dirty="0" smtClean="0">
                <a:effectLst/>
              </a:rPr>
            </a:br>
            <a:r>
              <a:rPr lang="cs-CZ" sz="2800" dirty="0" smtClean="0">
                <a:effectLst/>
              </a:rPr>
              <a:t>3. Zkontrolujte si své odpovědi.</a:t>
            </a:r>
            <a:br>
              <a:rPr lang="cs-CZ" sz="2800" dirty="0" smtClean="0">
                <a:effectLst/>
              </a:rPr>
            </a:br>
            <a:r>
              <a:rPr lang="cs-CZ" sz="3200" b="1" u="sng" dirty="0" smtClean="0">
                <a:effectLst/>
              </a:rPr>
              <a:t/>
            </a:r>
            <a:br>
              <a:rPr lang="cs-CZ" sz="3200" b="1" u="sng" dirty="0" smtClean="0">
                <a:effectLst/>
              </a:rPr>
            </a:br>
            <a:r>
              <a:rPr lang="cs-CZ" sz="3200" b="1" u="sng" dirty="0" smtClean="0">
                <a:effectLst/>
              </a:rPr>
              <a:t>Klíčová slova:</a:t>
            </a:r>
            <a:br>
              <a:rPr lang="cs-CZ" sz="3200" b="1" u="sng" dirty="0" smtClean="0">
                <a:effectLst/>
              </a:rPr>
            </a:br>
            <a:r>
              <a:rPr lang="cs-CZ" sz="2400" dirty="0" smtClean="0">
                <a:effectLst/>
              </a:rPr>
              <a:t>pryskyřníkovité,  sasanka, orsej, jaterník, upolín, čemeřice, koniklec, hlaváček, pryskyřník,  blatouch, orlíček, úbor, hvězdnicovité,  nažka, slunečnice, locika, heřmánek, podběl, měsíček, pampeliška, smetánka,  hvězdnice, chryzantéma,  rmen, pcháč, lopuch, bodlák, kopretina, sedmikráska, jestřábník.</a:t>
            </a:r>
            <a:endParaRPr lang="cs-CZ" sz="3200" b="1" u="sng" dirty="0">
              <a:effectLst/>
            </a:endParaRPr>
          </a:p>
        </p:txBody>
      </p:sp>
    </p:spTree>
    <p:extLst>
      <p:ext uri="{BB962C8B-B14F-4D97-AF65-F5344CB8AC3E}">
        <p14:creationId xmlns:p14="http://schemas.microsoft.com/office/powerpoint/2010/main" val="1350923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3658736"/>
          </a:xfrm>
        </p:spPr>
        <p:txBody>
          <a:bodyPr/>
          <a:lstStyle/>
          <a:p>
            <a:r>
              <a:rPr lang="cs-CZ" u="sng" dirty="0" smtClean="0"/>
              <a:t>Čeleď: pryskyřníkovité</a:t>
            </a:r>
            <a:endParaRPr lang="cs-CZ" u="sng" dirty="0"/>
          </a:p>
        </p:txBody>
      </p:sp>
    </p:spTree>
    <p:extLst>
      <p:ext uri="{BB962C8B-B14F-4D97-AF65-F5344CB8AC3E}">
        <p14:creationId xmlns:p14="http://schemas.microsoft.com/office/powerpoint/2010/main" val="2257296070"/>
      </p:ext>
    </p:extLst>
  </p:cSld>
  <p:clrMapOvr>
    <a:masterClrMapping/>
  </p:clrMapOvr>
  <p:transition spd="slow">
    <p:randomBar dir="vert"/>
    <p:sndAc>
      <p:stSnd>
        <p:snd r:embed="rId2" name="camera.wav"/>
      </p:stSnd>
    </p:sndAc>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78392" y="2060848"/>
            <a:ext cx="6400800" cy="4176464"/>
          </a:xfrm>
        </p:spPr>
        <p:txBody>
          <a:bodyPr>
            <a:normAutofit/>
          </a:bodyPr>
          <a:lstStyle/>
          <a:p>
            <a:r>
              <a:rPr lang="cs-CZ" sz="1600" dirty="0" smtClean="0"/>
              <a:t>- Vytrvalé nebo jednoleté byliny.</a:t>
            </a:r>
            <a:br>
              <a:rPr lang="cs-CZ" sz="1600" dirty="0" smtClean="0"/>
            </a:br>
            <a:r>
              <a:rPr lang="cs-CZ" sz="1600" dirty="0" smtClean="0"/>
              <a:t>- květy pravidelné nebo souměrné,    jednotlivé nebo v květenstvích.</a:t>
            </a:r>
            <a:br>
              <a:rPr lang="cs-CZ" sz="1600" dirty="0" smtClean="0"/>
            </a:br>
            <a:r>
              <a:rPr lang="cs-CZ" sz="1600" dirty="0" smtClean="0"/>
              <a:t>- plody: měchýřky, nažky,  vzácně bobule, tobolka.</a:t>
            </a:r>
            <a:br>
              <a:rPr lang="cs-CZ" sz="1600" dirty="0" smtClean="0"/>
            </a:br>
            <a:r>
              <a:rPr lang="cs-CZ" sz="1600" dirty="0" smtClean="0"/>
              <a:t>- obsahují jedovaté látky – použití ve farmacii.</a:t>
            </a:r>
            <a:br>
              <a:rPr lang="cs-CZ" sz="1600" dirty="0" smtClean="0"/>
            </a:br>
            <a:r>
              <a:rPr lang="cs-CZ" sz="1600" dirty="0" smtClean="0"/>
              <a:t>- některé jsou chráněné.</a:t>
            </a:r>
            <a:endParaRPr lang="cs-CZ" sz="1600" dirty="0"/>
          </a:p>
        </p:txBody>
      </p:sp>
      <p:sp>
        <p:nvSpPr>
          <p:cNvPr id="3" name="Zástupný symbol pro text 2"/>
          <p:cNvSpPr>
            <a:spLocks noGrp="1"/>
          </p:cNvSpPr>
          <p:nvPr>
            <p:ph type="body" idx="1"/>
          </p:nvPr>
        </p:nvSpPr>
        <p:spPr>
          <a:xfrm>
            <a:off x="2578392" y="1066800"/>
            <a:ext cx="6400800" cy="634008"/>
          </a:xfrm>
        </p:spPr>
        <p:txBody>
          <a:bodyPr>
            <a:normAutofit/>
          </a:bodyPr>
          <a:lstStyle/>
          <a:p>
            <a:r>
              <a:rPr lang="cs-CZ" sz="2400" b="1" u="sng" dirty="0" smtClean="0"/>
              <a:t>Charakteristické znaky:</a:t>
            </a:r>
            <a:endParaRPr lang="cs-CZ" sz="2400" b="1" u="sng" dirty="0"/>
          </a:p>
        </p:txBody>
      </p:sp>
    </p:spTree>
    <p:extLst>
      <p:ext uri="{BB962C8B-B14F-4D97-AF65-F5344CB8AC3E}">
        <p14:creationId xmlns:p14="http://schemas.microsoft.com/office/powerpoint/2010/main" val="2483067561"/>
      </p:ext>
    </p:extLst>
  </p:cSld>
  <p:clrMapOvr>
    <a:masterClrMapping/>
  </p:clrMapOvr>
  <p:transition spd="slow">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692696"/>
            <a:ext cx="7498080" cy="6048672"/>
          </a:xfrm>
        </p:spPr>
        <p:txBody>
          <a:bodyPr>
            <a:normAutofit fontScale="90000"/>
          </a:bodyPr>
          <a:lstStyle/>
          <a:p>
            <a:r>
              <a:rPr lang="cs-CZ" u="sng" dirty="0" smtClean="0">
                <a:effectLst/>
              </a:rPr>
              <a:t>Jarní rostliny:</a:t>
            </a:r>
            <a:r>
              <a:rPr lang="cs-CZ" dirty="0" smtClean="0">
                <a:effectLst/>
              </a:rPr>
              <a:t> </a:t>
            </a:r>
            <a:br>
              <a:rPr lang="cs-CZ" dirty="0" smtClean="0">
                <a:effectLst/>
              </a:rPr>
            </a:br>
            <a:r>
              <a:rPr lang="cs-CZ" dirty="0">
                <a:effectLst/>
              </a:rPr>
              <a:t/>
            </a:r>
            <a:br>
              <a:rPr lang="cs-CZ" dirty="0">
                <a:effectLst/>
              </a:rPr>
            </a:br>
            <a:r>
              <a:rPr lang="cs-CZ" dirty="0" smtClean="0">
                <a:effectLst/>
              </a:rPr>
              <a:t/>
            </a:r>
            <a:br>
              <a:rPr lang="cs-CZ" dirty="0" smtClean="0">
                <a:effectLst/>
              </a:rPr>
            </a:br>
            <a:r>
              <a:rPr lang="cs-CZ" dirty="0" smtClean="0">
                <a:effectLst/>
              </a:rPr>
              <a:t/>
            </a:r>
            <a:br>
              <a:rPr lang="cs-CZ" dirty="0" smtClean="0">
                <a:effectLst/>
              </a:rPr>
            </a:br>
            <a:r>
              <a:rPr lang="cs-CZ" dirty="0">
                <a:effectLst/>
              </a:rPr>
              <a:t> </a:t>
            </a:r>
            <a:r>
              <a:rPr lang="cs-CZ" sz="2400" dirty="0" smtClean="0">
                <a:effectLst/>
              </a:rPr>
              <a:t>sasanka hajní                          sasanka pryskyřníkovitá</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  </a:t>
            </a:r>
            <a:br>
              <a:rPr lang="cs-CZ" sz="2400" dirty="0" smtClean="0">
                <a:effectLst/>
              </a:rPr>
            </a:br>
            <a:r>
              <a:rPr lang="cs-CZ" sz="2400" dirty="0" smtClean="0">
                <a:effectLst/>
              </a:rPr>
              <a:t> orsej jarní                                 jaterník podléška</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endParaRPr lang="cs-CZ" sz="2400" u="sng" dirty="0">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8311" y="1124744"/>
            <a:ext cx="2457450" cy="163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1075880"/>
            <a:ext cx="2232248" cy="1687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8840" y="3501008"/>
            <a:ext cx="2457450" cy="184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76056" y="3466136"/>
            <a:ext cx="2556792" cy="19175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67311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5818976"/>
          </a:xfrm>
        </p:spPr>
        <p:txBody>
          <a:bodyPr>
            <a:normAutofit fontScale="90000"/>
          </a:bodyPr>
          <a:lstStyle/>
          <a:p>
            <a:r>
              <a:rPr lang="cs-CZ" u="sng" dirty="0" smtClean="0"/>
              <a:t>Chráněné rostliny:</a:t>
            </a:r>
            <a:r>
              <a:rPr lang="cs-CZ" u="sng" dirty="0"/>
              <a:t/>
            </a:r>
            <a:br>
              <a:rPr lang="cs-CZ" u="sng" dirty="0"/>
            </a:br>
            <a:r>
              <a:rPr lang="cs-CZ" sz="2400" dirty="0" smtClean="0">
                <a:effectLst/>
              </a:rPr>
              <a:t>upolín evropský                    koniklec jarní</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čemeřice černá                     hlaváček jarní</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
            </a:r>
            <a:br>
              <a:rPr lang="cs-CZ" sz="2400" dirty="0" smtClean="0">
                <a:effectLst/>
              </a:rPr>
            </a:br>
            <a:r>
              <a:rPr lang="cs-CZ" sz="2400" dirty="0">
                <a:effectLst/>
              </a:rPr>
              <a:t/>
            </a:r>
            <a:br>
              <a:rPr lang="cs-CZ" sz="2400" dirty="0">
                <a:effectLst/>
              </a:rPr>
            </a:br>
            <a:r>
              <a:rPr lang="cs-CZ" sz="2400" dirty="0" smtClean="0">
                <a:effectLst/>
              </a:rPr>
              <a:t>                                     </a:t>
            </a:r>
            <a:endParaRPr lang="cs-CZ" sz="2400" dirty="0">
              <a:effectLs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590675"/>
            <a:ext cx="2457450" cy="1838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1" y="1404907"/>
            <a:ext cx="1368151" cy="2052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3756" y="4149080"/>
            <a:ext cx="2381250" cy="179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04049" y="4127079"/>
            <a:ext cx="1800200"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76001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78392" y="1628800"/>
            <a:ext cx="6400800" cy="4392488"/>
          </a:xfrm>
        </p:spPr>
        <p:txBody>
          <a:bodyPr>
            <a:normAutofit/>
          </a:bodyPr>
          <a:lstStyle/>
          <a:p>
            <a:r>
              <a:rPr lang="cs-CZ" sz="2000" dirty="0" smtClean="0"/>
              <a:t>Pryskyřník prudký</a:t>
            </a:r>
            <a:br>
              <a:rPr lang="cs-CZ" sz="2000" dirty="0" smtClean="0"/>
            </a:br>
            <a:r>
              <a:rPr lang="cs-CZ" sz="2000" dirty="0" smtClean="0"/>
              <a:t/>
            </a:r>
            <a:br>
              <a:rPr lang="cs-CZ" sz="2000" dirty="0" smtClean="0"/>
            </a:br>
            <a:r>
              <a:rPr lang="cs-CZ" sz="2000" dirty="0" smtClean="0"/>
              <a:t>       </a:t>
            </a:r>
            <a:br>
              <a:rPr lang="cs-CZ" sz="2000" dirty="0" smtClean="0"/>
            </a:br>
            <a:r>
              <a:rPr lang="cs-CZ" sz="2000" dirty="0" smtClean="0"/>
              <a:t>            blatouch bahenní</a:t>
            </a:r>
            <a:br>
              <a:rPr lang="cs-CZ" sz="2000" dirty="0" smtClean="0"/>
            </a:br>
            <a:r>
              <a:rPr lang="cs-CZ" sz="2000" dirty="0"/>
              <a:t/>
            </a:r>
            <a:br>
              <a:rPr lang="cs-CZ" sz="2000" dirty="0"/>
            </a:br>
            <a:r>
              <a:rPr lang="cs-CZ" sz="2000" dirty="0" smtClean="0"/>
              <a:t/>
            </a:r>
            <a:br>
              <a:rPr lang="cs-CZ" sz="2000" dirty="0" smtClean="0"/>
            </a:br>
            <a:r>
              <a:rPr lang="cs-CZ" sz="2000" dirty="0" smtClean="0"/>
              <a:t>orlíček obecný</a:t>
            </a:r>
            <a:endParaRPr lang="cs-CZ" sz="2000" dirty="0"/>
          </a:p>
        </p:txBody>
      </p:sp>
      <p:sp>
        <p:nvSpPr>
          <p:cNvPr id="3" name="Zástupný symbol pro text 2"/>
          <p:cNvSpPr>
            <a:spLocks noGrp="1"/>
          </p:cNvSpPr>
          <p:nvPr>
            <p:ph type="body" idx="1"/>
          </p:nvPr>
        </p:nvSpPr>
        <p:spPr>
          <a:xfrm>
            <a:off x="2578392" y="1066800"/>
            <a:ext cx="6400800" cy="489992"/>
          </a:xfrm>
        </p:spPr>
        <p:txBody>
          <a:bodyPr>
            <a:normAutofit/>
          </a:bodyPr>
          <a:lstStyle/>
          <a:p>
            <a:r>
              <a:rPr lang="cs-CZ" sz="2400" u="sng" dirty="0" smtClean="0"/>
              <a:t>Další zástupci:</a:t>
            </a:r>
            <a:endParaRPr lang="cs-CZ" sz="2400" u="sng"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889" y="260648"/>
            <a:ext cx="1757415" cy="2758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6532" y="4734460"/>
            <a:ext cx="2571750" cy="193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9520" y="2855890"/>
            <a:ext cx="2457450"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9937468"/>
      </p:ext>
    </p:extLst>
  </p:cSld>
  <p:clrMapOvr>
    <a:masterClrMapping/>
  </p:clrMapOvr>
  <p:transition spd="slow">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2794640"/>
          </a:xfrm>
        </p:spPr>
        <p:txBody>
          <a:bodyPr>
            <a:normAutofit/>
          </a:bodyPr>
          <a:lstStyle/>
          <a:p>
            <a:r>
              <a:rPr lang="cs-CZ" u="sng" dirty="0" smtClean="0"/>
              <a:t/>
            </a:r>
            <a:br>
              <a:rPr lang="cs-CZ" u="sng" dirty="0" smtClean="0"/>
            </a:br>
            <a:r>
              <a:rPr lang="cs-CZ" u="sng" dirty="0"/>
              <a:t/>
            </a:r>
            <a:br>
              <a:rPr lang="cs-CZ" u="sng" dirty="0"/>
            </a:br>
            <a:r>
              <a:rPr lang="cs-CZ" u="sng" dirty="0" smtClean="0"/>
              <a:t>čeleď: hvězdnicovité</a:t>
            </a:r>
            <a:endParaRPr lang="cs-CZ" u="sng" dirty="0"/>
          </a:p>
        </p:txBody>
      </p:sp>
    </p:spTree>
    <p:extLst>
      <p:ext uri="{BB962C8B-B14F-4D97-AF65-F5344CB8AC3E}">
        <p14:creationId xmlns:p14="http://schemas.microsoft.com/office/powerpoint/2010/main" val="1729631971"/>
      </p:ext>
    </p:extLst>
  </p:cSld>
  <p:clrMapOvr>
    <a:masterClrMapping/>
  </p:clrMapOvr>
  <p:transition spd="slow">
    <p:randomBar dir="vert"/>
    <p:sndAc>
      <p:stSnd>
        <p:snd r:embed="rId2" name="camera.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78392" y="1772816"/>
            <a:ext cx="6400800" cy="3113509"/>
          </a:xfrm>
        </p:spPr>
        <p:txBody>
          <a:bodyPr>
            <a:normAutofit/>
          </a:bodyPr>
          <a:lstStyle/>
          <a:p>
            <a:r>
              <a:rPr lang="cs-CZ" sz="1600" dirty="0" smtClean="0"/>
              <a:t>- byliny,  v tropech dřeviny</a:t>
            </a:r>
            <a:br>
              <a:rPr lang="cs-CZ" sz="1600" dirty="0" smtClean="0"/>
            </a:br>
            <a:r>
              <a:rPr lang="cs-CZ" sz="1600" dirty="0" smtClean="0"/>
              <a:t>- Pětičetné květy, květenství = úbor</a:t>
            </a:r>
            <a:br>
              <a:rPr lang="cs-CZ" sz="1600" dirty="0" smtClean="0"/>
            </a:br>
            <a:r>
              <a:rPr lang="cs-CZ" sz="1600" dirty="0" smtClean="0"/>
              <a:t>- plody = nažky (často s létacím zařízením)</a:t>
            </a:r>
            <a:br>
              <a:rPr lang="cs-CZ" sz="1600" dirty="0" smtClean="0"/>
            </a:br>
            <a:r>
              <a:rPr lang="cs-CZ" sz="1600" dirty="0" smtClean="0"/>
              <a:t>- nejpočetnější čeleď</a:t>
            </a:r>
            <a:endParaRPr lang="cs-CZ" sz="1600" dirty="0"/>
          </a:p>
        </p:txBody>
      </p:sp>
      <p:sp>
        <p:nvSpPr>
          <p:cNvPr id="3" name="Zástupný symbol pro text 2"/>
          <p:cNvSpPr>
            <a:spLocks noGrp="1"/>
          </p:cNvSpPr>
          <p:nvPr>
            <p:ph type="body" idx="1"/>
          </p:nvPr>
        </p:nvSpPr>
        <p:spPr>
          <a:xfrm>
            <a:off x="2578392" y="1066800"/>
            <a:ext cx="6400800" cy="634008"/>
          </a:xfrm>
        </p:spPr>
        <p:txBody>
          <a:bodyPr>
            <a:normAutofit/>
          </a:bodyPr>
          <a:lstStyle/>
          <a:p>
            <a:r>
              <a:rPr lang="cs-CZ" sz="2800" u="sng" dirty="0" smtClean="0"/>
              <a:t>Charakteristika:</a:t>
            </a:r>
            <a:endParaRPr lang="cs-CZ" sz="2800" u="sng" dirty="0"/>
          </a:p>
        </p:txBody>
      </p:sp>
    </p:spTree>
    <p:extLst>
      <p:ext uri="{BB962C8B-B14F-4D97-AF65-F5344CB8AC3E}">
        <p14:creationId xmlns:p14="http://schemas.microsoft.com/office/powerpoint/2010/main" val="10779889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Hospodářsky významné rostliny:</a:t>
            </a:r>
            <a:endParaRPr lang="cs-CZ" u="sng" dirty="0"/>
          </a:p>
        </p:txBody>
      </p:sp>
      <p:sp>
        <p:nvSpPr>
          <p:cNvPr id="3" name="Zástupný symbol pro obsah 2"/>
          <p:cNvSpPr>
            <a:spLocks noGrp="1"/>
          </p:cNvSpPr>
          <p:nvPr>
            <p:ph sz="half" idx="1"/>
          </p:nvPr>
        </p:nvSpPr>
        <p:spPr/>
        <p:txBody>
          <a:bodyPr/>
          <a:lstStyle/>
          <a:p>
            <a:r>
              <a:rPr lang="cs-CZ" u="sng" dirty="0" smtClean="0"/>
              <a:t>Slunečnice roční</a:t>
            </a:r>
          </a:p>
          <a:p>
            <a:r>
              <a:rPr lang="cs-CZ" dirty="0" smtClean="0"/>
              <a:t>olej, krmivo, bionafta</a:t>
            </a:r>
          </a:p>
          <a:p>
            <a:r>
              <a:rPr lang="cs-CZ" dirty="0" smtClean="0"/>
              <a:t>z Ameriky</a:t>
            </a:r>
            <a:endParaRPr lang="cs-CZ" dirty="0"/>
          </a:p>
        </p:txBody>
      </p:sp>
      <p:sp>
        <p:nvSpPr>
          <p:cNvPr id="4" name="Zástupný symbol pro obsah 3"/>
          <p:cNvSpPr>
            <a:spLocks noGrp="1"/>
          </p:cNvSpPr>
          <p:nvPr>
            <p:ph sz="half" idx="2"/>
          </p:nvPr>
        </p:nvSpPr>
        <p:spPr/>
        <p:txBody>
          <a:bodyPr/>
          <a:lstStyle/>
          <a:p>
            <a:endParaRPr lang="cs-CZ" u="sng" dirty="0" smtClean="0"/>
          </a:p>
          <a:p>
            <a:endParaRPr lang="cs-CZ" u="sng" dirty="0" smtClean="0"/>
          </a:p>
          <a:p>
            <a:r>
              <a:rPr lang="cs-CZ" u="sng" dirty="0" smtClean="0"/>
              <a:t>Locika salátová </a:t>
            </a:r>
            <a:r>
              <a:rPr lang="cs-CZ" dirty="0" smtClean="0"/>
              <a:t>(hlávkový salát)</a:t>
            </a:r>
            <a:endParaRPr lang="cs-CZ" dirty="0"/>
          </a:p>
        </p:txBody>
      </p:sp>
      <p:pic>
        <p:nvPicPr>
          <p:cNvPr id="3074" name="Picture 2" descr="Soubor:Sunflowe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439086"/>
            <a:ext cx="4048977" cy="2505305"/>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3439086"/>
            <a:ext cx="3340407" cy="2505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5295652"/>
      </p:ext>
    </p:extLst>
  </p:cSld>
  <p:clrMapOvr>
    <a:masterClrMapping/>
  </p:clrMapOvr>
  <p:transition spd="slow">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Léčivé rostliny:</a:t>
            </a:r>
            <a:endParaRPr lang="cs-CZ" u="sng" dirty="0"/>
          </a:p>
        </p:txBody>
      </p:sp>
      <p:sp>
        <p:nvSpPr>
          <p:cNvPr id="3" name="Zástupný symbol pro obsah 2"/>
          <p:cNvSpPr>
            <a:spLocks noGrp="1"/>
          </p:cNvSpPr>
          <p:nvPr>
            <p:ph sz="half" idx="1"/>
          </p:nvPr>
        </p:nvSpPr>
        <p:spPr/>
        <p:txBody>
          <a:bodyPr/>
          <a:lstStyle/>
          <a:p>
            <a:r>
              <a:rPr lang="cs-CZ" u="sng" dirty="0" smtClean="0"/>
              <a:t>Heřmánek lékařský</a:t>
            </a:r>
            <a:endParaRPr lang="cs-CZ" u="sng" dirty="0"/>
          </a:p>
        </p:txBody>
      </p:sp>
      <p:sp>
        <p:nvSpPr>
          <p:cNvPr id="4" name="Zástupný symbol pro obsah 3"/>
          <p:cNvSpPr>
            <a:spLocks noGrp="1"/>
          </p:cNvSpPr>
          <p:nvPr>
            <p:ph sz="half" idx="2"/>
          </p:nvPr>
        </p:nvSpPr>
        <p:spPr/>
        <p:txBody>
          <a:bodyPr/>
          <a:lstStyle/>
          <a:p>
            <a:r>
              <a:rPr lang="cs-CZ" u="sng" dirty="0" smtClean="0"/>
              <a:t>Podběl obecný</a:t>
            </a:r>
            <a:endParaRPr lang="cs-CZ" u="sng"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364" y="2244211"/>
            <a:ext cx="2868652" cy="36873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2816800"/>
            <a:ext cx="3355716" cy="25422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5135357"/>
      </p:ext>
    </p:extLst>
  </p:cSld>
  <p:clrMapOvr>
    <a:masterClrMapping/>
  </p:clrMapOvr>
  <p:transition spd="slow">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Další léčivky:</a:t>
            </a:r>
            <a:endParaRPr lang="cs-CZ" u="sng" dirty="0"/>
          </a:p>
        </p:txBody>
      </p:sp>
      <p:sp>
        <p:nvSpPr>
          <p:cNvPr id="3" name="Zástupný symbol pro obsah 2"/>
          <p:cNvSpPr>
            <a:spLocks noGrp="1"/>
          </p:cNvSpPr>
          <p:nvPr>
            <p:ph sz="half" idx="1"/>
          </p:nvPr>
        </p:nvSpPr>
        <p:spPr/>
        <p:txBody>
          <a:bodyPr/>
          <a:lstStyle/>
          <a:p>
            <a:r>
              <a:rPr lang="cs-CZ" u="sng" dirty="0" smtClean="0"/>
              <a:t>Měsíček lékařský</a:t>
            </a:r>
            <a:endParaRPr lang="cs-CZ" u="sng" dirty="0"/>
          </a:p>
        </p:txBody>
      </p:sp>
      <p:sp>
        <p:nvSpPr>
          <p:cNvPr id="4" name="Zástupný symbol pro obsah 3"/>
          <p:cNvSpPr>
            <a:spLocks noGrp="1"/>
          </p:cNvSpPr>
          <p:nvPr>
            <p:ph sz="half" idx="2"/>
          </p:nvPr>
        </p:nvSpPr>
        <p:spPr>
          <a:xfrm>
            <a:off x="5292080" y="1521171"/>
            <a:ext cx="3657600" cy="4663440"/>
          </a:xfrm>
        </p:spPr>
        <p:txBody>
          <a:bodyPr/>
          <a:lstStyle/>
          <a:p>
            <a:r>
              <a:rPr lang="cs-CZ" u="sng" dirty="0" smtClean="0"/>
              <a:t>Pampeliška (Smetanka) lékařská</a:t>
            </a:r>
            <a:endParaRPr lang="cs-CZ" u="sng"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5" y="2444956"/>
            <a:ext cx="2360791" cy="3432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2533078"/>
            <a:ext cx="2232248" cy="3348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10729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Okrasné rostliny:</a:t>
            </a:r>
            <a:endParaRPr lang="cs-CZ" u="sng" dirty="0"/>
          </a:p>
        </p:txBody>
      </p:sp>
      <p:sp>
        <p:nvSpPr>
          <p:cNvPr id="3" name="Zástupný symbol pro obsah 2"/>
          <p:cNvSpPr>
            <a:spLocks noGrp="1"/>
          </p:cNvSpPr>
          <p:nvPr>
            <p:ph sz="half" idx="1"/>
          </p:nvPr>
        </p:nvSpPr>
        <p:spPr/>
        <p:txBody>
          <a:bodyPr/>
          <a:lstStyle/>
          <a:p>
            <a:r>
              <a:rPr lang="cs-CZ" u="sng" dirty="0" smtClean="0"/>
              <a:t>Hvězdnice (astra)</a:t>
            </a:r>
            <a:endParaRPr lang="cs-CZ" u="sng" dirty="0"/>
          </a:p>
        </p:txBody>
      </p:sp>
      <p:sp>
        <p:nvSpPr>
          <p:cNvPr id="4" name="Zástupný symbol pro obsah 3"/>
          <p:cNvSpPr>
            <a:spLocks noGrp="1"/>
          </p:cNvSpPr>
          <p:nvPr>
            <p:ph sz="half" idx="2"/>
          </p:nvPr>
        </p:nvSpPr>
        <p:spPr/>
        <p:txBody>
          <a:bodyPr/>
          <a:lstStyle/>
          <a:p>
            <a:r>
              <a:rPr lang="cs-CZ" u="sng" dirty="0" smtClean="0"/>
              <a:t>chryzantéma</a:t>
            </a:r>
            <a:endParaRPr lang="cs-CZ" u="sng"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204863"/>
            <a:ext cx="2552283" cy="417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2201606"/>
            <a:ext cx="2953215" cy="3937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67429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Plevele:</a:t>
            </a:r>
            <a:endParaRPr lang="cs-CZ" u="sng" dirty="0"/>
          </a:p>
        </p:txBody>
      </p:sp>
      <p:sp>
        <p:nvSpPr>
          <p:cNvPr id="3" name="Zástupný symbol pro obsah 2"/>
          <p:cNvSpPr>
            <a:spLocks noGrp="1"/>
          </p:cNvSpPr>
          <p:nvPr>
            <p:ph sz="half" idx="1"/>
          </p:nvPr>
        </p:nvSpPr>
        <p:spPr/>
        <p:txBody>
          <a:bodyPr/>
          <a:lstStyle/>
          <a:p>
            <a:r>
              <a:rPr lang="cs-CZ" u="sng" dirty="0" smtClean="0"/>
              <a:t>Rmen rolní</a:t>
            </a:r>
            <a:endParaRPr lang="cs-CZ" u="sng" dirty="0"/>
          </a:p>
        </p:txBody>
      </p:sp>
      <p:sp>
        <p:nvSpPr>
          <p:cNvPr id="4" name="Zástupný symbol pro obsah 3"/>
          <p:cNvSpPr>
            <a:spLocks noGrp="1"/>
          </p:cNvSpPr>
          <p:nvPr>
            <p:ph sz="half" idx="2"/>
          </p:nvPr>
        </p:nvSpPr>
        <p:spPr/>
        <p:txBody>
          <a:bodyPr/>
          <a:lstStyle/>
          <a:p>
            <a:r>
              <a:rPr lang="cs-CZ" u="sng" dirty="0" smtClean="0"/>
              <a:t>Pcháč oset</a:t>
            </a:r>
            <a:endParaRPr lang="cs-CZ" u="sng"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293443"/>
            <a:ext cx="2808312" cy="3636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39" y="2636912"/>
            <a:ext cx="3846839"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80517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Další plevele:</a:t>
            </a:r>
            <a:endParaRPr lang="cs-CZ" u="sng" dirty="0"/>
          </a:p>
        </p:txBody>
      </p:sp>
      <p:sp>
        <p:nvSpPr>
          <p:cNvPr id="3" name="Zástupný symbol pro obsah 2"/>
          <p:cNvSpPr>
            <a:spLocks noGrp="1"/>
          </p:cNvSpPr>
          <p:nvPr>
            <p:ph sz="half" idx="1"/>
          </p:nvPr>
        </p:nvSpPr>
        <p:spPr/>
        <p:txBody>
          <a:bodyPr/>
          <a:lstStyle/>
          <a:p>
            <a:r>
              <a:rPr lang="cs-CZ" u="sng" dirty="0" smtClean="0"/>
              <a:t>Lopuch pavučinatý</a:t>
            </a:r>
            <a:endParaRPr lang="cs-CZ" u="sng" dirty="0"/>
          </a:p>
        </p:txBody>
      </p:sp>
      <p:sp>
        <p:nvSpPr>
          <p:cNvPr id="4" name="Zástupný symbol pro obsah 3"/>
          <p:cNvSpPr>
            <a:spLocks noGrp="1"/>
          </p:cNvSpPr>
          <p:nvPr>
            <p:ph sz="half" idx="2"/>
          </p:nvPr>
        </p:nvSpPr>
        <p:spPr/>
        <p:txBody>
          <a:bodyPr/>
          <a:lstStyle/>
          <a:p>
            <a:r>
              <a:rPr lang="cs-CZ" u="sng" dirty="0" smtClean="0"/>
              <a:t>Bodlák obecný</a:t>
            </a:r>
            <a:endParaRPr lang="cs-CZ" u="sng"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2244911"/>
            <a:ext cx="3229885" cy="364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3155381"/>
            <a:ext cx="3641162" cy="2737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8600933"/>
      </p:ext>
    </p:extLst>
  </p:cSld>
  <p:clrMapOvr>
    <a:masterClrMapping/>
  </p:clrMapOvr>
  <p:transition spd="slow">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Luční rostliny:</a:t>
            </a:r>
            <a:endParaRPr lang="cs-CZ" u="sng" dirty="0"/>
          </a:p>
        </p:txBody>
      </p:sp>
      <p:sp>
        <p:nvSpPr>
          <p:cNvPr id="3" name="Zástupný symbol pro obsah 2"/>
          <p:cNvSpPr>
            <a:spLocks noGrp="1"/>
          </p:cNvSpPr>
          <p:nvPr>
            <p:ph sz="half" idx="1"/>
          </p:nvPr>
        </p:nvSpPr>
        <p:spPr/>
        <p:txBody>
          <a:bodyPr/>
          <a:lstStyle/>
          <a:p>
            <a:r>
              <a:rPr lang="cs-CZ" u="sng" dirty="0" smtClean="0"/>
              <a:t>Kopretina bílá</a:t>
            </a:r>
            <a:endParaRPr lang="cs-CZ" u="sng" dirty="0"/>
          </a:p>
        </p:txBody>
      </p:sp>
      <p:sp>
        <p:nvSpPr>
          <p:cNvPr id="4" name="Zástupný symbol pro obsah 3"/>
          <p:cNvSpPr>
            <a:spLocks noGrp="1"/>
          </p:cNvSpPr>
          <p:nvPr>
            <p:ph sz="half" idx="2"/>
          </p:nvPr>
        </p:nvSpPr>
        <p:spPr/>
        <p:txBody>
          <a:bodyPr/>
          <a:lstStyle/>
          <a:p>
            <a:r>
              <a:rPr lang="cs-CZ" u="sng" dirty="0" smtClean="0"/>
              <a:t>Sedmikráska obecná</a:t>
            </a:r>
            <a:endParaRPr lang="cs-CZ" u="sng"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132856"/>
            <a:ext cx="2817101" cy="4225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2767788"/>
            <a:ext cx="3384376" cy="2955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12415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Další luční rostliny:</a:t>
            </a:r>
            <a:endParaRPr lang="cs-CZ" u="sng" dirty="0"/>
          </a:p>
        </p:txBody>
      </p:sp>
      <p:sp>
        <p:nvSpPr>
          <p:cNvPr id="3" name="Zástupný symbol pro obsah 2"/>
          <p:cNvSpPr>
            <a:spLocks noGrp="1"/>
          </p:cNvSpPr>
          <p:nvPr>
            <p:ph sz="half" idx="1"/>
          </p:nvPr>
        </p:nvSpPr>
        <p:spPr/>
        <p:txBody>
          <a:bodyPr/>
          <a:lstStyle/>
          <a:p>
            <a:r>
              <a:rPr lang="cs-CZ" u="sng" dirty="0" smtClean="0"/>
              <a:t>Jestřábník oranžový</a:t>
            </a:r>
            <a:endParaRPr lang="cs-CZ" u="sng" dirty="0"/>
          </a:p>
        </p:txBody>
      </p:sp>
      <p:sp>
        <p:nvSpPr>
          <p:cNvPr id="4" name="Zástupný symbol pro obsah 3"/>
          <p:cNvSpPr>
            <a:spLocks noGrp="1"/>
          </p:cNvSpPr>
          <p:nvPr>
            <p:ph sz="half" idx="2"/>
          </p:nvPr>
        </p:nvSpPr>
        <p:spPr/>
        <p:txBody>
          <a:bodyPr/>
          <a:lstStyle/>
          <a:p>
            <a:r>
              <a:rPr lang="cs-CZ" u="sng" dirty="0" smtClean="0"/>
              <a:t>Jestřábník zední</a:t>
            </a:r>
            <a:endParaRPr lang="cs-CZ" u="sng"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132856"/>
            <a:ext cx="2713728" cy="36217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2079587"/>
            <a:ext cx="2448272" cy="3672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14865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5962992"/>
          </a:xfrm>
        </p:spPr>
        <p:txBody>
          <a:bodyPr>
            <a:normAutofit/>
          </a:bodyPr>
          <a:lstStyle/>
          <a:p>
            <a:r>
              <a:rPr lang="cs-CZ" sz="3200" b="1" u="sng" dirty="0" smtClean="0">
                <a:effectLst/>
              </a:rPr>
              <a:t>Otázky:</a:t>
            </a:r>
            <a:r>
              <a:rPr lang="cs-CZ" sz="3200" b="1" u="sng" dirty="0">
                <a:effectLst/>
              </a:rPr>
              <a:t/>
            </a:r>
            <a:br>
              <a:rPr lang="cs-CZ" sz="3200" b="1" u="sng" dirty="0">
                <a:effectLst/>
              </a:rPr>
            </a:br>
            <a:r>
              <a:rPr lang="cs-CZ" sz="2400" dirty="0" smtClean="0">
                <a:effectLst/>
              </a:rPr>
              <a:t>1. Ze které rostliny z čeledi hvězdnicovité získáváme stolní olej?</a:t>
            </a:r>
            <a:br>
              <a:rPr lang="cs-CZ" sz="2400" dirty="0" smtClean="0">
                <a:effectLst/>
              </a:rPr>
            </a:br>
            <a:r>
              <a:rPr lang="cs-CZ" sz="2400" dirty="0" smtClean="0">
                <a:effectLst/>
              </a:rPr>
              <a:t>2. Které 3 druhy lidově zvaných bodláků znáte?</a:t>
            </a:r>
            <a:br>
              <a:rPr lang="cs-CZ" sz="2400" dirty="0" smtClean="0">
                <a:effectLst/>
              </a:rPr>
            </a:br>
            <a:r>
              <a:rPr lang="cs-CZ" sz="2400" dirty="0" smtClean="0">
                <a:effectLst/>
              </a:rPr>
              <a:t>3. Které 4 hvězdnicovité rostliny patří mezi léčivky?</a:t>
            </a:r>
            <a:br>
              <a:rPr lang="cs-CZ" sz="2400" dirty="0" smtClean="0">
                <a:effectLst/>
              </a:rPr>
            </a:br>
            <a:r>
              <a:rPr lang="cs-CZ" sz="2400" dirty="0" smtClean="0">
                <a:effectLst/>
              </a:rPr>
              <a:t>4. Které znáš 4 jarní pryskyřníkovité rostliny?</a:t>
            </a:r>
            <a:br>
              <a:rPr lang="cs-CZ" sz="2400" dirty="0" smtClean="0">
                <a:effectLst/>
              </a:rPr>
            </a:br>
            <a:r>
              <a:rPr lang="cs-CZ" sz="2400" dirty="0" smtClean="0">
                <a:effectLst/>
              </a:rPr>
              <a:t>5. Ze které pryskyřníkovité rostliny můžeme získat náhradu za kapary?</a:t>
            </a:r>
            <a:br>
              <a:rPr lang="cs-CZ" sz="2400" dirty="0" smtClean="0">
                <a:effectLst/>
              </a:rPr>
            </a:br>
            <a:r>
              <a:rPr lang="cs-CZ" sz="2400" dirty="0" smtClean="0">
                <a:effectLst/>
              </a:rPr>
              <a:t>6. Znáš některé chráněné pryskyřníkovité rostliny?</a:t>
            </a:r>
            <a:br>
              <a:rPr lang="cs-CZ" sz="2400" dirty="0" smtClean="0">
                <a:effectLst/>
              </a:rPr>
            </a:br>
            <a:r>
              <a:rPr lang="cs-CZ" sz="2400" dirty="0" smtClean="0">
                <a:effectLst/>
              </a:rPr>
              <a:t>7. Jaké látky v sobě obsahují pryskyřníkovité rostliny?</a:t>
            </a:r>
            <a:br>
              <a:rPr lang="cs-CZ" sz="2400" dirty="0" smtClean="0">
                <a:effectLst/>
              </a:rPr>
            </a:br>
            <a:r>
              <a:rPr lang="cs-CZ" sz="2400" dirty="0" smtClean="0">
                <a:effectLst/>
              </a:rPr>
              <a:t>8. Která hvězdnicovitá rostlina se lehce zamění s heřmánkem?</a:t>
            </a:r>
            <a:br>
              <a:rPr lang="cs-CZ" sz="2400" dirty="0" smtClean="0">
                <a:effectLst/>
              </a:rPr>
            </a:br>
            <a:r>
              <a:rPr lang="cs-CZ" sz="2400" dirty="0" smtClean="0">
                <a:effectLst/>
              </a:rPr>
              <a:t>9. Co znamená slovo „úbor“?</a:t>
            </a:r>
            <a:br>
              <a:rPr lang="cs-CZ" sz="2400" dirty="0" smtClean="0">
                <a:effectLst/>
              </a:rPr>
            </a:br>
            <a:r>
              <a:rPr lang="cs-CZ" sz="2400" dirty="0" smtClean="0">
                <a:effectLst/>
              </a:rPr>
              <a:t>10. K čemu slouží chmýr na nažce pampelišky?</a:t>
            </a:r>
            <a:endParaRPr lang="cs-CZ" sz="2400" b="1" u="sng" dirty="0">
              <a:effectLst/>
            </a:endParaRPr>
          </a:p>
        </p:txBody>
      </p:sp>
    </p:spTree>
    <p:extLst>
      <p:ext uri="{BB962C8B-B14F-4D97-AF65-F5344CB8AC3E}">
        <p14:creationId xmlns:p14="http://schemas.microsoft.com/office/powerpoint/2010/main" val="25708407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5818976"/>
          </a:xfrm>
        </p:spPr>
        <p:txBody>
          <a:bodyPr>
            <a:normAutofit/>
          </a:bodyPr>
          <a:lstStyle/>
          <a:p>
            <a:r>
              <a:rPr lang="cs-CZ" sz="2800" b="1" u="sng" dirty="0" smtClean="0">
                <a:effectLst/>
              </a:rPr>
              <a:t>Odpovědi:</a:t>
            </a:r>
            <a:br>
              <a:rPr lang="cs-CZ" sz="2800" b="1" u="sng" dirty="0" smtClean="0">
                <a:effectLst/>
              </a:rPr>
            </a:br>
            <a:r>
              <a:rPr lang="cs-CZ" sz="2400" dirty="0" smtClean="0">
                <a:effectLst/>
              </a:rPr>
              <a:t>1. Slunečnice roční.</a:t>
            </a:r>
            <a:br>
              <a:rPr lang="cs-CZ" sz="2400" dirty="0" smtClean="0">
                <a:effectLst/>
              </a:rPr>
            </a:br>
            <a:r>
              <a:rPr lang="cs-CZ" sz="2400" dirty="0" smtClean="0">
                <a:effectLst/>
              </a:rPr>
              <a:t>2. Bodlák </a:t>
            </a:r>
            <a:r>
              <a:rPr lang="cs-CZ" sz="2400" dirty="0" err="1" smtClean="0">
                <a:effectLst/>
              </a:rPr>
              <a:t>nicí</a:t>
            </a:r>
            <a:r>
              <a:rPr lang="cs-CZ" sz="2400" dirty="0" smtClean="0">
                <a:effectLst/>
              </a:rPr>
              <a:t>, pcháč oset, lopuch pavučinatý.</a:t>
            </a:r>
            <a:br>
              <a:rPr lang="cs-CZ" sz="2400" dirty="0" smtClean="0">
                <a:effectLst/>
              </a:rPr>
            </a:br>
            <a:r>
              <a:rPr lang="cs-CZ" sz="2400" dirty="0" smtClean="0">
                <a:effectLst/>
              </a:rPr>
              <a:t>3. Měsíček lékařský, heřmánek lékařský, sedmikráska obecná, pampeliška lékařská, podběl obecný.</a:t>
            </a:r>
            <a:br>
              <a:rPr lang="cs-CZ" sz="2400" dirty="0" smtClean="0">
                <a:effectLst/>
              </a:rPr>
            </a:br>
            <a:r>
              <a:rPr lang="cs-CZ" sz="2400" dirty="0" smtClean="0">
                <a:effectLst/>
              </a:rPr>
              <a:t>4. Orsej jarní, jaterník podléška, sasanka hajní, sasanka pryskyřníkovitá.</a:t>
            </a:r>
            <a:br>
              <a:rPr lang="cs-CZ" sz="2400" dirty="0" smtClean="0">
                <a:effectLst/>
              </a:rPr>
            </a:br>
            <a:r>
              <a:rPr lang="cs-CZ" sz="2400" dirty="0" smtClean="0">
                <a:effectLst/>
              </a:rPr>
              <a:t>5. Orsej jarní.</a:t>
            </a:r>
            <a:br>
              <a:rPr lang="cs-CZ" sz="2400" dirty="0" smtClean="0">
                <a:effectLst/>
              </a:rPr>
            </a:br>
            <a:r>
              <a:rPr lang="cs-CZ" sz="2400" dirty="0" smtClean="0">
                <a:effectLst/>
              </a:rPr>
              <a:t>6. Upolín evropský, koniklec jarní, hlaváček jarní, čemeřice černá.</a:t>
            </a:r>
            <a:br>
              <a:rPr lang="cs-CZ" sz="2400" dirty="0" smtClean="0">
                <a:effectLst/>
              </a:rPr>
            </a:br>
            <a:r>
              <a:rPr lang="cs-CZ" sz="2400" dirty="0" smtClean="0">
                <a:effectLst/>
              </a:rPr>
              <a:t>7. Jedovaté.</a:t>
            </a:r>
            <a:br>
              <a:rPr lang="cs-CZ" sz="2400" dirty="0" smtClean="0">
                <a:effectLst/>
              </a:rPr>
            </a:br>
            <a:r>
              <a:rPr lang="cs-CZ" sz="2400" dirty="0" smtClean="0">
                <a:effectLst/>
              </a:rPr>
              <a:t>8. Rmen rolní.</a:t>
            </a:r>
            <a:br>
              <a:rPr lang="cs-CZ" sz="2400" dirty="0" smtClean="0">
                <a:effectLst/>
              </a:rPr>
            </a:br>
            <a:r>
              <a:rPr lang="cs-CZ" sz="2400" dirty="0" smtClean="0">
                <a:effectLst/>
              </a:rPr>
              <a:t>9. Druh květenství hlavně u hvězdnicovitých rostlin, které tvarově připomíná jeden květ.</a:t>
            </a:r>
            <a:br>
              <a:rPr lang="cs-CZ" sz="2400" dirty="0" smtClean="0">
                <a:effectLst/>
              </a:rPr>
            </a:br>
            <a:r>
              <a:rPr lang="cs-CZ" sz="2400" dirty="0" smtClean="0">
                <a:effectLst/>
              </a:rPr>
              <a:t>10. Rozšiřování pomocí větru.</a:t>
            </a:r>
            <a:endParaRPr lang="cs-CZ" sz="2400" dirty="0">
              <a:effectLst/>
            </a:endParaRPr>
          </a:p>
        </p:txBody>
      </p:sp>
    </p:spTree>
    <p:extLst>
      <p:ext uri="{BB962C8B-B14F-4D97-AF65-F5344CB8AC3E}">
        <p14:creationId xmlns:p14="http://schemas.microsoft.com/office/powerpoint/2010/main" val="39236867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332656"/>
            <a:ext cx="7498080" cy="6525344"/>
          </a:xfrm>
        </p:spPr>
        <p:txBody>
          <a:bodyPr>
            <a:normAutofit fontScale="90000"/>
          </a:bodyPr>
          <a:lstStyle/>
          <a:p>
            <a:r>
              <a:rPr lang="cs-CZ" sz="2800" u="sng" dirty="0" smtClean="0"/>
              <a:t>Zdroje</a:t>
            </a:r>
            <a:r>
              <a:rPr lang="cs-CZ" sz="2800" dirty="0" smtClean="0"/>
              <a:t>:</a:t>
            </a:r>
            <a:r>
              <a:rPr lang="cs-CZ" sz="2800" dirty="0"/>
              <a:t/>
            </a:r>
            <a:br>
              <a:rPr lang="cs-CZ" sz="2800" dirty="0"/>
            </a:br>
            <a:r>
              <a:rPr lang="cs-CZ" sz="1800" dirty="0">
                <a:hlinkClick r:id="rId2"/>
              </a:rPr>
              <a:t>http://</a:t>
            </a:r>
            <a:r>
              <a:rPr lang="cs-CZ" sz="1800" dirty="0" smtClean="0">
                <a:hlinkClick r:id="rId2"/>
              </a:rPr>
              <a:t>cs.wikipedia.org</a:t>
            </a:r>
            <a:r>
              <a:rPr lang="cs-CZ" sz="1800" dirty="0"/>
              <a:t/>
            </a:r>
            <a:br>
              <a:rPr lang="cs-CZ" sz="1800" dirty="0"/>
            </a:br>
            <a:r>
              <a:rPr lang="cs-CZ" sz="1800" dirty="0">
                <a:hlinkClick r:id="rId3"/>
              </a:rPr>
              <a:t>http://</a:t>
            </a:r>
            <a:r>
              <a:rPr lang="cs-CZ" sz="1800" dirty="0" smtClean="0">
                <a:hlinkClick r:id="rId3"/>
              </a:rPr>
              <a:t>upload.wikimedia.org/wikipedia/commons/thumb/c/c4/Anemone_nemorosa_001.JPG/258px-Anemone_nemorosa_001.JPG</a:t>
            </a:r>
            <a:r>
              <a:rPr lang="cs-CZ" sz="1800" dirty="0"/>
              <a:t/>
            </a:r>
            <a:br>
              <a:rPr lang="cs-CZ" sz="1800" dirty="0"/>
            </a:br>
            <a:r>
              <a:rPr lang="cs-CZ" sz="1800" dirty="0">
                <a:hlinkClick r:id="rId4"/>
              </a:rPr>
              <a:t>http://</a:t>
            </a:r>
            <a:r>
              <a:rPr lang="cs-CZ" sz="1800" dirty="0" smtClean="0">
                <a:hlinkClick r:id="rId4"/>
              </a:rPr>
              <a:t>upload.wikimedia.org/wikipedia/commons/thumb/1/15/Anemone_ranunculoides_030405a.jpg/258px-Anemone_ranunculoides_030405a.jpg</a:t>
            </a:r>
            <a:r>
              <a:rPr lang="cs-CZ" sz="1800" dirty="0"/>
              <a:t/>
            </a:r>
            <a:br>
              <a:rPr lang="cs-CZ" sz="1800" dirty="0"/>
            </a:br>
            <a:r>
              <a:rPr lang="cs-CZ" sz="1800" dirty="0">
                <a:hlinkClick r:id="rId5"/>
              </a:rPr>
              <a:t>http://</a:t>
            </a:r>
            <a:r>
              <a:rPr lang="cs-CZ" sz="1800" dirty="0" smtClean="0">
                <a:hlinkClick r:id="rId5"/>
              </a:rPr>
              <a:t>upload.wikimedia.org/wikipedia/commons/thumb/8/8d/Ranunculus_ficaria2.jpg/258px-Ranunculus_ficaria2.jpg</a:t>
            </a:r>
            <a:r>
              <a:rPr lang="cs-CZ" sz="1800" dirty="0"/>
              <a:t/>
            </a:r>
            <a:br>
              <a:rPr lang="cs-CZ" sz="1800" dirty="0"/>
            </a:br>
            <a:r>
              <a:rPr lang="cs-CZ" sz="1800" dirty="0">
                <a:hlinkClick r:id="rId6"/>
              </a:rPr>
              <a:t>http://</a:t>
            </a:r>
            <a:r>
              <a:rPr lang="cs-CZ" sz="1800" dirty="0" smtClean="0">
                <a:hlinkClick r:id="rId6"/>
              </a:rPr>
              <a:t>upload.wikimedia.org/wikipedia/commons/6/6e/Jatern%C3%ADk_podl%C3%A9%C5%A1ka.jpg</a:t>
            </a:r>
            <a:r>
              <a:rPr lang="cs-CZ" sz="1800" dirty="0"/>
              <a:t/>
            </a:r>
            <a:br>
              <a:rPr lang="cs-CZ" sz="1800" dirty="0"/>
            </a:br>
            <a:r>
              <a:rPr lang="cs-CZ" sz="1800" dirty="0">
                <a:hlinkClick r:id="rId7"/>
              </a:rPr>
              <a:t>http://upload.wikimedia.org/wikipedia/commons/thumb/2/2d/Trollius_europaeuus_var._transsilvanicus_a2.jpg/258px-Trollius_europaeuus_var._</a:t>
            </a:r>
            <a:r>
              <a:rPr lang="cs-CZ" sz="1800" dirty="0" smtClean="0">
                <a:hlinkClick r:id="rId7"/>
              </a:rPr>
              <a:t>transsilvanicus_a2.jpg</a:t>
            </a:r>
            <a:r>
              <a:rPr lang="cs-CZ" sz="1800" dirty="0"/>
              <a:t/>
            </a:r>
            <a:br>
              <a:rPr lang="cs-CZ" sz="1800" dirty="0"/>
            </a:br>
            <a:r>
              <a:rPr lang="cs-CZ" sz="1800" dirty="0">
                <a:hlinkClick r:id="rId8"/>
              </a:rPr>
              <a:t>http://</a:t>
            </a:r>
            <a:r>
              <a:rPr lang="cs-CZ" sz="1800" dirty="0" smtClean="0">
                <a:hlinkClick r:id="rId8"/>
              </a:rPr>
              <a:t>upload.wikimedia.org/wikipedia/commons/thumb/0/0c/Pulsatilla_vulgaris_MS_0164.jpg/258px-Pulsatilla_vulgaris_MS_0164.jpg</a:t>
            </a:r>
            <a:r>
              <a:rPr lang="cs-CZ" sz="1800" dirty="0"/>
              <a:t/>
            </a:r>
            <a:br>
              <a:rPr lang="cs-CZ" sz="1800" dirty="0"/>
            </a:br>
            <a:r>
              <a:rPr lang="cs-CZ" sz="1800" dirty="0">
                <a:hlinkClick r:id="rId9"/>
              </a:rPr>
              <a:t>http://</a:t>
            </a:r>
            <a:r>
              <a:rPr lang="cs-CZ" sz="1800" dirty="0" smtClean="0">
                <a:hlinkClick r:id="rId9"/>
              </a:rPr>
              <a:t>upload.wikimedia.org/wikipedia/commons/thumb/6/64/Helleborus_niger.JPG/250px-Helleborus_niger.JPG</a:t>
            </a:r>
            <a:r>
              <a:rPr lang="cs-CZ" sz="1800" dirty="0"/>
              <a:t/>
            </a:r>
            <a:br>
              <a:rPr lang="cs-CZ" sz="1800" dirty="0"/>
            </a:br>
            <a:r>
              <a:rPr lang="cs-CZ" sz="1800" dirty="0">
                <a:hlinkClick r:id="rId10"/>
              </a:rPr>
              <a:t>http://</a:t>
            </a:r>
            <a:r>
              <a:rPr lang="cs-CZ" sz="1800" dirty="0" smtClean="0">
                <a:hlinkClick r:id="rId10"/>
              </a:rPr>
              <a:t>cs.wikipedia.org/wiki/Soubor:Adonis_vernalis_01.jpg</a:t>
            </a:r>
            <a:r>
              <a:rPr lang="cs-CZ" sz="1800" dirty="0" smtClean="0"/>
              <a:t/>
            </a:r>
            <a:br>
              <a:rPr lang="cs-CZ" sz="1800" dirty="0" smtClean="0"/>
            </a:br>
            <a:r>
              <a:rPr lang="cs-CZ" sz="1800" dirty="0" smtClean="0">
                <a:hlinkClick r:id="rId11"/>
              </a:rPr>
              <a:t>http</a:t>
            </a:r>
            <a:r>
              <a:rPr lang="cs-CZ" sz="1800" dirty="0">
                <a:hlinkClick r:id="rId11"/>
              </a:rPr>
              <a:t>://</a:t>
            </a:r>
            <a:r>
              <a:rPr lang="cs-CZ" sz="1800" dirty="0" smtClean="0">
                <a:hlinkClick r:id="rId11"/>
              </a:rPr>
              <a:t>upload.wikimedia.org/wikipedia/commons/thumb/c/cb/Illustration_Ranunculus_acris0_clean.jpg/258px-Illustration_Ranunculus_acris0_clean.jpg</a:t>
            </a:r>
            <a:r>
              <a:rPr lang="cs-CZ" sz="1800" dirty="0" smtClean="0"/>
              <a:t/>
            </a:r>
            <a:br>
              <a:rPr lang="cs-CZ" sz="1800" dirty="0" smtClean="0"/>
            </a:br>
            <a:r>
              <a:rPr lang="cs-CZ" sz="1800" dirty="0" smtClean="0"/>
              <a:t/>
            </a:r>
            <a:br>
              <a:rPr lang="cs-CZ" sz="1800" dirty="0" smtClean="0"/>
            </a:br>
            <a:r>
              <a:rPr lang="cs-CZ" sz="1800" dirty="0" smtClean="0"/>
              <a:t/>
            </a:r>
            <a:br>
              <a:rPr lang="cs-CZ" sz="1800" dirty="0" smtClean="0"/>
            </a:br>
            <a:r>
              <a:rPr lang="cs-CZ" sz="1800" dirty="0" smtClean="0"/>
              <a:t/>
            </a:r>
            <a:br>
              <a:rPr lang="cs-CZ" sz="1800" dirty="0" smtClean="0"/>
            </a:br>
            <a:r>
              <a:rPr lang="cs-CZ" sz="1800" dirty="0" smtClean="0"/>
              <a:t/>
            </a:r>
            <a:br>
              <a:rPr lang="cs-CZ" sz="1800" dirty="0" smtClean="0"/>
            </a:br>
            <a:r>
              <a:rPr lang="cs-CZ" sz="1800" dirty="0" smtClean="0"/>
              <a:t/>
            </a:r>
            <a:br>
              <a:rPr lang="cs-CZ" sz="1800" dirty="0" smtClean="0"/>
            </a:br>
            <a:endParaRPr lang="cs-CZ" sz="1800" dirty="0"/>
          </a:p>
        </p:txBody>
      </p:sp>
    </p:spTree>
    <p:extLst>
      <p:ext uri="{BB962C8B-B14F-4D97-AF65-F5344CB8AC3E}">
        <p14:creationId xmlns:p14="http://schemas.microsoft.com/office/powerpoint/2010/main" val="2160915999"/>
      </p:ext>
    </p:extLst>
  </p:cSld>
  <p:clrMapOvr>
    <a:masterClrMapping/>
  </p:clrMapOvr>
  <p:transition spd="slow">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75656" y="1556792"/>
            <a:ext cx="7498080" cy="5688632"/>
          </a:xfrm>
        </p:spPr>
        <p:txBody>
          <a:bodyPr>
            <a:normAutofit fontScale="90000"/>
          </a:bodyPr>
          <a:lstStyle/>
          <a:p>
            <a:r>
              <a:rPr lang="cs-CZ" sz="1600" dirty="0">
                <a:hlinkClick r:id="rId2"/>
              </a:rPr>
              <a:t>http://</a:t>
            </a:r>
            <a:r>
              <a:rPr lang="cs-CZ" sz="1600" dirty="0" smtClean="0">
                <a:hlinkClick r:id="rId2"/>
              </a:rPr>
              <a:t>upload.wikimedia.org/wikipedia/commons/thumb/2/21/Blatouch_bahen%C3%AD.JPG/258px-Blatouch_bahen%C3%AD.JPG</a:t>
            </a:r>
            <a:r>
              <a:rPr lang="cs-CZ" sz="1600" dirty="0"/>
              <a:t/>
            </a:r>
            <a:br>
              <a:rPr lang="cs-CZ" sz="1600" dirty="0"/>
            </a:br>
            <a:r>
              <a:rPr lang="cs-CZ" sz="1600" dirty="0">
                <a:hlinkClick r:id="rId3"/>
              </a:rPr>
              <a:t>http://</a:t>
            </a:r>
            <a:r>
              <a:rPr lang="cs-CZ" sz="1600" dirty="0" smtClean="0">
                <a:hlinkClick r:id="rId3"/>
              </a:rPr>
              <a:t>cs.wikipedia.org/wiki/Soubor:Sunflowers.jpg</a:t>
            </a:r>
            <a:r>
              <a:rPr lang="cs-CZ" sz="1600" dirty="0"/>
              <a:t/>
            </a:r>
            <a:br>
              <a:rPr lang="cs-CZ" sz="1600" dirty="0"/>
            </a:br>
            <a:r>
              <a:rPr lang="cs-CZ" sz="1600" dirty="0">
                <a:hlinkClick r:id="rId4"/>
              </a:rPr>
              <a:t>http://</a:t>
            </a:r>
            <a:r>
              <a:rPr lang="cs-CZ" sz="1600" dirty="0" smtClean="0">
                <a:hlinkClick r:id="rId4"/>
              </a:rPr>
              <a:t>cs.wikipedia.org/wiki/Soubor:Akelei004.jpg</a:t>
            </a:r>
            <a:r>
              <a:rPr lang="cs-CZ" sz="1600" dirty="0"/>
              <a:t/>
            </a:r>
            <a:br>
              <a:rPr lang="cs-CZ" sz="1600" dirty="0"/>
            </a:br>
            <a:r>
              <a:rPr lang="cs-CZ" sz="1600" dirty="0">
                <a:hlinkClick r:id="rId5"/>
              </a:rPr>
              <a:t>http://</a:t>
            </a:r>
            <a:r>
              <a:rPr lang="cs-CZ" sz="1600" dirty="0" smtClean="0">
                <a:hlinkClick r:id="rId5"/>
              </a:rPr>
              <a:t>en.wikipedia.org/wiki/File:Iceberg_lettuce_in_SB.jpg</a:t>
            </a:r>
            <a:r>
              <a:rPr lang="cs-CZ" sz="1600" dirty="0"/>
              <a:t/>
            </a:r>
            <a:br>
              <a:rPr lang="cs-CZ" sz="1600" dirty="0"/>
            </a:br>
            <a:r>
              <a:rPr lang="cs-CZ" sz="1600" dirty="0">
                <a:hlinkClick r:id="rId6"/>
              </a:rPr>
              <a:t>http://</a:t>
            </a:r>
            <a:r>
              <a:rPr lang="cs-CZ" sz="1600" dirty="0" smtClean="0">
                <a:hlinkClick r:id="rId6"/>
              </a:rPr>
              <a:t>cs.wikipedia.org/wiki/Soubor:Matricaria_recutita_Prague_2011_1.jpg</a:t>
            </a:r>
            <a:r>
              <a:rPr lang="cs-CZ" sz="1600" dirty="0"/>
              <a:t/>
            </a:r>
            <a:br>
              <a:rPr lang="cs-CZ" sz="1600" dirty="0"/>
            </a:br>
            <a:r>
              <a:rPr lang="cs-CZ" sz="1600" dirty="0">
                <a:hlinkClick r:id="rId7"/>
              </a:rPr>
              <a:t>http://</a:t>
            </a:r>
            <a:r>
              <a:rPr lang="cs-CZ" sz="1600" dirty="0" smtClean="0">
                <a:hlinkClick r:id="rId7"/>
              </a:rPr>
              <a:t>cs.wikipedia.org/wiki/Soubor:Coltsfoot.jpg</a:t>
            </a:r>
            <a:r>
              <a:rPr lang="cs-CZ" sz="1600" dirty="0"/>
              <a:t/>
            </a:r>
            <a:br>
              <a:rPr lang="cs-CZ" sz="1600" dirty="0"/>
            </a:br>
            <a:r>
              <a:rPr lang="cs-CZ" sz="1600" dirty="0">
                <a:hlinkClick r:id="rId8"/>
              </a:rPr>
              <a:t>http://</a:t>
            </a:r>
            <a:r>
              <a:rPr lang="cs-CZ" sz="1600" dirty="0" smtClean="0">
                <a:hlinkClick r:id="rId8"/>
              </a:rPr>
              <a:t>cs.wikipedia.org/wiki/Soubor:Calendula_officinalis_and_sky.jpg</a:t>
            </a:r>
            <a:r>
              <a:rPr lang="cs-CZ" sz="1600" dirty="0"/>
              <a:t/>
            </a:r>
            <a:br>
              <a:rPr lang="cs-CZ" sz="1600" dirty="0"/>
            </a:br>
            <a:r>
              <a:rPr lang="cs-CZ" sz="1600" dirty="0">
                <a:hlinkClick r:id="rId9"/>
              </a:rPr>
              <a:t>http://</a:t>
            </a:r>
            <a:r>
              <a:rPr lang="cs-CZ" sz="1600" dirty="0" smtClean="0">
                <a:hlinkClick r:id="rId9"/>
              </a:rPr>
              <a:t>cs.wikipedia.org/wiki/Soubor:Pampeli%C5%A1ka.jpg</a:t>
            </a:r>
            <a:r>
              <a:rPr lang="cs-CZ" sz="1600" dirty="0"/>
              <a:t/>
            </a:r>
            <a:br>
              <a:rPr lang="cs-CZ" sz="1600" dirty="0"/>
            </a:br>
            <a:r>
              <a:rPr lang="cs-CZ" sz="1600" dirty="0">
                <a:hlinkClick r:id="rId10"/>
              </a:rPr>
              <a:t>http://</a:t>
            </a:r>
            <a:r>
              <a:rPr lang="cs-CZ" sz="1600" dirty="0" smtClean="0">
                <a:hlinkClick r:id="rId10"/>
              </a:rPr>
              <a:t>cs.wikipedia.org/wiki/Soubor:Aster_alpinus_002.JPG</a:t>
            </a:r>
            <a:r>
              <a:rPr lang="cs-CZ" sz="1600" dirty="0"/>
              <a:t/>
            </a:r>
            <a:br>
              <a:rPr lang="cs-CZ" sz="1600" dirty="0"/>
            </a:br>
            <a:r>
              <a:rPr lang="cs-CZ" sz="1600" dirty="0">
                <a:hlinkClick r:id="rId11"/>
              </a:rPr>
              <a:t>http://</a:t>
            </a:r>
            <a:r>
              <a:rPr lang="cs-CZ" sz="1600" dirty="0" smtClean="0">
                <a:hlinkClick r:id="rId11"/>
              </a:rPr>
              <a:t>en.wikipedia.org/wiki/File:NIEdot318.jpg</a:t>
            </a:r>
            <a:r>
              <a:rPr lang="cs-CZ" sz="1600" dirty="0"/>
              <a:t/>
            </a:r>
            <a:br>
              <a:rPr lang="cs-CZ" sz="1600" dirty="0"/>
            </a:br>
            <a:r>
              <a:rPr lang="cs-CZ" sz="1600" dirty="0">
                <a:hlinkClick r:id="rId12"/>
              </a:rPr>
              <a:t>http://</a:t>
            </a:r>
            <a:r>
              <a:rPr lang="cs-CZ" sz="1600" dirty="0" smtClean="0">
                <a:hlinkClick r:id="rId12"/>
              </a:rPr>
              <a:t>en.wikipedia.org/wiki/File:ANTHEMIS_arvensis_K%C3%B6hler.png</a:t>
            </a:r>
            <a:r>
              <a:rPr lang="cs-CZ" sz="1600" dirty="0"/>
              <a:t/>
            </a:r>
            <a:br>
              <a:rPr lang="cs-CZ" sz="1600" dirty="0"/>
            </a:br>
            <a:r>
              <a:rPr lang="cs-CZ" sz="1600" dirty="0">
                <a:hlinkClick r:id="rId13"/>
              </a:rPr>
              <a:t>http://</a:t>
            </a:r>
            <a:r>
              <a:rPr lang="cs-CZ" sz="1600" dirty="0" smtClean="0">
                <a:hlinkClick r:id="rId13"/>
              </a:rPr>
              <a:t>en.wikipedia.org/wiki/File:Thistle_with_cuckoo_spit.jpeg</a:t>
            </a:r>
            <a:r>
              <a:rPr lang="cs-CZ" sz="1600" dirty="0"/>
              <a:t/>
            </a:r>
            <a:br>
              <a:rPr lang="cs-CZ" sz="1600" dirty="0"/>
            </a:br>
            <a:r>
              <a:rPr lang="cs-CZ" sz="1600" dirty="0">
                <a:hlinkClick r:id="rId14"/>
              </a:rPr>
              <a:t>http://</a:t>
            </a:r>
            <a:r>
              <a:rPr lang="cs-CZ" sz="1600" dirty="0" smtClean="0">
                <a:hlinkClick r:id="rId14"/>
              </a:rPr>
              <a:t>cs.wikipedia.org/wiki/Soubor:ArctiumLappa1.jpg</a:t>
            </a:r>
            <a:r>
              <a:rPr lang="cs-CZ" sz="1600" dirty="0"/>
              <a:t/>
            </a:r>
            <a:br>
              <a:rPr lang="cs-CZ" sz="1600" dirty="0"/>
            </a:br>
            <a:r>
              <a:rPr lang="cs-CZ" sz="1600" dirty="0">
                <a:hlinkClick r:id="rId15"/>
              </a:rPr>
              <a:t>http://</a:t>
            </a:r>
            <a:r>
              <a:rPr lang="cs-CZ" sz="1600" dirty="0" smtClean="0">
                <a:hlinkClick r:id="rId15"/>
              </a:rPr>
              <a:t>cs.wikipedia.org/wiki/Soubor:Carduus_acanthoides_L_ssp.acanthoides.jpg</a:t>
            </a:r>
            <a:r>
              <a:rPr lang="cs-CZ" sz="1600" dirty="0"/>
              <a:t/>
            </a:r>
            <a:br>
              <a:rPr lang="cs-CZ" sz="1600" dirty="0"/>
            </a:br>
            <a:r>
              <a:rPr lang="cs-CZ" sz="1600" dirty="0">
                <a:hlinkClick r:id="rId16"/>
              </a:rPr>
              <a:t>http://</a:t>
            </a:r>
            <a:r>
              <a:rPr lang="cs-CZ" sz="1600" dirty="0" smtClean="0">
                <a:hlinkClick r:id="rId16"/>
              </a:rPr>
              <a:t>cs.wikipedia.org/wiki/Soubor:Leucanthemum_vulgare_0078.JPG</a:t>
            </a:r>
            <a:r>
              <a:rPr lang="cs-CZ" sz="1600" dirty="0"/>
              <a:t/>
            </a:r>
            <a:br>
              <a:rPr lang="cs-CZ" sz="1600" dirty="0"/>
            </a:br>
            <a:r>
              <a:rPr lang="cs-CZ" sz="1600" dirty="0">
                <a:hlinkClick r:id="rId17"/>
              </a:rPr>
              <a:t>http://</a:t>
            </a:r>
            <a:r>
              <a:rPr lang="cs-CZ" sz="1600" dirty="0" smtClean="0">
                <a:hlinkClick r:id="rId17"/>
              </a:rPr>
              <a:t>cs.wikipedia.org/wiki/Soubor:Bellis_perennis_dsc00906.jpg</a:t>
            </a:r>
            <a:r>
              <a:rPr lang="cs-CZ" sz="1600" dirty="0"/>
              <a:t/>
            </a:r>
            <a:br>
              <a:rPr lang="cs-CZ" sz="1600" dirty="0"/>
            </a:br>
            <a:r>
              <a:rPr lang="cs-CZ" sz="1600" dirty="0">
                <a:hlinkClick r:id="rId18"/>
              </a:rPr>
              <a:t>http://</a:t>
            </a:r>
            <a:r>
              <a:rPr lang="cs-CZ" sz="1600" dirty="0" smtClean="0">
                <a:hlinkClick r:id="rId18"/>
              </a:rPr>
              <a:t>cs.wikipedia.org/wiki/Soubor:Behaarte_Bl%C3%A4tter_orange_Bl%C3%BCte.JPG</a:t>
            </a:r>
            <a:r>
              <a:rPr lang="cs-CZ" sz="1600" dirty="0"/>
              <a:t/>
            </a:r>
            <a:br>
              <a:rPr lang="cs-CZ" sz="1600" dirty="0"/>
            </a:br>
            <a:r>
              <a:rPr lang="cs-CZ" sz="1600" dirty="0">
                <a:hlinkClick r:id="rId19"/>
              </a:rPr>
              <a:t>http://cs.wikipedia.org/wiki/Soubor:Hieracium.murorum2.-.</a:t>
            </a:r>
            <a:r>
              <a:rPr lang="cs-CZ" sz="1600" dirty="0" smtClean="0">
                <a:hlinkClick r:id="rId19"/>
              </a:rPr>
              <a:t>lindsey.jpg</a:t>
            </a:r>
            <a:r>
              <a:rPr lang="cs-CZ" sz="1600" dirty="0"/>
              <a:t/>
            </a:r>
            <a:br>
              <a:rPr lang="cs-CZ" sz="1600" dirty="0"/>
            </a:br>
            <a:r>
              <a:rPr lang="cs-CZ" sz="1600" dirty="0">
                <a:hlinkClick r:id="rId20"/>
              </a:rPr>
              <a:t>http://</a:t>
            </a:r>
            <a:r>
              <a:rPr lang="cs-CZ" sz="1600" dirty="0" smtClean="0">
                <a:hlinkClick r:id="rId20"/>
              </a:rPr>
              <a:t>upload.wikimedia.org/wikipedia/commons/thumb/a/a9/A_sunflower.jpg/258px-A_sunflower.jpg</a:t>
            </a: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smtClean="0"/>
              <a:t/>
            </a:r>
            <a:br>
              <a:rPr lang="cs-CZ" sz="1600" dirty="0" smtClean="0"/>
            </a:br>
            <a:r>
              <a:rPr lang="cs-CZ" sz="1600" dirty="0"/>
              <a:t/>
            </a:r>
            <a:br>
              <a:rPr lang="cs-CZ" sz="1600" dirty="0"/>
            </a:br>
            <a:endParaRPr lang="cs-CZ" sz="1600" dirty="0"/>
          </a:p>
        </p:txBody>
      </p:sp>
    </p:spTree>
    <p:extLst>
      <p:ext uri="{BB962C8B-B14F-4D97-AF65-F5344CB8AC3E}">
        <p14:creationId xmlns:p14="http://schemas.microsoft.com/office/powerpoint/2010/main" val="37738942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176</TotalTime>
  <Words>131</Words>
  <Application>Microsoft Office PowerPoint</Application>
  <PresentationFormat>Předvádění na obrazovce (4:3)</PresentationFormat>
  <Paragraphs>47</Paragraphs>
  <Slides>22</Slides>
  <Notes>0</Notes>
  <HiddenSlides>0</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Slunovrat</vt:lpstr>
      <vt:lpstr>Čeledi: PRYSKYŘNÍKOVITÉ  HVĚZDNICOVITÉ</vt:lpstr>
      <vt:lpstr>Základní škola Choltice, okres Pardubice - "Učíme se pro život"  Šablona: č. III/2 Inovace a zkvalitnění výuky pomocí ICT  Pořadové číslo: 25  Autor: Ošlejšková Hana  Ověření ve výuce: 7. třída  Datum ověření: 24.4.2013 </vt:lpstr>
      <vt:lpstr>Metodika: 1. Prohlédněte si prezentaci a vyslechněte výklad. 2. Odpovězte na otázky. 3. Zkontrolujte si své odpovědi.  Klíčová slova: pryskyřníkovité,  sasanka, orsej, jaterník, upolín, čemeřice, koniklec, hlaváček, pryskyřník,  blatouch, orlíček, úbor, hvězdnicovité,  nažka, slunečnice, locika, heřmánek, podběl, měsíček, pampeliška, smetánka,  hvězdnice, chryzantéma,  rmen, pcháč, lopuch, bodlák, kopretina, sedmikráska, jestřábník.</vt:lpstr>
      <vt:lpstr>Čeleď: pryskyřníkovité</vt:lpstr>
      <vt:lpstr>- Vytrvalé nebo jednoleté byliny. - květy pravidelné nebo souměrné,    jednotlivé nebo v květenstvích. - plody: měchýřky, nažky,  vzácně bobule, tobolka. - obsahují jedovaté látky – použití ve farmacii. - některé jsou chráněné.</vt:lpstr>
      <vt:lpstr>Jarní rostliny:      sasanka hajní                          sasanka pryskyřníkovitá          orsej jarní                                 jaterník podléška    </vt:lpstr>
      <vt:lpstr>Chráněné rostliny: upolín evropský                    koniklec jarní        čemeřice černá                     hlaváček jarní                                           </vt:lpstr>
      <vt:lpstr>Pryskyřník prudký                      blatouch bahenní   orlíček obecný</vt:lpstr>
      <vt:lpstr>  čeleď: hvězdnicovité</vt:lpstr>
      <vt:lpstr>- byliny,  v tropech dřeviny - Pětičetné květy, květenství = úbor - plody = nažky (často s létacím zařízením) - nejpočetnější čeleď</vt:lpstr>
      <vt:lpstr>Hospodářsky významné rostliny:</vt:lpstr>
      <vt:lpstr>Léčivé rostliny:</vt:lpstr>
      <vt:lpstr>Další léčivky:</vt:lpstr>
      <vt:lpstr>Okrasné rostliny:</vt:lpstr>
      <vt:lpstr>Plevele:</vt:lpstr>
      <vt:lpstr>Další plevele:</vt:lpstr>
      <vt:lpstr>Luční rostliny:</vt:lpstr>
      <vt:lpstr>Další luční rostliny:</vt:lpstr>
      <vt:lpstr>Otázky: 1. Ze které rostliny z čeledi hvězdnicovité získáváme stolní olej? 2. Které 3 druhy lidově zvaných bodláků znáte? 3. Které 4 hvězdnicovité rostliny patří mezi léčivky? 4. Které znáš 4 jarní pryskyřníkovité rostliny? 5. Ze které pryskyřníkovité rostliny můžeme získat náhradu za kapary? 6. Znáš některé chráněné pryskyřníkovité rostliny? 7. Jaké látky v sobě obsahují pryskyřníkovité rostliny? 8. Která hvězdnicovitá rostlina se lehce zamění s heřmánkem? 9. Co znamená slovo „úbor“? 10. K čemu slouží chmýr na nažce pampelišky?</vt:lpstr>
      <vt:lpstr>Odpovědi: 1. Slunečnice roční. 2. Bodlák nicí, pcháč oset, lopuch pavučinatý. 3. Měsíček lékařský, heřmánek lékařský, sedmikráska obecná, pampeliška lékařská, podběl obecný. 4. Orsej jarní, jaterník podléška, sasanka hajní, sasanka pryskyřníkovitá. 5. Orsej jarní. 6. Upolín evropský, koniklec jarní, hlaváček jarní, čemeřice černá. 7. Jedovaté. 8. Rmen rolní. 9. Druh květenství hlavně u hvězdnicovitých rostlin, které tvarově připomíná jeden květ. 10. Rozšiřování pomocí větru.</vt:lpstr>
      <vt:lpstr>Zdroje: http://cs.wikipedia.org http://upload.wikimedia.org/wikipedia/commons/thumb/c/c4/Anemone_nemorosa_001.JPG/258px-Anemone_nemorosa_001.JPG http://upload.wikimedia.org/wikipedia/commons/thumb/1/15/Anemone_ranunculoides_030405a.jpg/258px-Anemone_ranunculoides_030405a.jpg http://upload.wikimedia.org/wikipedia/commons/thumb/8/8d/Ranunculus_ficaria2.jpg/258px-Ranunculus_ficaria2.jpg http://upload.wikimedia.org/wikipedia/commons/6/6e/Jatern%C3%ADk_podl%C3%A9%C5%A1ka.jpg http://upload.wikimedia.org/wikipedia/commons/thumb/2/2d/Trollius_europaeuus_var._transsilvanicus_a2.jpg/258px-Trollius_europaeuus_var._transsilvanicus_a2.jpg http://upload.wikimedia.org/wikipedia/commons/thumb/0/0c/Pulsatilla_vulgaris_MS_0164.jpg/258px-Pulsatilla_vulgaris_MS_0164.jpg http://upload.wikimedia.org/wikipedia/commons/thumb/6/64/Helleborus_niger.JPG/250px-Helleborus_niger.JPG http://cs.wikipedia.org/wiki/Soubor:Adonis_vernalis_01.jpg http://upload.wikimedia.org/wikipedia/commons/thumb/c/cb/Illustration_Ranunculus_acris0_clean.jpg/258px-Illustration_Ranunculus_acris0_clean.jpg      </vt:lpstr>
      <vt:lpstr>http://upload.wikimedia.org/wikipedia/commons/thumb/2/21/Blatouch_bahen%C3%AD.JPG/258px-Blatouch_bahen%C3%AD.JPG http://cs.wikipedia.org/wiki/Soubor:Sunflowers.jpg http://cs.wikipedia.org/wiki/Soubor:Akelei004.jpg http://en.wikipedia.org/wiki/File:Iceberg_lettuce_in_SB.jpg http://cs.wikipedia.org/wiki/Soubor:Matricaria_recutita_Prague_2011_1.jpg http://cs.wikipedia.org/wiki/Soubor:Coltsfoot.jpg http://cs.wikipedia.org/wiki/Soubor:Calendula_officinalis_and_sky.jpg http://cs.wikipedia.org/wiki/Soubor:Pampeli%C5%A1ka.jpg http://cs.wikipedia.org/wiki/Soubor:Aster_alpinus_002.JPG http://en.wikipedia.org/wiki/File:NIEdot318.jpg http://en.wikipedia.org/wiki/File:ANTHEMIS_arvensis_K%C3%B6hler.png http://en.wikipedia.org/wiki/File:Thistle_with_cuckoo_spit.jpeg http://cs.wikipedia.org/wiki/Soubor:ArctiumLappa1.jpg http://cs.wikipedia.org/wiki/Soubor:Carduus_acanthoides_L_ssp.acanthoides.jpg http://cs.wikipedia.org/wiki/Soubor:Leucanthemum_vulgare_0078.JPG http://cs.wikipedia.org/wiki/Soubor:Bellis_perennis_dsc00906.jpg http://cs.wikipedia.org/wiki/Soubor:Behaarte_Bl%C3%A4tter_orange_Bl%C3%BCte.JPG http://cs.wikipedia.org/wiki/Soubor:Hieracium.murorum2.-.lindsey.jpg http://upload.wikimedia.org/wikipedia/commons/thumb/a/a9/A_sunflower.jpg/258px-A_sunflower.jpg               </vt:lpstr>
    </vt:vector>
  </TitlesOfParts>
  <Company>Choltice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Čeledi: PRYSKYŘNÍKOVITÉ RŮŽOVITÉ</dc:title>
  <dc:creator>Hana Ošlejšková</dc:creator>
  <cp:lastModifiedBy>Ošlejšková</cp:lastModifiedBy>
  <cp:revision>22</cp:revision>
  <dcterms:created xsi:type="dcterms:W3CDTF">2012-07-18T15:06:41Z</dcterms:created>
  <dcterms:modified xsi:type="dcterms:W3CDTF">2013-08-26T15:14:18Z</dcterms:modified>
</cp:coreProperties>
</file>