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3" r:id="rId3"/>
    <p:sldId id="262" r:id="rId4"/>
    <p:sldId id="260" r:id="rId5"/>
    <p:sldId id="265" r:id="rId6"/>
    <p:sldId id="266" r:id="rId7"/>
    <p:sldId id="268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0317" autoAdjust="0"/>
  </p:normalViewPr>
  <p:slideViewPr>
    <p:cSldViewPr>
      <p:cViewPr>
        <p:scale>
          <a:sx n="89" d="100"/>
          <a:sy n="89" d="100"/>
        </p:scale>
        <p:origin x="-624" y="4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8776416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Vyučovací hodina o lepidlech, jejich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rozdělení,  vlastnosti lepidel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Adheze, koheze, mezimolekulární síly, smáčivost,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 filmotvorná složka, glutin, kasein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Dipl. Ing. Miloš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Václav NOVÁK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2. ročník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oboru TRUHLÁŘ, TRUHLÁŘSKÉ PRÁCE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Lepidla</a:t>
            </a:r>
            <a:endParaRPr lang="cs-CZ" sz="2400" b="1" dirty="0"/>
          </a:p>
        </p:txBody>
      </p:sp>
      <p:sp>
        <p:nvSpPr>
          <p:cNvPr id="14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87660" y="1514436"/>
            <a:ext cx="7560840" cy="33855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1600" b="1" dirty="0" smtClean="0">
                <a:latin typeface="Arial" charset="0"/>
              </a:rPr>
              <a:t>VY_32_INOVACE_28_571</a:t>
            </a:r>
            <a:endParaRPr lang="cs-CZ" sz="1600" b="1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82517"/>
            <a:ext cx="2710588" cy="792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6"/>
          <p:cNvCxnSpPr/>
          <p:nvPr/>
        </p:nvCxnSpPr>
        <p:spPr>
          <a:xfrm>
            <a:off x="0" y="594928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8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82517"/>
            <a:ext cx="2710588" cy="792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2" name="Přímá spojnice 6"/>
          <p:cNvCxnSpPr/>
          <p:nvPr/>
        </p:nvCxnSpPr>
        <p:spPr>
          <a:xfrm>
            <a:off x="0" y="594928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138394" y="937651"/>
            <a:ext cx="8915916" cy="498598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u="sng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LEPIDLA</a:t>
            </a:r>
            <a:endParaRPr lang="cs-CZ" sz="1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LEPIDLA JSOU MAKROMOLEKULÁRNÍ LÁTKY, JEJICHŽ MOLEKULY JSOU V ROZTOCÍCH SESKUPENY DO VĚTŠÍCH ČÁSTIC</a:t>
            </a:r>
          </a:p>
          <a:p>
            <a:pPr algn="ctr"/>
            <a:r>
              <a:rPr lang="cs-CZ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(tyto roztoky se nazývají KOLOIDNÍ)</a:t>
            </a:r>
          </a:p>
          <a:p>
            <a:pPr algn="ctr"/>
            <a:endParaRPr lang="cs-CZ" sz="2400" b="1" cap="none" spc="50" dirty="0" smtClean="0">
              <a:ln w="11430"/>
              <a:solidFill>
                <a:schemeClr val="accent1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2400" b="1" cap="none" spc="50" dirty="0" smtClean="0">
                <a:ln w="11430"/>
                <a:solidFill>
                  <a:schemeClr val="accent1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PATŘÍ DO SKUPINY POMOCNÝCH MATERIÁLŮ</a:t>
            </a:r>
          </a:p>
          <a:p>
            <a:pPr algn="ctr"/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2400" b="1" cap="none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JSOU TO MTR O VYSOKÉ VNITŘNÍ SOUDRŽNOSTI (KOHEZI), SCHOPNÉ </a:t>
            </a:r>
            <a:r>
              <a:rPr lang="cs-CZ" sz="2400" b="1" u="sng" cap="none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SPOJOVAT TUHÁ TĚLESA </a:t>
            </a:r>
            <a:r>
              <a:rPr lang="cs-CZ" sz="2400" b="1" cap="none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DŮSLEDKU PŘILNAVOSTI (ADHEZE)</a:t>
            </a:r>
          </a:p>
          <a:p>
            <a:endParaRPr lang="cs-CZ" sz="5400" b="1" u="sng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425545" y="3169175"/>
            <a:ext cx="1152128" cy="432048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611560" y="910492"/>
            <a:ext cx="504056" cy="934331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nahoru 6"/>
          <p:cNvSpPr/>
          <p:nvPr/>
        </p:nvSpPr>
        <p:spPr>
          <a:xfrm>
            <a:off x="4355976" y="4941168"/>
            <a:ext cx="432048" cy="893750"/>
          </a:xfrm>
          <a:prstGeom prst="up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82517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nice 6"/>
          <p:cNvCxnSpPr/>
          <p:nvPr/>
        </p:nvCxnSpPr>
        <p:spPr>
          <a:xfrm>
            <a:off x="0" y="594928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202350" y="994604"/>
            <a:ext cx="8915915" cy="477053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u="sng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ROZDĚLENÍ LEPIDEL</a:t>
            </a:r>
            <a:endParaRPr lang="cs-CZ" sz="32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1400" b="1" i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1400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Nejpoužívanější je rozdělení lepidel podle výchozí suroviny:</a:t>
            </a:r>
          </a:p>
          <a:p>
            <a:endParaRPr lang="cs-CZ" sz="1000" i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1000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						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ROSTLINNÁ </a:t>
            </a:r>
            <a:r>
              <a:rPr lang="cs-CZ" sz="1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(mouky, škroby…)</a:t>
            </a:r>
            <a:endParaRPr lang="cs-CZ" sz="1000" i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endParaRPr lang="cs-CZ" sz="1000" b="1" i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1000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			</a:t>
            </a:r>
            <a:r>
              <a:rPr lang="cs-CZ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	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PŘÍRODNÍ		</a:t>
            </a:r>
            <a:endParaRPr lang="cs-CZ" b="1" i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endParaRPr lang="cs-CZ" b="1" i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		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organická</a:t>
            </a:r>
            <a:r>
              <a:rPr lang="cs-CZ" sz="1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			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ŽIVOČIŠNÁ</a:t>
            </a:r>
            <a:r>
              <a:rPr lang="cs-CZ" sz="1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 (klihy glutinové, kaseinová,….)</a:t>
            </a:r>
            <a:endParaRPr lang="cs-CZ" sz="1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endParaRPr lang="cs-CZ" sz="1000" b="1" i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				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SYNTETICKÁ	REAKTOPLASTICKÁ</a:t>
            </a:r>
            <a:endParaRPr lang="cs-CZ" b="1" i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LEPIDLA</a:t>
            </a:r>
            <a:r>
              <a:rPr lang="cs-CZ" sz="10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	</a:t>
            </a:r>
            <a:r>
              <a:rPr lang="cs-CZ" sz="1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					</a:t>
            </a:r>
          </a:p>
          <a:p>
            <a:r>
              <a:rPr lang="cs-CZ" sz="1000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						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TERMOPLASTICKÁ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						</a:t>
            </a:r>
          </a:p>
          <a:p>
            <a:r>
              <a:rPr lang="cs-CZ" b="1" i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	</a:t>
            </a:r>
            <a:r>
              <a:rPr lang="cs-CZ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	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ANORGANICKÁ 			ROZPOUŠTĚDLOVÁ</a:t>
            </a:r>
            <a:endParaRPr lang="cs-CZ" b="1" i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1000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	                      </a:t>
            </a:r>
            <a:r>
              <a:rPr lang="cs-CZ" sz="1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(minerální pojiva, sádra, sklo..) </a:t>
            </a:r>
            <a:endParaRPr lang="cs-CZ" sz="1000" i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1400" b="1" i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1400" b="1" i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1400" b="1" i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1115616" y="3287537"/>
            <a:ext cx="1008221" cy="717527"/>
          </a:xfrm>
          <a:prstGeom prst="straightConnector1">
            <a:avLst/>
          </a:prstGeom>
          <a:ln w="3175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115616" y="4005064"/>
            <a:ext cx="1008221" cy="684909"/>
          </a:xfrm>
          <a:prstGeom prst="straightConnector1">
            <a:avLst/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3275856" y="2708920"/>
            <a:ext cx="648072" cy="542249"/>
          </a:xfrm>
          <a:prstGeom prst="straightConnector1">
            <a:avLst/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3275856" y="3235179"/>
            <a:ext cx="648072" cy="411121"/>
          </a:xfrm>
          <a:prstGeom prst="straightConnector1">
            <a:avLst/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4909624" y="2262997"/>
            <a:ext cx="886512" cy="427251"/>
          </a:xfrm>
          <a:prstGeom prst="straightConnector1">
            <a:avLst/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4909624" y="2700410"/>
            <a:ext cx="886512" cy="550759"/>
          </a:xfrm>
          <a:prstGeom prst="straightConnector1">
            <a:avLst/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5079324" y="3646300"/>
            <a:ext cx="716812" cy="0"/>
          </a:xfrm>
          <a:prstGeom prst="straightConnector1">
            <a:avLst/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5079324" y="3646300"/>
            <a:ext cx="716812" cy="574788"/>
          </a:xfrm>
          <a:prstGeom prst="straightConnector1">
            <a:avLst/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5079324" y="3646300"/>
            <a:ext cx="716812" cy="1043673"/>
          </a:xfrm>
          <a:prstGeom prst="straightConnector1">
            <a:avLst/>
          </a:prstGeom>
          <a:ln w="31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Ovál 55"/>
          <p:cNvSpPr/>
          <p:nvPr/>
        </p:nvSpPr>
        <p:spPr>
          <a:xfrm>
            <a:off x="7164288" y="980728"/>
            <a:ext cx="1224136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7546800" y="939558"/>
            <a:ext cx="7920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!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edge/>
    <p:sndAc>
      <p:stSnd>
        <p:snd r:embed="rId2" name="hammer.wav"/>
      </p:stSnd>
    </p:sndAc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0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79512" y="980728"/>
            <a:ext cx="8784976" cy="163121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spc="5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        </a:t>
            </a:r>
            <a:r>
              <a:rPr lang="cs-CZ" sz="2800" b="1" u="sng" spc="5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VLASTNOSTI LEPIDEL</a:t>
            </a:r>
            <a:endParaRPr lang="cs-CZ" sz="1400" b="1" spc="50" dirty="0" smtClean="0">
              <a:ln w="11430">
                <a:solidFill>
                  <a:schemeClr val="tx1"/>
                </a:solidFill>
              </a:ln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lepení  probíhají </a:t>
            </a:r>
            <a:r>
              <a:rPr lang="cs-CZ" sz="2400" b="1" i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chemické a technologické procesy,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jsou rozhodující mírou ovlivněny </a:t>
            </a:r>
            <a:r>
              <a:rPr lang="cs-CZ" sz="2400" b="1" i="1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fyzikálně chemickými vlastnostmi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lepidel i lepených materiálů hlavně: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2564904"/>
            <a:ext cx="8784976" cy="86177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MEZIMOLEKULÁRNÍMI SILAMI- 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atomy jsou spojeny v molekuly primárními meziatomovými silami,které se nazývají síly chemické vazby. Molekuly jsou k sobě přitahovány přitažlivými silami. Je nutné proto lepené materiály zatížit, aby se molekuly přiblížily co nejvíce k sobě.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512" y="3501008"/>
            <a:ext cx="8784976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ADHEZE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to vzájemná přilnavost různorodých molekul, při lepení tedy </a:t>
            </a:r>
            <a:r>
              <a:rPr lang="cs-CZ" sz="1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PŘILNAVOST LEPIDLA K LEPENÉMU POVRCHU (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mechanická adheze - lepidlo zateklé do pórů vytváří mechanické spojovací prostředky – kolíčky)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9512" y="4221088"/>
            <a:ext cx="8784976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KOHEZE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</a:t>
            </a:r>
            <a:r>
              <a:rPr lang="cs-CZ" sz="1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VNITŘNÍ MOLEKULOVÁ SOUDRŽNOST TÉHOŽ MATERIÁLU (LEPIDLA) 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při zkoušení nesmí dojít k porušení v lepené spáře, ale v lepeném materiálu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9512" y="5013176"/>
            <a:ext cx="8784976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SMÁČENÍ POVRCHU LÁTEK KAPALINAMI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smáčivost je </a:t>
            </a:r>
            <a:r>
              <a:rPr lang="cs-CZ" sz="1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SCHOPNOST KAPKY LEPIDLA ROZTÉCT SE PO POVRCHU LEPENÉHO MATERIÁLU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711222108"/>
      </p:ext>
    </p:extLst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0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0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179512" y="980728"/>
            <a:ext cx="8784976" cy="501675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endParaRPr lang="cs-CZ" sz="2000" b="1" u="sng" cap="all" dirty="0" smtClean="0">
              <a:ln w="9000" cmpd="sng">
                <a:solidFill>
                  <a:srgbClr val="8064A2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8064A2">
                      <a:shade val="20000"/>
                      <a:satMod val="245000"/>
                    </a:srgbClr>
                  </a:gs>
                  <a:gs pos="43000">
                    <a:srgbClr val="8064A2">
                      <a:satMod val="255000"/>
                    </a:srgbClr>
                  </a:gs>
                  <a:gs pos="48000">
                    <a:srgbClr val="8064A2">
                      <a:shade val="85000"/>
                      <a:satMod val="255000"/>
                    </a:srgbClr>
                  </a:gs>
                  <a:gs pos="100000">
                    <a:srgbClr val="8064A2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lvl="0"/>
            <a:r>
              <a:rPr lang="cs-CZ" sz="2000" b="1" cap="all" dirty="0" smtClean="0">
                <a:ln w="9000" cmpd="sng">
                  <a:solidFill>
                    <a:srgbClr val="8064A2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-</a:t>
            </a:r>
            <a:r>
              <a:rPr lang="cs-CZ" sz="2000" b="1" cap="all" dirty="0" smtClean="0">
                <a:ln w="9000" cmpd="sng">
                  <a:solidFill>
                    <a:srgbClr val="8064A2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vyhovující  PEVNOST LEP. SPOJŮ, </a:t>
            </a:r>
            <a:r>
              <a:rPr lang="cs-CZ" sz="2000" b="1" cap="all" dirty="0" smtClean="0">
                <a:ln w="9000" cmpd="sng">
                  <a:solidFill>
                    <a:srgbClr val="8064A2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ODOLNOST PROTI VODĚ</a:t>
            </a:r>
          </a:p>
          <a:p>
            <a:pPr lvl="0"/>
            <a:endParaRPr lang="cs-CZ" sz="2000" b="1" cap="all" dirty="0" smtClean="0">
              <a:ln w="9000" cmpd="sng">
                <a:solidFill>
                  <a:srgbClr val="8064A2">
                    <a:shade val="50000"/>
                    <a:satMod val="120000"/>
                  </a:srgbClr>
                </a:solidFill>
                <a:prstDash val="solid"/>
              </a:ln>
              <a:solidFill>
                <a:srgbClr val="0070C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lvl="0">
              <a:buFontTx/>
              <a:buChar char="-"/>
            </a:pPr>
            <a:r>
              <a:rPr lang="cs-CZ" sz="2000" b="1" cap="all" dirty="0" smtClean="0">
                <a:ln w="9000" cmpd="sng">
                  <a:solidFill>
                    <a:srgbClr val="8064A2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ZNAČNÝ OBSAH SUŠINY</a:t>
            </a:r>
          </a:p>
          <a:p>
            <a:pPr lvl="0">
              <a:buFontTx/>
              <a:buChar char="-"/>
            </a:pPr>
            <a:endParaRPr lang="cs-CZ" sz="2000" b="1" cap="all" dirty="0" smtClean="0">
              <a:ln w="9000" cmpd="sng">
                <a:solidFill>
                  <a:srgbClr val="8064A2">
                    <a:shade val="50000"/>
                    <a:satMod val="120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pPr lvl="0">
              <a:buFontTx/>
              <a:buChar char="-"/>
            </a:pPr>
            <a:r>
              <a:rPr lang="cs-CZ" sz="2000" b="1" cap="all" dirty="0" smtClean="0">
                <a:ln w="9000" cmpd="sng">
                  <a:solidFill>
                    <a:srgbClr val="8064A2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Jednoduchost přípravy</a:t>
            </a:r>
          </a:p>
          <a:p>
            <a:pPr lvl="0">
              <a:buFontTx/>
              <a:buChar char="-"/>
            </a:pPr>
            <a:endParaRPr lang="cs-CZ" sz="2000" b="1" cap="all" dirty="0" smtClean="0">
              <a:ln w="9000" cmpd="sng">
                <a:solidFill>
                  <a:srgbClr val="8064A2">
                    <a:shade val="50000"/>
                    <a:satMod val="120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pPr lvl="0">
              <a:buFontTx/>
              <a:buChar char="-"/>
            </a:pPr>
            <a:r>
              <a:rPr lang="cs-CZ" sz="2000" b="1" cap="all" dirty="0" smtClean="0">
                <a:ln w="9000" cmpd="sng">
                  <a:solidFill>
                    <a:srgbClr val="8064A2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Krátká nebo regulovatelná doba tvrdnutí</a:t>
            </a:r>
          </a:p>
          <a:p>
            <a:pPr lvl="0">
              <a:buFontTx/>
              <a:buChar char="-"/>
            </a:pPr>
            <a:endParaRPr lang="cs-CZ" sz="2000" b="1" cap="all" dirty="0" smtClean="0">
              <a:ln w="9000" cmpd="sng">
                <a:solidFill>
                  <a:srgbClr val="8064A2">
                    <a:shade val="50000"/>
                    <a:satMod val="120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pPr lvl="0">
              <a:buFontTx/>
              <a:buChar char="-"/>
            </a:pPr>
            <a:r>
              <a:rPr lang="cs-CZ" sz="2000" b="1" cap="all" dirty="0" smtClean="0">
                <a:ln w="9000" cmpd="sng">
                  <a:solidFill>
                    <a:srgbClr val="8064A2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Nemají otupovat nástroje a zbarvovat dřevo</a:t>
            </a:r>
          </a:p>
          <a:p>
            <a:pPr lvl="0">
              <a:buFontTx/>
              <a:buChar char="-"/>
            </a:pPr>
            <a:endParaRPr lang="cs-CZ" sz="2000" b="1" cap="all" dirty="0" smtClean="0">
              <a:ln w="9000" cmpd="sng">
                <a:solidFill>
                  <a:srgbClr val="8064A2">
                    <a:shade val="50000"/>
                    <a:satMod val="120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pPr lvl="0">
              <a:buFontTx/>
              <a:buChar char="-"/>
            </a:pPr>
            <a:r>
              <a:rPr lang="cs-CZ" sz="2000" b="1" cap="all" dirty="0" smtClean="0">
                <a:ln w="9000" cmpd="sng">
                  <a:solidFill>
                    <a:srgbClr val="8064A2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Mají mít malou kontrakci (</a:t>
            </a:r>
            <a:r>
              <a:rPr lang="cs-CZ" sz="2000" b="1" cap="all" dirty="0" err="1" smtClean="0">
                <a:ln w="9000" cmpd="sng">
                  <a:solidFill>
                    <a:srgbClr val="8064A2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smršŤování</a:t>
            </a:r>
            <a:r>
              <a:rPr lang="cs-CZ" sz="2000" b="1" cap="all" dirty="0" smtClean="0">
                <a:ln w="9000" cmpd="sng">
                  <a:solidFill>
                    <a:srgbClr val="8064A2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 )</a:t>
            </a:r>
          </a:p>
          <a:p>
            <a:pPr lvl="0">
              <a:buFontTx/>
              <a:buChar char="-"/>
            </a:pPr>
            <a:endParaRPr lang="cs-CZ" sz="2000" b="1" cap="all" dirty="0" smtClean="0">
              <a:ln w="9000" cmpd="sng">
                <a:solidFill>
                  <a:srgbClr val="8064A2">
                    <a:shade val="50000"/>
                    <a:satMod val="120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pPr lvl="0">
              <a:buFontTx/>
              <a:buChar char="-"/>
            </a:pPr>
            <a:r>
              <a:rPr lang="cs-CZ" sz="2000" b="1" cap="all" dirty="0" smtClean="0">
                <a:ln w="9000" cmpd="sng">
                  <a:solidFill>
                    <a:srgbClr val="8064A2">
                      <a:shade val="50000"/>
                      <a:satMod val="120000"/>
                    </a:srgb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Mají mít dlouhou dobu skladovatelnosti</a:t>
            </a:r>
          </a:p>
          <a:p>
            <a:pPr lvl="0">
              <a:buFontTx/>
              <a:buChar char="-"/>
            </a:pPr>
            <a:endParaRPr lang="cs-CZ" sz="2000" b="1" cap="all" dirty="0" smtClean="0">
              <a:ln w="9000" cmpd="sng">
                <a:solidFill>
                  <a:srgbClr val="8064A2">
                    <a:shade val="50000"/>
                    <a:satMod val="120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  <a:p>
            <a:pPr lvl="0">
              <a:buFontTx/>
              <a:buChar char="-"/>
            </a:pPr>
            <a:endParaRPr lang="cs-CZ" sz="2000" b="1" cap="all" dirty="0" smtClean="0">
              <a:ln w="9000" cmpd="sng">
                <a:solidFill>
                  <a:srgbClr val="8064A2">
                    <a:shade val="50000"/>
                    <a:satMod val="120000"/>
                  </a:srgbClr>
                </a:solidFill>
                <a:prstDash val="solid"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8" name="Popisek se šipkou doleva 17"/>
          <p:cNvSpPr/>
          <p:nvPr/>
        </p:nvSpPr>
        <p:spPr>
          <a:xfrm>
            <a:off x="6084168" y="1340768"/>
            <a:ext cx="2808312" cy="4536504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342900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VLASTNOSTI LEPIDEL</a:t>
            </a:r>
            <a:endParaRPr lang="cs-CZ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81110053"/>
      </p:ext>
    </p:extLst>
  </p:cSld>
  <p:clrMapOvr>
    <a:masterClrMapping/>
  </p:clrMapOvr>
  <p:transition spd="slow"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0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1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3" name="Přímá spojnice 11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51520" y="908721"/>
            <a:ext cx="8388424" cy="5181100"/>
          </a:xfrm>
          <a:prstGeom prst="rect">
            <a:avLst/>
          </a:prstGeom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SLOŽKY LEPIDEL</a:t>
            </a:r>
          </a:p>
          <a:p>
            <a:pPr algn="ctr"/>
            <a:endParaRPr lang="cs-CZ" sz="1400" b="1" u="sng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-FILMOTVORNÁ SLOŽKA, ROZPOUŠTĚDLO</a:t>
            </a:r>
            <a:r>
              <a:rPr lang="cs-CZ" sz="1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hustotu upravíme ředidly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-NASTAVOVADLA, PLNIVA </a:t>
            </a:r>
            <a:r>
              <a:rPr lang="cs-CZ" sz="1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pevné látky snižující  cenu lepidla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-TVRDIDLA, RETARDÉRY</a:t>
            </a:r>
            <a:r>
              <a:rPr lang="cs-CZ" sz="1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urychlují tvrdnutí lepidel, retardéry zpomalují tvrdnutí lepidel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-ZPĚŇOVADLA </a:t>
            </a:r>
            <a:r>
              <a:rPr lang="cs-CZ" sz="1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zvětší objem lepidla, jen u lepidel k lepení za horka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-ZUŠLECHŤUJÍCÍ PŘÍSADY </a:t>
            </a:r>
            <a:r>
              <a:rPr lang="cs-CZ" sz="1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chrání lepené spoje před mikroorganismy, vodou, mrazem….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edg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0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9" name="Přímá spojnice 11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opisek se šipkou dolů 9"/>
          <p:cNvSpPr/>
          <p:nvPr/>
        </p:nvSpPr>
        <p:spPr>
          <a:xfrm>
            <a:off x="251520" y="1052736"/>
            <a:ext cx="8640960" cy="936104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C000"/>
                </a:solidFill>
              </a:rPr>
              <a:t>OTÁZKY K OPAKOVÁNÍ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2204864"/>
            <a:ext cx="8640960" cy="366254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800" dirty="0" smtClean="0">
                <a:solidFill>
                  <a:srgbClr val="FFC000"/>
                </a:solidFill>
              </a:rPr>
              <a:t>Co jsou to lepidla a do jaké skupiny materiálů patří?</a:t>
            </a:r>
          </a:p>
          <a:p>
            <a:pPr marL="342900" indent="-342900">
              <a:buAutoNum type="arabicParenR"/>
            </a:pPr>
            <a:endParaRPr lang="cs-CZ" sz="2800" dirty="0" smtClean="0">
              <a:solidFill>
                <a:srgbClr val="FFC000"/>
              </a:solidFill>
            </a:endParaRPr>
          </a:p>
          <a:p>
            <a:pPr marL="342900" indent="-342900">
              <a:buAutoNum type="arabicParenR"/>
            </a:pPr>
            <a:r>
              <a:rPr lang="cs-CZ" sz="2800" dirty="0" smtClean="0">
                <a:solidFill>
                  <a:srgbClr val="FFC000"/>
                </a:solidFill>
              </a:rPr>
              <a:t>Rozděl lepidla podle výchozí suroviny.</a:t>
            </a:r>
          </a:p>
          <a:p>
            <a:pPr marL="342900" indent="-342900">
              <a:buAutoNum type="arabicParenR"/>
            </a:pPr>
            <a:endParaRPr lang="cs-CZ" sz="2800" dirty="0" smtClean="0">
              <a:solidFill>
                <a:srgbClr val="FFC000"/>
              </a:solidFill>
            </a:endParaRPr>
          </a:p>
          <a:p>
            <a:pPr marL="342900" indent="-342900">
              <a:buAutoNum type="arabicParenR"/>
            </a:pPr>
            <a:r>
              <a:rPr lang="cs-CZ" sz="2800" dirty="0" smtClean="0">
                <a:solidFill>
                  <a:srgbClr val="FFC000"/>
                </a:solidFill>
              </a:rPr>
              <a:t>Jaké jsou základní vlastnosti lepidel a vysvětli je?</a:t>
            </a:r>
          </a:p>
          <a:p>
            <a:pPr marL="342900" indent="-342900">
              <a:buAutoNum type="arabicParenR"/>
            </a:pPr>
            <a:endParaRPr lang="cs-CZ" sz="2800" dirty="0" smtClean="0">
              <a:solidFill>
                <a:srgbClr val="FFC000"/>
              </a:solidFill>
            </a:endParaRPr>
          </a:p>
          <a:p>
            <a:pPr marL="342900" indent="-342900">
              <a:buAutoNum type="arabicParenR"/>
            </a:pPr>
            <a:r>
              <a:rPr lang="cs-CZ" sz="2800" dirty="0" smtClean="0">
                <a:solidFill>
                  <a:srgbClr val="FFC000"/>
                </a:solidFill>
              </a:rPr>
              <a:t>Vyjmenuj složky lepidel.</a:t>
            </a:r>
          </a:p>
          <a:p>
            <a:pPr marL="342900" indent="-342900"/>
            <a:endParaRPr lang="cs-CZ" dirty="0" smtClean="0"/>
          </a:p>
          <a:p>
            <a:pPr marL="342900" indent="-342900">
              <a:buAutoNum type="arabicParenR"/>
            </a:pP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applause.wav"/>
      </p:stSnd>
    </p:sndAc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0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2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4" name="Přímá spojnice 11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179512" y="1124745"/>
            <a:ext cx="878497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Literatura:</a:t>
            </a:r>
          </a:p>
          <a:p>
            <a:endParaRPr lang="cs-CZ" sz="1600" dirty="0" smtClean="0"/>
          </a:p>
          <a:p>
            <a:r>
              <a:rPr lang="cs-CZ" sz="1600" dirty="0" smtClean="0"/>
              <a:t>Ing. KŘUPALOVÁ, Zdeňka. </a:t>
            </a:r>
            <a:r>
              <a:rPr lang="cs-CZ" sz="1600" i="1" dirty="0" smtClean="0"/>
              <a:t>Nauka o materiálech pro 1. a 2. ročník SOU učebního oboru truhlář</a:t>
            </a:r>
            <a:r>
              <a:rPr lang="cs-CZ" sz="1600" dirty="0" smtClean="0"/>
              <a:t>. Praha 1, Mostecká 9: SOBOTÁLES, 1999, ISBN 80-85920-57-3.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1123</TotalTime>
  <Words>537</Words>
  <Application>Microsoft Office PowerPoint</Application>
  <PresentationFormat>Předvádění na obrazovce (4:3)</PresentationFormat>
  <Paragraphs>130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Snímek 5</vt:lpstr>
      <vt:lpstr>Snímek 6</vt:lpstr>
      <vt:lpstr>Snímek 7</vt:lpstr>
      <vt:lpstr>Snímek 8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Milos</cp:lastModifiedBy>
  <cp:revision>91</cp:revision>
  <dcterms:created xsi:type="dcterms:W3CDTF">2010-11-01T23:40:31Z</dcterms:created>
  <dcterms:modified xsi:type="dcterms:W3CDTF">2013-08-09T07:06:28Z</dcterms:modified>
</cp:coreProperties>
</file>