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3" r:id="rId3"/>
    <p:sldId id="262" r:id="rId4"/>
    <p:sldId id="260" r:id="rId5"/>
    <p:sldId id="261" r:id="rId6"/>
    <p:sldId id="265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Rg st="1" end="9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0317" autoAdjust="0"/>
  </p:normalViewPr>
  <p:slideViewPr>
    <p:cSldViewPr>
      <p:cViewPr>
        <p:scale>
          <a:sx n="89" d="100"/>
          <a:sy n="89" d="100"/>
        </p:scale>
        <p:origin x="-62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  <p:transition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  <p:transition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  <p:transition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  <p:transition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  <p:transition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  <p:transition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  <p:transition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  <p:transition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  <p:transition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  <p:transition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  <p:transition advTm="3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88595723"/>
              </p:ext>
            </p:extLst>
          </p:nvPr>
        </p:nvGraphicFramePr>
        <p:xfrm>
          <a:off x="750311" y="2060848"/>
          <a:ext cx="7560000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Vyučovací hodina o  mechanických spojovacích prostředcích ke spojování dřeva a materiálů na bázi dřeva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Kolíky, lamely, péra, příložky, hřebíky, vruty, šrouby, vlnovce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Dipl. Ing. Miloš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Václav NOVÁK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2. ročník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oboru TRUHLÁŘ, TRUHLÁŘSKÉ PRÁCE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791580" y="1021812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Mechanické spojovací prostředky</a:t>
            </a:r>
            <a:endParaRPr lang="cs-CZ" sz="2000" b="1" dirty="0"/>
          </a:p>
        </p:txBody>
      </p: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87660" y="1514436"/>
            <a:ext cx="7560840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1600" b="1" dirty="0" smtClean="0">
                <a:latin typeface="Arial" charset="0"/>
              </a:rPr>
              <a:t>VY_32_INOVACE_28_575</a:t>
            </a:r>
            <a:endParaRPr lang="cs-CZ" sz="1600" b="1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82517"/>
            <a:ext cx="2710588" cy="79200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6"/>
          <p:cNvCxnSpPr/>
          <p:nvPr/>
        </p:nvCxnSpPr>
        <p:spPr>
          <a:xfrm>
            <a:off x="0" y="594928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82517"/>
            <a:ext cx="2710588" cy="792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2" name="Přímá spojnice 6"/>
          <p:cNvCxnSpPr/>
          <p:nvPr/>
        </p:nvCxnSpPr>
        <p:spPr>
          <a:xfrm>
            <a:off x="0" y="594928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467544" y="1340768"/>
            <a:ext cx="8352927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Dřevěné konstrukce  RŮZNÉHO TVARU A ROZPĚTÍ se vyrábějí SPOJOVÁNÍM  KONSTRUKČNÍCH PRVKŮ ZE DŘEVA A Z MTR VYROBENÝCH NA BÁZI DŘEVA.</a:t>
            </a:r>
          </a:p>
          <a:p>
            <a:pPr algn="ctr"/>
            <a:r>
              <a:rPr lang="cs-CZ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 SPOJOVÁNÍ  se používají kromě truhlářských (TESAŘSKÝCH) spojů různé  </a:t>
            </a:r>
            <a:r>
              <a:rPr lang="cs-CZ" sz="2400" b="1" i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spojovací </a:t>
            </a:r>
            <a:r>
              <a:rPr lang="cs-CZ" sz="2400" b="1" i="1" u="sng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prostŘedky</a:t>
            </a:r>
            <a:r>
              <a:rPr lang="cs-CZ" sz="2400" b="1" i="1" u="sng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,</a:t>
            </a:r>
          </a:p>
          <a:p>
            <a:pPr algn="ctr"/>
            <a:endParaRPr lang="cs-CZ" sz="2400" b="1" i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cs-CZ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Které můžeme rozdělit na:</a:t>
            </a:r>
          </a:p>
          <a:p>
            <a:pPr algn="ctr"/>
            <a:endParaRPr lang="cs-CZ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  <a:p>
            <a:pPr>
              <a:buFontTx/>
              <a:buChar char="-"/>
            </a:pPr>
            <a:r>
              <a:rPr lang="cs-CZ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KOVOVÉ SPOJOVACÍ PROSTŘEDKY</a:t>
            </a:r>
          </a:p>
          <a:p>
            <a:pPr>
              <a:buFontTx/>
              <a:buChar char="-"/>
            </a:pPr>
            <a:r>
              <a:rPr lang="cs-CZ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DŘEVĚNÉ SPOJOVACÍ PROSTŘEDKY</a:t>
            </a:r>
          </a:p>
          <a:p>
            <a:pPr marL="0" lvl="2">
              <a:buFontTx/>
              <a:buChar char="-"/>
            </a:pPr>
            <a:r>
              <a:rPr lang="cs-CZ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PLASTOVÉ a OSTATNÍ SPOJOVACÍ PROSTŘEDKY</a:t>
            </a:r>
          </a:p>
          <a:p>
            <a:pPr>
              <a:buFontTx/>
              <a:buChar char="-"/>
            </a:pPr>
            <a:endParaRPr lang="cs-CZ" sz="32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cs-CZ" b="1" i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cs-CZ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 </a:t>
            </a:r>
            <a:endParaRPr lang="cs-CZ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82517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9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1" name="Přímá spojnice 6"/>
          <p:cNvCxnSpPr/>
          <p:nvPr/>
        </p:nvCxnSpPr>
        <p:spPr>
          <a:xfrm>
            <a:off x="0" y="594928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Vývojový diagram: paměť s přímým přístupem 35"/>
          <p:cNvSpPr/>
          <p:nvPr/>
        </p:nvSpPr>
        <p:spPr>
          <a:xfrm>
            <a:off x="683568" y="1916832"/>
            <a:ext cx="7344816" cy="864096"/>
          </a:xfrm>
          <a:prstGeom prst="flowChartMagneticDrum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267744" y="1988840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KOLÍKY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412181" y="1052737"/>
            <a:ext cx="831965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DŘEVĚNÉ SPOJOVACÍ PROSTŘEDKY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83568" y="2780928"/>
            <a:ext cx="76366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Vyrábějí se z tvrdého dřeva, dubového nebo bukového. Jsou různého tvaru od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čtvercového do kruhového. Jejich povrch je hladký nebo rýhovaný (drážkový).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obvykle zkosené konce. Hodí se na TUPÉ i POKOSOVÉ SPOJE z masivního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dřeva a velkoplošných desek.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Vývojový diagram: paměť s přímým přístupem 48"/>
          <p:cNvSpPr/>
          <p:nvPr/>
        </p:nvSpPr>
        <p:spPr>
          <a:xfrm>
            <a:off x="827584" y="4653136"/>
            <a:ext cx="2088232" cy="504056"/>
          </a:xfrm>
          <a:prstGeom prst="flowChartMagneticDrum">
            <a:avLst/>
          </a:prstGeom>
          <a:solidFill>
            <a:schemeClr val="tx2">
              <a:lumMod val="40000"/>
              <a:lumOff val="60000"/>
            </a:schemeClr>
          </a:solidFill>
          <a:ln w="38100">
            <a:solidFill>
              <a:schemeClr val="tx1"/>
            </a:solidFill>
            <a:headEnd type="none" w="med" len="med"/>
            <a:tailEnd type="none" w="med" len="me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Vývojový diagram: paměť s přímým přístupem 49"/>
          <p:cNvSpPr/>
          <p:nvPr/>
        </p:nvSpPr>
        <p:spPr>
          <a:xfrm>
            <a:off x="3563888" y="4653136"/>
            <a:ext cx="2232248" cy="504056"/>
          </a:xfrm>
          <a:prstGeom prst="flowChartMagneticDrum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paměť s přímým přístupem 55"/>
          <p:cNvSpPr/>
          <p:nvPr/>
        </p:nvSpPr>
        <p:spPr>
          <a:xfrm>
            <a:off x="6300192" y="4725144"/>
            <a:ext cx="2088232" cy="504056"/>
          </a:xfrm>
          <a:prstGeom prst="flowChartMagneticDrum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8" name="Přímá spojovací čára 67"/>
          <p:cNvCxnSpPr/>
          <p:nvPr/>
        </p:nvCxnSpPr>
        <p:spPr>
          <a:xfrm>
            <a:off x="2339752" y="4653136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>
            <a:stCxn id="49" idx="1"/>
            <a:endCxn id="49" idx="3"/>
          </p:cNvCxnSpPr>
          <p:nvPr/>
        </p:nvCxnSpPr>
        <p:spPr>
          <a:xfrm>
            <a:off x="827584" y="4905164"/>
            <a:ext cx="139215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/>
          <p:nvPr/>
        </p:nvCxnSpPr>
        <p:spPr>
          <a:xfrm>
            <a:off x="899592" y="5013176"/>
            <a:ext cx="1368152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899592" y="4797152"/>
            <a:ext cx="13681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971600" y="4725144"/>
            <a:ext cx="13681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971600" y="5085184"/>
            <a:ext cx="136815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Elipsa 89"/>
          <p:cNvSpPr/>
          <p:nvPr/>
        </p:nvSpPr>
        <p:spPr>
          <a:xfrm>
            <a:off x="2267744" y="4725144"/>
            <a:ext cx="576064" cy="36004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5148064" y="4725144"/>
            <a:ext cx="576064" cy="36004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4" name="Přímá spojovací čára 93"/>
          <p:cNvCxnSpPr/>
          <p:nvPr/>
        </p:nvCxnSpPr>
        <p:spPr>
          <a:xfrm flipV="1">
            <a:off x="6948264" y="5157192"/>
            <a:ext cx="864096" cy="720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ovací čára 95"/>
          <p:cNvCxnSpPr>
            <a:endCxn id="56" idx="3"/>
          </p:cNvCxnSpPr>
          <p:nvPr/>
        </p:nvCxnSpPr>
        <p:spPr>
          <a:xfrm flipV="1">
            <a:off x="6444208" y="4977172"/>
            <a:ext cx="1248139" cy="1800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Přímá spojovací čára 111"/>
          <p:cNvCxnSpPr/>
          <p:nvPr/>
        </p:nvCxnSpPr>
        <p:spPr>
          <a:xfrm flipV="1">
            <a:off x="6372200" y="4797152"/>
            <a:ext cx="144016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Přímá spojovací čára 113"/>
          <p:cNvCxnSpPr>
            <a:stCxn id="56" idx="1"/>
          </p:cNvCxnSpPr>
          <p:nvPr/>
        </p:nvCxnSpPr>
        <p:spPr>
          <a:xfrm flipV="1">
            <a:off x="6300192" y="4725144"/>
            <a:ext cx="1296144" cy="2520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ovací čára 115"/>
          <p:cNvCxnSpPr/>
          <p:nvPr/>
        </p:nvCxnSpPr>
        <p:spPr>
          <a:xfrm flipV="1">
            <a:off x="6372200" y="4725144"/>
            <a:ext cx="648072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Elipsa 121"/>
          <p:cNvSpPr/>
          <p:nvPr/>
        </p:nvSpPr>
        <p:spPr>
          <a:xfrm>
            <a:off x="7740352" y="4797152"/>
            <a:ext cx="576064" cy="36004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TextovéPole 123"/>
          <p:cNvSpPr txBox="1"/>
          <p:nvPr/>
        </p:nvSpPr>
        <p:spPr>
          <a:xfrm>
            <a:off x="755576" y="5373216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rýhovaný kolík                               hladký kolík                             spirálový kolík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8"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323528" y="1196752"/>
            <a:ext cx="84249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1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611560" y="1268760"/>
            <a:ext cx="2016224" cy="72008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ovací čára 23"/>
          <p:cNvCxnSpPr>
            <a:stCxn id="21" idx="1"/>
            <a:endCxn id="21" idx="7"/>
          </p:cNvCxnSpPr>
          <p:nvPr/>
        </p:nvCxnSpPr>
        <p:spPr>
          <a:xfrm>
            <a:off x="906829" y="1374213"/>
            <a:ext cx="142568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stCxn id="21" idx="2"/>
            <a:endCxn id="21" idx="6"/>
          </p:cNvCxnSpPr>
          <p:nvPr/>
        </p:nvCxnSpPr>
        <p:spPr>
          <a:xfrm>
            <a:off x="611560" y="1628800"/>
            <a:ext cx="20162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>
            <a:stCxn id="21" idx="3"/>
            <a:endCxn id="21" idx="5"/>
          </p:cNvCxnSpPr>
          <p:nvPr/>
        </p:nvCxnSpPr>
        <p:spPr>
          <a:xfrm>
            <a:off x="906829" y="1883387"/>
            <a:ext cx="142568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>
            <a:stCxn id="21" idx="1"/>
            <a:endCxn id="21" idx="3"/>
          </p:cNvCxnSpPr>
          <p:nvPr/>
        </p:nvCxnSpPr>
        <p:spPr>
          <a:xfrm>
            <a:off x="906829" y="1374213"/>
            <a:ext cx="0" cy="509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>
            <a:stCxn id="21" idx="0"/>
            <a:endCxn id="21" idx="4"/>
          </p:cNvCxnSpPr>
          <p:nvPr/>
        </p:nvCxnSpPr>
        <p:spPr>
          <a:xfrm>
            <a:off x="1619672" y="1268760"/>
            <a:ext cx="0" cy="7200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>
            <a:stCxn id="21" idx="7"/>
            <a:endCxn id="21" idx="5"/>
          </p:cNvCxnSpPr>
          <p:nvPr/>
        </p:nvCxnSpPr>
        <p:spPr>
          <a:xfrm>
            <a:off x="2332515" y="1374213"/>
            <a:ext cx="0" cy="50917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971600" y="1988840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>
                <a:solidFill>
                  <a:srgbClr val="C00000"/>
                </a:solidFill>
              </a:rPr>
              <a:t>LAMELY</a:t>
            </a:r>
            <a:r>
              <a:rPr lang="cs-CZ" sz="1600" b="1" dirty="0" smtClean="0">
                <a:solidFill>
                  <a:srgbClr val="C00000"/>
                </a:solidFill>
              </a:rPr>
              <a:t> – jsou většinou z překližek, používají se většinou pro spojování plošných dílců z masivu a velkoplošných desek, kombinace s lepením, vyrábí se v různých velikostech</a:t>
            </a:r>
            <a:endParaRPr lang="cs-CZ" sz="1600" b="1" dirty="0">
              <a:solidFill>
                <a:srgbClr val="C00000"/>
              </a:solidFill>
            </a:endParaRPr>
          </a:p>
        </p:txBody>
      </p:sp>
      <p:sp>
        <p:nvSpPr>
          <p:cNvPr id="45" name="Kosoúhelník 44"/>
          <p:cNvSpPr/>
          <p:nvPr/>
        </p:nvSpPr>
        <p:spPr>
          <a:xfrm>
            <a:off x="683568" y="2996952"/>
            <a:ext cx="2016224" cy="648072"/>
          </a:xfrm>
          <a:prstGeom prst="parallelogram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2699792" y="2996952"/>
            <a:ext cx="0" cy="14401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H="1">
            <a:off x="2555776" y="3140968"/>
            <a:ext cx="144016" cy="6480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H="1">
            <a:off x="683568" y="3789040"/>
            <a:ext cx="1872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683568" y="3645024"/>
            <a:ext cx="0" cy="1440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2555776" y="3645024"/>
            <a:ext cx="0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Volný tvar 58"/>
          <p:cNvSpPr/>
          <p:nvPr/>
        </p:nvSpPr>
        <p:spPr>
          <a:xfrm>
            <a:off x="849854" y="3108960"/>
            <a:ext cx="1874584" cy="76445"/>
          </a:xfrm>
          <a:custGeom>
            <a:avLst/>
            <a:gdLst>
              <a:gd name="connsiteX0" fmla="*/ 0 w 1874584"/>
              <a:gd name="connsiteY0" fmla="*/ 0 h 76445"/>
              <a:gd name="connsiteX1" fmla="*/ 96819 w 1874584"/>
              <a:gd name="connsiteY1" fmla="*/ 10758 h 76445"/>
              <a:gd name="connsiteX2" fmla="*/ 258184 w 1874584"/>
              <a:gd name="connsiteY2" fmla="*/ 21515 h 76445"/>
              <a:gd name="connsiteX3" fmla="*/ 376518 w 1874584"/>
              <a:gd name="connsiteY3" fmla="*/ 53788 h 76445"/>
              <a:gd name="connsiteX4" fmla="*/ 1172584 w 1874584"/>
              <a:gd name="connsiteY4" fmla="*/ 64546 h 76445"/>
              <a:gd name="connsiteX5" fmla="*/ 1796527 w 1874584"/>
              <a:gd name="connsiteY5" fmla="*/ 75304 h 76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74584" h="76445">
                <a:moveTo>
                  <a:pt x="0" y="0"/>
                </a:moveTo>
                <a:cubicBezTo>
                  <a:pt x="32273" y="3586"/>
                  <a:pt x="64460" y="8061"/>
                  <a:pt x="96819" y="10758"/>
                </a:cubicBezTo>
                <a:cubicBezTo>
                  <a:pt x="150541" y="15235"/>
                  <a:pt x="204873" y="13518"/>
                  <a:pt x="258184" y="21515"/>
                </a:cubicBezTo>
                <a:cubicBezTo>
                  <a:pt x="396443" y="42254"/>
                  <a:pt x="220386" y="49885"/>
                  <a:pt x="376518" y="53788"/>
                </a:cubicBezTo>
                <a:cubicBezTo>
                  <a:pt x="641815" y="60420"/>
                  <a:pt x="907243" y="60049"/>
                  <a:pt x="1172584" y="64546"/>
                </a:cubicBezTo>
                <a:cubicBezTo>
                  <a:pt x="1874584" y="76445"/>
                  <a:pt x="1431328" y="75304"/>
                  <a:pt x="1796527" y="75304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olný tvar 59"/>
          <p:cNvSpPr/>
          <p:nvPr/>
        </p:nvSpPr>
        <p:spPr>
          <a:xfrm>
            <a:off x="753035" y="3259567"/>
            <a:ext cx="1882589" cy="344245"/>
          </a:xfrm>
          <a:custGeom>
            <a:avLst/>
            <a:gdLst>
              <a:gd name="connsiteX0" fmla="*/ 1882589 w 1882589"/>
              <a:gd name="connsiteY0" fmla="*/ 53788 h 344245"/>
              <a:gd name="connsiteX1" fmla="*/ 527125 w 1882589"/>
              <a:gd name="connsiteY1" fmla="*/ 43031 h 344245"/>
              <a:gd name="connsiteX2" fmla="*/ 204396 w 1882589"/>
              <a:gd name="connsiteY2" fmla="*/ 21515 h 344245"/>
              <a:gd name="connsiteX3" fmla="*/ 129092 w 1882589"/>
              <a:gd name="connsiteY3" fmla="*/ 0 h 344245"/>
              <a:gd name="connsiteX4" fmla="*/ 53789 w 1882589"/>
              <a:gd name="connsiteY4" fmla="*/ 10758 h 344245"/>
              <a:gd name="connsiteX5" fmla="*/ 32273 w 1882589"/>
              <a:gd name="connsiteY5" fmla="*/ 32273 h 344245"/>
              <a:gd name="connsiteX6" fmla="*/ 21516 w 1882589"/>
              <a:gd name="connsiteY6" fmla="*/ 64546 h 344245"/>
              <a:gd name="connsiteX7" fmla="*/ 0 w 1882589"/>
              <a:gd name="connsiteY7" fmla="*/ 96819 h 344245"/>
              <a:gd name="connsiteX8" fmla="*/ 21516 w 1882589"/>
              <a:gd name="connsiteY8" fmla="*/ 118334 h 344245"/>
              <a:gd name="connsiteX9" fmla="*/ 215153 w 1882589"/>
              <a:gd name="connsiteY9" fmla="*/ 161365 h 344245"/>
              <a:gd name="connsiteX10" fmla="*/ 268941 w 1882589"/>
              <a:gd name="connsiteY10" fmla="*/ 182880 h 344245"/>
              <a:gd name="connsiteX11" fmla="*/ 398033 w 1882589"/>
              <a:gd name="connsiteY11" fmla="*/ 204395 h 344245"/>
              <a:gd name="connsiteX12" fmla="*/ 516367 w 1882589"/>
              <a:gd name="connsiteY12" fmla="*/ 225911 h 344245"/>
              <a:gd name="connsiteX13" fmla="*/ 623944 w 1882589"/>
              <a:gd name="connsiteY13" fmla="*/ 268941 h 344245"/>
              <a:gd name="connsiteX14" fmla="*/ 742278 w 1882589"/>
              <a:gd name="connsiteY14" fmla="*/ 322729 h 344245"/>
              <a:gd name="connsiteX15" fmla="*/ 1065007 w 1882589"/>
              <a:gd name="connsiteY15" fmla="*/ 311972 h 344245"/>
              <a:gd name="connsiteX16" fmla="*/ 1129553 w 1882589"/>
              <a:gd name="connsiteY16" fmla="*/ 279699 h 344245"/>
              <a:gd name="connsiteX17" fmla="*/ 1194099 w 1882589"/>
              <a:gd name="connsiteY17" fmla="*/ 258184 h 344245"/>
              <a:gd name="connsiteX18" fmla="*/ 1226372 w 1882589"/>
              <a:gd name="connsiteY18" fmla="*/ 247426 h 344245"/>
              <a:gd name="connsiteX19" fmla="*/ 1333949 w 1882589"/>
              <a:gd name="connsiteY19" fmla="*/ 268941 h 344245"/>
              <a:gd name="connsiteX20" fmla="*/ 1387737 w 1882589"/>
              <a:gd name="connsiteY20" fmla="*/ 290457 h 344245"/>
              <a:gd name="connsiteX21" fmla="*/ 1452283 w 1882589"/>
              <a:gd name="connsiteY21" fmla="*/ 311972 h 344245"/>
              <a:gd name="connsiteX22" fmla="*/ 1484556 w 1882589"/>
              <a:gd name="connsiteY22" fmla="*/ 322729 h 344245"/>
              <a:gd name="connsiteX23" fmla="*/ 1785770 w 1882589"/>
              <a:gd name="connsiteY23" fmla="*/ 344245 h 34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882589" h="344245">
                <a:moveTo>
                  <a:pt x="1882589" y="53788"/>
                </a:moveTo>
                <a:lnTo>
                  <a:pt x="527125" y="43031"/>
                </a:lnTo>
                <a:cubicBezTo>
                  <a:pt x="337658" y="40471"/>
                  <a:pt x="340966" y="38587"/>
                  <a:pt x="204396" y="21515"/>
                </a:cubicBezTo>
                <a:cubicBezTo>
                  <a:pt x="189179" y="16443"/>
                  <a:pt x="142597" y="0"/>
                  <a:pt x="129092" y="0"/>
                </a:cubicBezTo>
                <a:cubicBezTo>
                  <a:pt x="103736" y="0"/>
                  <a:pt x="78890" y="7172"/>
                  <a:pt x="53789" y="10758"/>
                </a:cubicBezTo>
                <a:cubicBezTo>
                  <a:pt x="46617" y="17930"/>
                  <a:pt x="37491" y="23576"/>
                  <a:pt x="32273" y="32273"/>
                </a:cubicBezTo>
                <a:cubicBezTo>
                  <a:pt x="26439" y="41997"/>
                  <a:pt x="26587" y="54404"/>
                  <a:pt x="21516" y="64546"/>
                </a:cubicBezTo>
                <a:cubicBezTo>
                  <a:pt x="15734" y="76110"/>
                  <a:pt x="7172" y="86061"/>
                  <a:pt x="0" y="96819"/>
                </a:cubicBezTo>
                <a:cubicBezTo>
                  <a:pt x="7172" y="103991"/>
                  <a:pt x="12444" y="113798"/>
                  <a:pt x="21516" y="118334"/>
                </a:cubicBezTo>
                <a:cubicBezTo>
                  <a:pt x="74481" y="144816"/>
                  <a:pt x="165573" y="153101"/>
                  <a:pt x="215153" y="161365"/>
                </a:cubicBezTo>
                <a:cubicBezTo>
                  <a:pt x="233082" y="168537"/>
                  <a:pt x="250621" y="176773"/>
                  <a:pt x="268941" y="182880"/>
                </a:cubicBezTo>
                <a:cubicBezTo>
                  <a:pt x="315921" y="198540"/>
                  <a:pt x="344422" y="195930"/>
                  <a:pt x="398033" y="204395"/>
                </a:cubicBezTo>
                <a:cubicBezTo>
                  <a:pt x="437634" y="210648"/>
                  <a:pt x="476922" y="218739"/>
                  <a:pt x="516367" y="225911"/>
                </a:cubicBezTo>
                <a:cubicBezTo>
                  <a:pt x="592221" y="263837"/>
                  <a:pt x="526453" y="233489"/>
                  <a:pt x="623944" y="268941"/>
                </a:cubicBezTo>
                <a:cubicBezTo>
                  <a:pt x="679758" y="289237"/>
                  <a:pt x="685758" y="294470"/>
                  <a:pt x="742278" y="322729"/>
                </a:cubicBezTo>
                <a:cubicBezTo>
                  <a:pt x="849854" y="319143"/>
                  <a:pt x="957568" y="318483"/>
                  <a:pt x="1065007" y="311972"/>
                </a:cubicBezTo>
                <a:cubicBezTo>
                  <a:pt x="1099076" y="309907"/>
                  <a:pt x="1099782" y="292931"/>
                  <a:pt x="1129553" y="279699"/>
                </a:cubicBezTo>
                <a:cubicBezTo>
                  <a:pt x="1150277" y="270488"/>
                  <a:pt x="1172584" y="265356"/>
                  <a:pt x="1194099" y="258184"/>
                </a:cubicBezTo>
                <a:lnTo>
                  <a:pt x="1226372" y="247426"/>
                </a:lnTo>
                <a:cubicBezTo>
                  <a:pt x="1262231" y="254598"/>
                  <a:pt x="1298615" y="259518"/>
                  <a:pt x="1333949" y="268941"/>
                </a:cubicBezTo>
                <a:cubicBezTo>
                  <a:pt x="1352608" y="273917"/>
                  <a:pt x="1369589" y="283858"/>
                  <a:pt x="1387737" y="290457"/>
                </a:cubicBezTo>
                <a:cubicBezTo>
                  <a:pt x="1409051" y="298208"/>
                  <a:pt x="1430768" y="304800"/>
                  <a:pt x="1452283" y="311972"/>
                </a:cubicBezTo>
                <a:cubicBezTo>
                  <a:pt x="1463041" y="315558"/>
                  <a:pt x="1473245" y="321921"/>
                  <a:pt x="1484556" y="322729"/>
                </a:cubicBezTo>
                <a:lnTo>
                  <a:pt x="1785770" y="34424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Tvar L 62"/>
          <p:cNvSpPr/>
          <p:nvPr/>
        </p:nvSpPr>
        <p:spPr>
          <a:xfrm>
            <a:off x="3563888" y="2924944"/>
            <a:ext cx="432048" cy="936104"/>
          </a:xfrm>
          <a:prstGeom prst="corner">
            <a:avLst>
              <a:gd name="adj1" fmla="val 50000"/>
              <a:gd name="adj2" fmla="val 3207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5" name="Přímá spojovací čára 64"/>
          <p:cNvCxnSpPr>
            <a:stCxn id="63" idx="3"/>
          </p:cNvCxnSpPr>
          <p:nvPr/>
        </p:nvCxnSpPr>
        <p:spPr>
          <a:xfrm flipV="1">
            <a:off x="3633173" y="2780928"/>
            <a:ext cx="2090955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3707904" y="2996952"/>
            <a:ext cx="2016224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V="1">
            <a:off x="3995936" y="2996952"/>
            <a:ext cx="180020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 flipV="1">
            <a:off x="3995936" y="3068960"/>
            <a:ext cx="1800200" cy="7920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/>
          <p:nvPr/>
        </p:nvCxnSpPr>
        <p:spPr>
          <a:xfrm>
            <a:off x="5724128" y="2780928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5724128" y="2996952"/>
            <a:ext cx="720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5796136" y="2996952"/>
            <a:ext cx="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>
            <a:stCxn id="63" idx="3"/>
          </p:cNvCxnSpPr>
          <p:nvPr/>
        </p:nvCxnSpPr>
        <p:spPr>
          <a:xfrm flipV="1">
            <a:off x="3633173" y="2780928"/>
            <a:ext cx="2018947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>
            <a:stCxn id="63" idx="3"/>
          </p:cNvCxnSpPr>
          <p:nvPr/>
        </p:nvCxnSpPr>
        <p:spPr>
          <a:xfrm flipV="1">
            <a:off x="3633173" y="2780928"/>
            <a:ext cx="2090955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ovéPole 90"/>
          <p:cNvSpPr txBox="1"/>
          <p:nvPr/>
        </p:nvSpPr>
        <p:spPr>
          <a:xfrm>
            <a:off x="1043608" y="3933056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PÉRA </a:t>
            </a:r>
            <a:r>
              <a:rPr lang="cs-CZ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leží v drážkách dvou dílců, mohou být volně vložená nebo vlepená.</a:t>
            </a:r>
          </a:p>
          <a:p>
            <a:r>
              <a:rPr lang="cs-CZ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-volně vložená : většinou z překližek, DVD, z plastu</a:t>
            </a:r>
          </a:p>
          <a:p>
            <a:r>
              <a:rPr lang="cs-CZ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-vlepená : z masivního dřeva, překližek, z tvrdých DVD, z plastu</a:t>
            </a:r>
          </a:p>
          <a:p>
            <a:r>
              <a:rPr lang="cs-CZ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-úhlová péra : používají se výhradně pro rohové spoje ploch na pokos, plastová péra          mají drážky a otvory pro lepidlo</a:t>
            </a:r>
            <a:endParaRPr lang="cs-CZ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4" name="Volný tvar 103"/>
          <p:cNvSpPr/>
          <p:nvPr/>
        </p:nvSpPr>
        <p:spPr>
          <a:xfrm>
            <a:off x="2646381" y="3227294"/>
            <a:ext cx="27768" cy="193638"/>
          </a:xfrm>
          <a:custGeom>
            <a:avLst/>
            <a:gdLst>
              <a:gd name="connsiteX0" fmla="*/ 0 w 27768"/>
              <a:gd name="connsiteY0" fmla="*/ 193638 h 193638"/>
              <a:gd name="connsiteX1" fmla="*/ 10758 w 27768"/>
              <a:gd name="connsiteY1" fmla="*/ 0 h 19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768" h="193638">
                <a:moveTo>
                  <a:pt x="0" y="193638"/>
                </a:moveTo>
                <a:cubicBezTo>
                  <a:pt x="27768" y="110337"/>
                  <a:pt x="10758" y="172705"/>
                  <a:pt x="10758" y="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TextovéPole 104"/>
          <p:cNvSpPr txBox="1"/>
          <p:nvPr/>
        </p:nvSpPr>
        <p:spPr>
          <a:xfrm>
            <a:off x="5004048" y="3429000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Úhlové péro</a:t>
            </a:r>
            <a:endParaRPr lang="cs-CZ" sz="1000" b="1" dirty="0"/>
          </a:p>
        </p:txBody>
      </p:sp>
      <p:sp>
        <p:nvSpPr>
          <p:cNvPr id="106" name="TextovéPole 105"/>
          <p:cNvSpPr txBox="1"/>
          <p:nvPr/>
        </p:nvSpPr>
        <p:spPr>
          <a:xfrm>
            <a:off x="2699792" y="3068960"/>
            <a:ext cx="788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Péro </a:t>
            </a:r>
          </a:p>
          <a:p>
            <a:r>
              <a:rPr lang="cs-CZ" sz="1000" b="1" dirty="0" smtClean="0"/>
              <a:t>z podélného </a:t>
            </a:r>
          </a:p>
          <a:p>
            <a:r>
              <a:rPr lang="cs-CZ" sz="1000" b="1" dirty="0" smtClean="0"/>
              <a:t>dřeva</a:t>
            </a:r>
            <a:endParaRPr lang="cs-CZ" sz="1000" b="1" dirty="0"/>
          </a:p>
        </p:txBody>
      </p:sp>
      <p:sp>
        <p:nvSpPr>
          <p:cNvPr id="107" name="TextovéPole 106"/>
          <p:cNvSpPr txBox="1"/>
          <p:nvPr/>
        </p:nvSpPr>
        <p:spPr>
          <a:xfrm>
            <a:off x="971600" y="5301208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PŘÍLOŽKY</a:t>
            </a:r>
            <a:r>
              <a:rPr lang="cs-CZ" sz="1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jsou krátká prkna, fošny nebo hranolky</a:t>
            </a:r>
          </a:p>
          <a:p>
            <a:r>
              <a:rPr lang="cs-CZ" sz="1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(pro tesařské konstrukce)</a:t>
            </a:r>
            <a:endParaRPr lang="cs-CZ" sz="1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8" name="Obdélník 107"/>
          <p:cNvSpPr/>
          <p:nvPr/>
        </p:nvSpPr>
        <p:spPr>
          <a:xfrm>
            <a:off x="5868144" y="4941168"/>
            <a:ext cx="72008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/>
          <p:cNvSpPr/>
          <p:nvPr/>
        </p:nvSpPr>
        <p:spPr>
          <a:xfrm>
            <a:off x="6516216" y="4941168"/>
            <a:ext cx="72008" cy="10801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1" name="Přímá spojovací čára 110"/>
          <p:cNvCxnSpPr>
            <a:stCxn id="108" idx="3"/>
            <a:endCxn id="109" idx="1"/>
          </p:cNvCxnSpPr>
          <p:nvPr/>
        </p:nvCxnSpPr>
        <p:spPr>
          <a:xfrm>
            <a:off x="5940152" y="5481228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ovací čára 112"/>
          <p:cNvCxnSpPr>
            <a:stCxn id="109" idx="2"/>
            <a:endCxn id="108" idx="2"/>
          </p:cNvCxnSpPr>
          <p:nvPr/>
        </p:nvCxnSpPr>
        <p:spPr>
          <a:xfrm flipH="1">
            <a:off x="5904148" y="6021288"/>
            <a:ext cx="648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Volný tvar 114"/>
          <p:cNvSpPr/>
          <p:nvPr/>
        </p:nvSpPr>
        <p:spPr>
          <a:xfrm>
            <a:off x="5948979" y="5507915"/>
            <a:ext cx="150607" cy="139850"/>
          </a:xfrm>
          <a:custGeom>
            <a:avLst/>
            <a:gdLst>
              <a:gd name="connsiteX0" fmla="*/ 150607 w 150607"/>
              <a:gd name="connsiteY0" fmla="*/ 0 h 139850"/>
              <a:gd name="connsiteX1" fmla="*/ 118334 w 150607"/>
              <a:gd name="connsiteY1" fmla="*/ 43031 h 139850"/>
              <a:gd name="connsiteX2" fmla="*/ 43030 w 150607"/>
              <a:gd name="connsiteY2" fmla="*/ 86061 h 139850"/>
              <a:gd name="connsiteX3" fmla="*/ 21515 w 150607"/>
              <a:gd name="connsiteY3" fmla="*/ 107577 h 139850"/>
              <a:gd name="connsiteX4" fmla="*/ 0 w 150607"/>
              <a:gd name="connsiteY4" fmla="*/ 139850 h 13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607" h="139850">
                <a:moveTo>
                  <a:pt x="150607" y="0"/>
                </a:moveTo>
                <a:cubicBezTo>
                  <a:pt x="139849" y="14344"/>
                  <a:pt x="131012" y="30353"/>
                  <a:pt x="118334" y="43031"/>
                </a:cubicBezTo>
                <a:cubicBezTo>
                  <a:pt x="103129" y="58236"/>
                  <a:pt x="59904" y="77624"/>
                  <a:pt x="43030" y="86061"/>
                </a:cubicBezTo>
                <a:cubicBezTo>
                  <a:pt x="35858" y="93233"/>
                  <a:pt x="27851" y="99657"/>
                  <a:pt x="21515" y="107577"/>
                </a:cubicBezTo>
                <a:cubicBezTo>
                  <a:pt x="13438" y="117673"/>
                  <a:pt x="0" y="139850"/>
                  <a:pt x="0" y="13985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Volný tvar 115"/>
          <p:cNvSpPr/>
          <p:nvPr/>
        </p:nvSpPr>
        <p:spPr>
          <a:xfrm>
            <a:off x="5930667" y="5529431"/>
            <a:ext cx="308768" cy="365760"/>
          </a:xfrm>
          <a:custGeom>
            <a:avLst/>
            <a:gdLst>
              <a:gd name="connsiteX0" fmla="*/ 308768 w 308768"/>
              <a:gd name="connsiteY0" fmla="*/ 0 h 365760"/>
              <a:gd name="connsiteX1" fmla="*/ 222707 w 308768"/>
              <a:gd name="connsiteY1" fmla="*/ 86061 h 365760"/>
              <a:gd name="connsiteX2" fmla="*/ 190434 w 308768"/>
              <a:gd name="connsiteY2" fmla="*/ 118334 h 365760"/>
              <a:gd name="connsiteX3" fmla="*/ 125888 w 308768"/>
              <a:gd name="connsiteY3" fmla="*/ 139849 h 365760"/>
              <a:gd name="connsiteX4" fmla="*/ 93615 w 308768"/>
              <a:gd name="connsiteY4" fmla="*/ 172122 h 365760"/>
              <a:gd name="connsiteX5" fmla="*/ 61342 w 308768"/>
              <a:gd name="connsiteY5" fmla="*/ 236668 h 365760"/>
              <a:gd name="connsiteX6" fmla="*/ 39827 w 308768"/>
              <a:gd name="connsiteY6" fmla="*/ 279698 h 365760"/>
              <a:gd name="connsiteX7" fmla="*/ 7554 w 308768"/>
              <a:gd name="connsiteY7" fmla="*/ 301214 h 365760"/>
              <a:gd name="connsiteX8" fmla="*/ 7554 w 308768"/>
              <a:gd name="connsiteY8" fmla="*/ 365760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8768" h="365760">
                <a:moveTo>
                  <a:pt x="308768" y="0"/>
                </a:moveTo>
                <a:lnTo>
                  <a:pt x="222707" y="86061"/>
                </a:lnTo>
                <a:cubicBezTo>
                  <a:pt x="211949" y="96819"/>
                  <a:pt x="204867" y="113523"/>
                  <a:pt x="190434" y="118334"/>
                </a:cubicBezTo>
                <a:lnTo>
                  <a:pt x="125888" y="139849"/>
                </a:lnTo>
                <a:cubicBezTo>
                  <a:pt x="115130" y="150607"/>
                  <a:pt x="101163" y="158913"/>
                  <a:pt x="93615" y="172122"/>
                </a:cubicBezTo>
                <a:cubicBezTo>
                  <a:pt x="40748" y="264641"/>
                  <a:pt x="120513" y="177500"/>
                  <a:pt x="61342" y="236668"/>
                </a:cubicBezTo>
                <a:cubicBezTo>
                  <a:pt x="54170" y="251011"/>
                  <a:pt x="50093" y="267379"/>
                  <a:pt x="39827" y="279698"/>
                </a:cubicBezTo>
                <a:cubicBezTo>
                  <a:pt x="31550" y="289631"/>
                  <a:pt x="12094" y="289108"/>
                  <a:pt x="7554" y="301214"/>
                </a:cubicBezTo>
                <a:cubicBezTo>
                  <a:pt x="0" y="321359"/>
                  <a:pt x="7554" y="344245"/>
                  <a:pt x="7554" y="365760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Volný tvar 116"/>
          <p:cNvSpPr/>
          <p:nvPr/>
        </p:nvSpPr>
        <p:spPr>
          <a:xfrm>
            <a:off x="6049751" y="5501801"/>
            <a:ext cx="404414" cy="522481"/>
          </a:xfrm>
          <a:custGeom>
            <a:avLst/>
            <a:gdLst>
              <a:gd name="connsiteX0" fmla="*/ 394080 w 404414"/>
              <a:gd name="connsiteY0" fmla="*/ 6114 h 522481"/>
              <a:gd name="connsiteX1" fmla="*/ 329534 w 404414"/>
              <a:gd name="connsiteY1" fmla="*/ 59903 h 522481"/>
              <a:gd name="connsiteX2" fmla="*/ 308018 w 404414"/>
              <a:gd name="connsiteY2" fmla="*/ 81418 h 522481"/>
              <a:gd name="connsiteX3" fmla="*/ 275745 w 404414"/>
              <a:gd name="connsiteY3" fmla="*/ 92175 h 522481"/>
              <a:gd name="connsiteX4" fmla="*/ 254230 w 404414"/>
              <a:gd name="connsiteY4" fmla="*/ 124448 h 522481"/>
              <a:gd name="connsiteX5" fmla="*/ 243473 w 404414"/>
              <a:gd name="connsiteY5" fmla="*/ 156721 h 522481"/>
              <a:gd name="connsiteX6" fmla="*/ 221957 w 404414"/>
              <a:gd name="connsiteY6" fmla="*/ 178237 h 522481"/>
              <a:gd name="connsiteX7" fmla="*/ 168169 w 404414"/>
              <a:gd name="connsiteY7" fmla="*/ 232025 h 522481"/>
              <a:gd name="connsiteX8" fmla="*/ 92865 w 404414"/>
              <a:gd name="connsiteY8" fmla="*/ 328844 h 522481"/>
              <a:gd name="connsiteX9" fmla="*/ 60593 w 404414"/>
              <a:gd name="connsiteY9" fmla="*/ 350359 h 522481"/>
              <a:gd name="connsiteX10" fmla="*/ 17562 w 404414"/>
              <a:gd name="connsiteY10" fmla="*/ 425663 h 522481"/>
              <a:gd name="connsiteX11" fmla="*/ 6804 w 404414"/>
              <a:gd name="connsiteY11" fmla="*/ 522481 h 522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04414" h="522481">
                <a:moveTo>
                  <a:pt x="394080" y="6114"/>
                </a:moveTo>
                <a:cubicBezTo>
                  <a:pt x="317425" y="82769"/>
                  <a:pt x="404414" y="0"/>
                  <a:pt x="329534" y="59903"/>
                </a:cubicBezTo>
                <a:cubicBezTo>
                  <a:pt x="321614" y="66239"/>
                  <a:pt x="316715" y="76200"/>
                  <a:pt x="308018" y="81418"/>
                </a:cubicBezTo>
                <a:cubicBezTo>
                  <a:pt x="298294" y="87252"/>
                  <a:pt x="286503" y="88589"/>
                  <a:pt x="275745" y="92175"/>
                </a:cubicBezTo>
                <a:cubicBezTo>
                  <a:pt x="268573" y="102933"/>
                  <a:pt x="260012" y="112884"/>
                  <a:pt x="254230" y="124448"/>
                </a:cubicBezTo>
                <a:cubicBezTo>
                  <a:pt x="249159" y="134590"/>
                  <a:pt x="249307" y="146997"/>
                  <a:pt x="243473" y="156721"/>
                </a:cubicBezTo>
                <a:cubicBezTo>
                  <a:pt x="238255" y="165418"/>
                  <a:pt x="228293" y="170317"/>
                  <a:pt x="221957" y="178237"/>
                </a:cubicBezTo>
                <a:cubicBezTo>
                  <a:pt x="180976" y="229464"/>
                  <a:pt x="223494" y="195142"/>
                  <a:pt x="168169" y="232025"/>
                </a:cubicBezTo>
                <a:cubicBezTo>
                  <a:pt x="138181" y="277006"/>
                  <a:pt x="130783" y="297245"/>
                  <a:pt x="92865" y="328844"/>
                </a:cubicBezTo>
                <a:cubicBezTo>
                  <a:pt x="82933" y="337121"/>
                  <a:pt x="71350" y="343187"/>
                  <a:pt x="60593" y="350359"/>
                </a:cubicBezTo>
                <a:cubicBezTo>
                  <a:pt x="37841" y="441366"/>
                  <a:pt x="68835" y="348756"/>
                  <a:pt x="17562" y="425663"/>
                </a:cubicBezTo>
                <a:cubicBezTo>
                  <a:pt x="0" y="452006"/>
                  <a:pt x="6804" y="496575"/>
                  <a:pt x="6804" y="522481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Volný tvar 117"/>
          <p:cNvSpPr/>
          <p:nvPr/>
        </p:nvSpPr>
        <p:spPr>
          <a:xfrm>
            <a:off x="6217920" y="5676828"/>
            <a:ext cx="274229" cy="329525"/>
          </a:xfrm>
          <a:custGeom>
            <a:avLst/>
            <a:gdLst>
              <a:gd name="connsiteX0" fmla="*/ 258184 w 274229"/>
              <a:gd name="connsiteY0" fmla="*/ 3210 h 329525"/>
              <a:gd name="connsiteX1" fmla="*/ 150607 w 274229"/>
              <a:gd name="connsiteY1" fmla="*/ 24725 h 329525"/>
              <a:gd name="connsiteX2" fmla="*/ 118334 w 274229"/>
              <a:gd name="connsiteY2" fmla="*/ 35483 h 329525"/>
              <a:gd name="connsiteX3" fmla="*/ 129092 w 274229"/>
              <a:gd name="connsiteY3" fmla="*/ 67756 h 329525"/>
              <a:gd name="connsiteX4" fmla="*/ 96819 w 274229"/>
              <a:gd name="connsiteY4" fmla="*/ 132301 h 329525"/>
              <a:gd name="connsiteX5" fmla="*/ 75304 w 274229"/>
              <a:gd name="connsiteY5" fmla="*/ 153817 h 329525"/>
              <a:gd name="connsiteX6" fmla="*/ 43031 w 274229"/>
              <a:gd name="connsiteY6" fmla="*/ 164574 h 329525"/>
              <a:gd name="connsiteX7" fmla="*/ 32273 w 274229"/>
              <a:gd name="connsiteY7" fmla="*/ 196847 h 329525"/>
              <a:gd name="connsiteX8" fmla="*/ 0 w 274229"/>
              <a:gd name="connsiteY8" fmla="*/ 325939 h 329525"/>
              <a:gd name="connsiteX9" fmla="*/ 10758 w 274229"/>
              <a:gd name="connsiteY9" fmla="*/ 325939 h 329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4229" h="329525">
                <a:moveTo>
                  <a:pt x="258184" y="3210"/>
                </a:moveTo>
                <a:cubicBezTo>
                  <a:pt x="185268" y="27514"/>
                  <a:pt x="274229" y="0"/>
                  <a:pt x="150607" y="24725"/>
                </a:cubicBezTo>
                <a:cubicBezTo>
                  <a:pt x="139488" y="26949"/>
                  <a:pt x="129092" y="31897"/>
                  <a:pt x="118334" y="35483"/>
                </a:cubicBezTo>
                <a:cubicBezTo>
                  <a:pt x="121920" y="46241"/>
                  <a:pt x="129092" y="56416"/>
                  <a:pt x="129092" y="67756"/>
                </a:cubicBezTo>
                <a:cubicBezTo>
                  <a:pt x="129092" y="87638"/>
                  <a:pt x="107696" y="118705"/>
                  <a:pt x="96819" y="132301"/>
                </a:cubicBezTo>
                <a:cubicBezTo>
                  <a:pt x="90483" y="140221"/>
                  <a:pt x="84001" y="148599"/>
                  <a:pt x="75304" y="153817"/>
                </a:cubicBezTo>
                <a:cubicBezTo>
                  <a:pt x="65580" y="159651"/>
                  <a:pt x="53789" y="160988"/>
                  <a:pt x="43031" y="164574"/>
                </a:cubicBezTo>
                <a:cubicBezTo>
                  <a:pt x="39445" y="175332"/>
                  <a:pt x="36740" y="186424"/>
                  <a:pt x="32273" y="196847"/>
                </a:cubicBezTo>
                <a:cubicBezTo>
                  <a:pt x="4900" y="260717"/>
                  <a:pt x="0" y="233013"/>
                  <a:pt x="0" y="325939"/>
                </a:cubicBezTo>
                <a:cubicBezTo>
                  <a:pt x="0" y="329525"/>
                  <a:pt x="7172" y="325939"/>
                  <a:pt x="10758" y="325939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Volný tvar 120"/>
          <p:cNvSpPr/>
          <p:nvPr/>
        </p:nvSpPr>
        <p:spPr>
          <a:xfrm>
            <a:off x="6357769" y="5841402"/>
            <a:ext cx="139850" cy="193638"/>
          </a:xfrm>
          <a:custGeom>
            <a:avLst/>
            <a:gdLst>
              <a:gd name="connsiteX0" fmla="*/ 139850 w 139850"/>
              <a:gd name="connsiteY0" fmla="*/ 0 h 193638"/>
              <a:gd name="connsiteX1" fmla="*/ 107577 w 139850"/>
              <a:gd name="connsiteY1" fmla="*/ 10758 h 193638"/>
              <a:gd name="connsiteX2" fmla="*/ 64546 w 139850"/>
              <a:gd name="connsiteY2" fmla="*/ 43031 h 193638"/>
              <a:gd name="connsiteX3" fmla="*/ 32273 w 139850"/>
              <a:gd name="connsiteY3" fmla="*/ 64546 h 193638"/>
              <a:gd name="connsiteX4" fmla="*/ 21516 w 139850"/>
              <a:gd name="connsiteY4" fmla="*/ 107577 h 193638"/>
              <a:gd name="connsiteX5" fmla="*/ 0 w 139850"/>
              <a:gd name="connsiteY5" fmla="*/ 193638 h 193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0" h="193638">
                <a:moveTo>
                  <a:pt x="139850" y="0"/>
                </a:moveTo>
                <a:cubicBezTo>
                  <a:pt x="129092" y="3586"/>
                  <a:pt x="117423" y="5132"/>
                  <a:pt x="107577" y="10758"/>
                </a:cubicBezTo>
                <a:cubicBezTo>
                  <a:pt x="92010" y="19654"/>
                  <a:pt x="79136" y="32610"/>
                  <a:pt x="64546" y="43031"/>
                </a:cubicBezTo>
                <a:cubicBezTo>
                  <a:pt x="54025" y="50546"/>
                  <a:pt x="43031" y="57374"/>
                  <a:pt x="32273" y="64546"/>
                </a:cubicBezTo>
                <a:cubicBezTo>
                  <a:pt x="28687" y="78890"/>
                  <a:pt x="24161" y="93030"/>
                  <a:pt x="21516" y="107577"/>
                </a:cubicBezTo>
                <a:cubicBezTo>
                  <a:pt x="6217" y="191725"/>
                  <a:pt x="29452" y="164186"/>
                  <a:pt x="0" y="193638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3" name="Přímá spojovací čára 122"/>
          <p:cNvCxnSpPr/>
          <p:nvPr/>
        </p:nvCxnSpPr>
        <p:spPr>
          <a:xfrm flipV="1">
            <a:off x="6012160" y="4365104"/>
            <a:ext cx="0" cy="11521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ovací čára 124"/>
          <p:cNvCxnSpPr/>
          <p:nvPr/>
        </p:nvCxnSpPr>
        <p:spPr>
          <a:xfrm flipV="1">
            <a:off x="6444208" y="4365104"/>
            <a:ext cx="0" cy="11521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ovací čára 128"/>
          <p:cNvCxnSpPr>
            <a:stCxn id="108" idx="0"/>
          </p:cNvCxnSpPr>
          <p:nvPr/>
        </p:nvCxnSpPr>
        <p:spPr>
          <a:xfrm>
            <a:off x="5904148" y="4941168"/>
            <a:ext cx="1080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ovací čára 140"/>
          <p:cNvCxnSpPr>
            <a:endCxn id="109" idx="0"/>
          </p:cNvCxnSpPr>
          <p:nvPr/>
        </p:nvCxnSpPr>
        <p:spPr>
          <a:xfrm>
            <a:off x="6444208" y="4941168"/>
            <a:ext cx="1080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Přímá spojovací čára 144"/>
          <p:cNvCxnSpPr/>
          <p:nvPr/>
        </p:nvCxnSpPr>
        <p:spPr>
          <a:xfrm>
            <a:off x="5796136" y="5301208"/>
            <a:ext cx="792088" cy="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Přímá spojovací čára 146"/>
          <p:cNvCxnSpPr/>
          <p:nvPr/>
        </p:nvCxnSpPr>
        <p:spPr>
          <a:xfrm>
            <a:off x="5796136" y="5805264"/>
            <a:ext cx="864096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Přímá spojovací čára 148"/>
          <p:cNvCxnSpPr/>
          <p:nvPr/>
        </p:nvCxnSpPr>
        <p:spPr>
          <a:xfrm>
            <a:off x="6444208" y="5085184"/>
            <a:ext cx="648072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Přímá spojovací čára 150"/>
          <p:cNvCxnSpPr/>
          <p:nvPr/>
        </p:nvCxnSpPr>
        <p:spPr>
          <a:xfrm>
            <a:off x="5868144" y="5157192"/>
            <a:ext cx="1296144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Přímá spojovací čára 152"/>
          <p:cNvCxnSpPr>
            <a:stCxn id="118" idx="4"/>
          </p:cNvCxnSpPr>
          <p:nvPr/>
        </p:nvCxnSpPr>
        <p:spPr>
          <a:xfrm>
            <a:off x="6314739" y="5809129"/>
            <a:ext cx="1209589" cy="681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Přímá spojovací čára 154"/>
          <p:cNvCxnSpPr/>
          <p:nvPr/>
        </p:nvCxnSpPr>
        <p:spPr>
          <a:xfrm>
            <a:off x="6228184" y="5301208"/>
            <a:ext cx="1296144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Přímá spojovací čára 159"/>
          <p:cNvCxnSpPr/>
          <p:nvPr/>
        </p:nvCxnSpPr>
        <p:spPr>
          <a:xfrm flipH="1">
            <a:off x="5364088" y="5661248"/>
            <a:ext cx="648072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ovéPole 160"/>
          <p:cNvSpPr txBox="1"/>
          <p:nvPr/>
        </p:nvSpPr>
        <p:spPr>
          <a:xfrm>
            <a:off x="7092280" y="5085185"/>
            <a:ext cx="7920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podložka</a:t>
            </a:r>
            <a:endParaRPr lang="cs-CZ" sz="1000" b="1" dirty="0"/>
          </a:p>
        </p:txBody>
      </p:sp>
      <p:sp>
        <p:nvSpPr>
          <p:cNvPr id="162" name="TextovéPole 161"/>
          <p:cNvSpPr txBox="1"/>
          <p:nvPr/>
        </p:nvSpPr>
        <p:spPr>
          <a:xfrm>
            <a:off x="7092280" y="5373216"/>
            <a:ext cx="7502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příložka</a:t>
            </a:r>
            <a:endParaRPr lang="cs-CZ" sz="1000" b="1" dirty="0"/>
          </a:p>
        </p:txBody>
      </p:sp>
      <p:sp>
        <p:nvSpPr>
          <p:cNvPr id="164" name="TextovéPole 163"/>
          <p:cNvSpPr txBox="1"/>
          <p:nvPr/>
        </p:nvSpPr>
        <p:spPr>
          <a:xfrm>
            <a:off x="7524328" y="5733256"/>
            <a:ext cx="71660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svorník</a:t>
            </a:r>
            <a:endParaRPr lang="cs-CZ" sz="1000" b="1" dirty="0"/>
          </a:p>
        </p:txBody>
      </p:sp>
      <p:sp>
        <p:nvSpPr>
          <p:cNvPr id="168" name="TextovéPole 167"/>
          <p:cNvSpPr txBox="1"/>
          <p:nvPr/>
        </p:nvSpPr>
        <p:spPr>
          <a:xfrm>
            <a:off x="5004048" y="5733257"/>
            <a:ext cx="576064" cy="246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trám</a:t>
            </a:r>
            <a:endParaRPr lang="cs-CZ" sz="1000" b="1" dirty="0"/>
          </a:p>
        </p:txBody>
      </p:sp>
      <p:cxnSp>
        <p:nvCxnSpPr>
          <p:cNvPr id="180" name="Přímá spojovací čára 179"/>
          <p:cNvCxnSpPr/>
          <p:nvPr/>
        </p:nvCxnSpPr>
        <p:spPr>
          <a:xfrm>
            <a:off x="5868144" y="5229200"/>
            <a:ext cx="0" cy="144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Přímá spojovací čára 181"/>
          <p:cNvCxnSpPr/>
          <p:nvPr/>
        </p:nvCxnSpPr>
        <p:spPr>
          <a:xfrm>
            <a:off x="5868144" y="5733256"/>
            <a:ext cx="0" cy="144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Přímá spojovací čára 183"/>
          <p:cNvCxnSpPr/>
          <p:nvPr/>
        </p:nvCxnSpPr>
        <p:spPr>
          <a:xfrm>
            <a:off x="6588224" y="5229200"/>
            <a:ext cx="0" cy="144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Přímá spojovací čára 186"/>
          <p:cNvCxnSpPr/>
          <p:nvPr/>
        </p:nvCxnSpPr>
        <p:spPr>
          <a:xfrm>
            <a:off x="6588224" y="5733256"/>
            <a:ext cx="0" cy="144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Přímá spojovací čára 192"/>
          <p:cNvCxnSpPr/>
          <p:nvPr/>
        </p:nvCxnSpPr>
        <p:spPr>
          <a:xfrm flipH="1">
            <a:off x="5364088" y="5085184"/>
            <a:ext cx="792088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ovéPole 193"/>
          <p:cNvSpPr txBox="1"/>
          <p:nvPr/>
        </p:nvSpPr>
        <p:spPr>
          <a:xfrm>
            <a:off x="4860032" y="5085184"/>
            <a:ext cx="7920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sloupek</a:t>
            </a:r>
            <a:endParaRPr lang="cs-CZ" sz="1000" b="1" dirty="0"/>
          </a:p>
        </p:txBody>
      </p:sp>
    </p:spTree>
    <p:extLst>
      <p:ext uri="{BB962C8B-B14F-4D97-AF65-F5344CB8AC3E}">
        <p14:creationId xmlns:p14="http://schemas.microsoft.com/office/powerpoint/2010/main" xmlns="" val="711222108"/>
      </p:ext>
    </p:extLst>
  </p:cSld>
  <p:clrMapOvr>
    <a:masterClrMapping/>
  </p:clrMapOvr>
  <p:transition spd="slow">
    <p:comb dir="vert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863" y="5181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9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1" name="Přímá spojnice 10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délník 43"/>
          <p:cNvSpPr/>
          <p:nvPr/>
        </p:nvSpPr>
        <p:spPr>
          <a:xfrm>
            <a:off x="899592" y="836712"/>
            <a:ext cx="70567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KOVOVÉ SPOJOVACÍ PROSTŘEDKY</a:t>
            </a:r>
            <a:endParaRPr lang="cs-CZ" sz="32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79512" y="1484784"/>
            <a:ext cx="87849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kovové spojovací prostředky (využívány truhláři) patří:</a:t>
            </a:r>
          </a:p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HŘEBÍKY ,</a:t>
            </a:r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VRUTY</a:t>
            </a: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SPONKY, HŘEBY A ŠROUBY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Šipka doleva 54"/>
          <p:cNvSpPr/>
          <p:nvPr/>
        </p:nvSpPr>
        <p:spPr>
          <a:xfrm>
            <a:off x="7812360" y="1268760"/>
            <a:ext cx="1080120" cy="1584176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7" name="Přímá spojovací čára 56"/>
          <p:cNvCxnSpPr/>
          <p:nvPr/>
        </p:nvCxnSpPr>
        <p:spPr>
          <a:xfrm>
            <a:off x="539552" y="2780928"/>
            <a:ext cx="388843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539552" y="2924944"/>
            <a:ext cx="388843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Elipsa 59"/>
          <p:cNvSpPr/>
          <p:nvPr/>
        </p:nvSpPr>
        <p:spPr>
          <a:xfrm>
            <a:off x="467544" y="2636912"/>
            <a:ext cx="144016" cy="43204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ovací čára 61"/>
          <p:cNvCxnSpPr/>
          <p:nvPr/>
        </p:nvCxnSpPr>
        <p:spPr>
          <a:xfrm>
            <a:off x="4427984" y="2780928"/>
            <a:ext cx="216024" cy="720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4427984" y="2852936"/>
            <a:ext cx="216024" cy="7200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Popisek se šipkou dolů 67"/>
          <p:cNvSpPr/>
          <p:nvPr/>
        </p:nvSpPr>
        <p:spPr>
          <a:xfrm>
            <a:off x="323528" y="2204864"/>
            <a:ext cx="1368152" cy="432048"/>
          </a:xfrm>
          <a:prstGeom prst="down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TextovéPole 74"/>
          <p:cNvSpPr txBox="1"/>
          <p:nvPr/>
        </p:nvSpPr>
        <p:spPr>
          <a:xfrm>
            <a:off x="323528" y="3068960"/>
            <a:ext cx="50405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b="1" dirty="0" smtClean="0"/>
              <a:t>hlava                                             dřík                                                                                  hrot</a:t>
            </a:r>
            <a:endParaRPr lang="cs-CZ" sz="10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467544" y="3356992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rgbClr val="C00000"/>
                </a:solidFill>
              </a:rPr>
              <a:t>hladká plochá </a:t>
            </a:r>
          </a:p>
          <a:p>
            <a:r>
              <a:rPr lang="cs-CZ" sz="1200" b="1" dirty="0" smtClean="0">
                <a:solidFill>
                  <a:srgbClr val="C00000"/>
                </a:solidFill>
              </a:rPr>
              <a:t>rýhovaná zapuštěná</a:t>
            </a:r>
          </a:p>
          <a:p>
            <a:r>
              <a:rPr lang="cs-CZ" sz="1200" b="1" dirty="0" smtClean="0">
                <a:solidFill>
                  <a:srgbClr val="C00000"/>
                </a:solidFill>
              </a:rPr>
              <a:t>kolářské hřebíky</a:t>
            </a:r>
          </a:p>
          <a:p>
            <a:r>
              <a:rPr lang="cs-CZ" sz="1200" b="1" dirty="0" smtClean="0">
                <a:solidFill>
                  <a:srgbClr val="C00000"/>
                </a:solidFill>
              </a:rPr>
              <a:t>speciální např. se širokou hlavou (lepenkové), čalounické, kroucené, kalené , zaostřené na obou stranách atd.</a:t>
            </a:r>
            <a:endParaRPr lang="cs-CZ" sz="1200" b="1" dirty="0">
              <a:solidFill>
                <a:srgbClr val="C0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323528" y="4293096"/>
            <a:ext cx="1558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VRUTY</a:t>
            </a:r>
            <a:endParaRPr lang="cs-CZ" sz="3200" b="1" u="sng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" name="Šipka doprava 78"/>
          <p:cNvSpPr/>
          <p:nvPr/>
        </p:nvSpPr>
        <p:spPr>
          <a:xfrm>
            <a:off x="1691680" y="4293096"/>
            <a:ext cx="57606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TextovéPole 80"/>
          <p:cNvSpPr txBox="1"/>
          <p:nvPr/>
        </p:nvSpPr>
        <p:spPr>
          <a:xfrm>
            <a:off x="2195736" y="436510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accent4">
                    <a:lumMod val="50000"/>
                  </a:schemeClr>
                </a:solidFill>
              </a:rPr>
              <a:t>spojení lze uvolnit, je kvalitnější než hřebíky, vyrobeny z různých slitin a kovů- nelegovaná ocel, mosaz, slitiny hliníku. Mohou být bez a s povrchovou úpravou (pomosazené, pozinkované, poniklované, kadmiované, s kluzným povlakem</a:t>
            </a:r>
            <a:endParaRPr lang="cs-CZ" sz="1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539552" y="5013176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části </a:t>
            </a:r>
            <a:r>
              <a:rPr lang="cs-CZ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vrutu</a:t>
            </a:r>
            <a:r>
              <a:rPr lang="cs-CZ" sz="1200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cs-CZ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HLAVA, DŘÍK, ZÁVIT</a:t>
            </a:r>
          </a:p>
          <a:p>
            <a:r>
              <a:rPr lang="cs-CZ" sz="12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</a:t>
            </a:r>
            <a:r>
              <a:rPr lang="cs-CZ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vrutu je vzdálenost od konce závitu na vrchní část hlavy vrutu</a:t>
            </a:r>
          </a:p>
          <a:p>
            <a:r>
              <a:rPr lang="cs-CZ" sz="12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Tloušťka  </a:t>
            </a:r>
            <a:r>
              <a:rPr lang="cs-CZ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vrutu je průměr dříku vrutu</a:t>
            </a:r>
          </a:p>
          <a:p>
            <a:r>
              <a:rPr lang="cs-CZ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tvaru hlavy rozlišujeme vruty se </a:t>
            </a:r>
            <a:r>
              <a:rPr lang="cs-CZ" sz="1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ZÁPUSTNOU, s PŮLKULATOU a s ČOČKOVITOU HLAVOU</a:t>
            </a:r>
            <a:r>
              <a:rPr lang="cs-CZ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způsobu šroubování např. vruty s </a:t>
            </a:r>
            <a:r>
              <a:rPr lang="cs-CZ" sz="1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DRÁŽKOU, KŘÍŽOVOU DRÁŽKOU, ŠESTIHRANEM (IMBUSEM)</a:t>
            </a:r>
            <a:endParaRPr lang="cs-CZ" sz="1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" name="Veselý obličej 85"/>
          <p:cNvSpPr/>
          <p:nvPr/>
        </p:nvSpPr>
        <p:spPr>
          <a:xfrm>
            <a:off x="7812360" y="4797152"/>
            <a:ext cx="1080120" cy="1152128"/>
          </a:xfrm>
          <a:prstGeom prst="smileyFac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Šipka doleva 88"/>
          <p:cNvSpPr/>
          <p:nvPr/>
        </p:nvSpPr>
        <p:spPr>
          <a:xfrm>
            <a:off x="4932040" y="4941168"/>
            <a:ext cx="2520280" cy="648072"/>
          </a:xfrm>
          <a:prstGeom prst="leftArrow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TVARU HLAVY</a:t>
            </a:r>
            <a:r>
              <a:rPr lang="cs-CZ" sz="1200" dirty="0" smtClean="0">
                <a:solidFill>
                  <a:schemeClr val="tx1"/>
                </a:solidFill>
              </a:rPr>
              <a:t>…</a:t>
            </a:r>
            <a:r>
              <a:rPr lang="cs-CZ" sz="1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VRUTU</a:t>
            </a:r>
            <a:r>
              <a:rPr lang="cs-CZ" sz="1200" dirty="0" smtClean="0">
                <a:solidFill>
                  <a:schemeClr val="tx1"/>
                </a:solidFill>
              </a:rPr>
              <a:t>…….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90" name="Vývojový diagram: spojka 89"/>
          <p:cNvSpPr/>
          <p:nvPr/>
        </p:nvSpPr>
        <p:spPr>
          <a:xfrm>
            <a:off x="8172400" y="5301208"/>
            <a:ext cx="360040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newsflash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0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2" name="Přímá spojnice 11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179512" y="1052736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VRUTY S HLAVOU: </a:t>
            </a:r>
          </a:p>
          <a:p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OZDOBNOU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ZÁPUSTNÉ (mají v hlavě díru nebo vnitřní závit)</a:t>
            </a: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</a:p>
          <a:p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FRÉZOVANOU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mají na spodní části hlavy (faseta) vyfrézovaná ostří, která hlavu automaticky zapustí do dřeva</a:t>
            </a:r>
          </a:p>
          <a:p>
            <a:endParaRPr lang="cs-CZ" b="1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TŘÍSKOVÝCH DESEK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z tvrzené oceli, mají ostrý závit, středící hrot, brání štípání dřeva</a:t>
            </a:r>
          </a:p>
          <a:p>
            <a:endParaRPr lang="cs-CZ" b="1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ČTYŘHRANNOU A ŠESTIHRANNOU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ke spojování velkých a silných dílů, otáčejí se klíčem</a:t>
            </a:r>
            <a:endParaRPr 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Vývojový diagram: zpoždění 12"/>
          <p:cNvSpPr/>
          <p:nvPr/>
        </p:nvSpPr>
        <p:spPr>
          <a:xfrm>
            <a:off x="6588224" y="4149080"/>
            <a:ext cx="504056" cy="151216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76256" y="4797152"/>
            <a:ext cx="216024" cy="1440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644008" y="4437112"/>
            <a:ext cx="194421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 flipH="1">
            <a:off x="1979712" y="4581128"/>
            <a:ext cx="259228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 flipV="1">
            <a:off x="1979712" y="5157192"/>
            <a:ext cx="266429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 flipV="1">
            <a:off x="1403648" y="4941168"/>
            <a:ext cx="50405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1331640" y="4653136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vnoramenný trojúhelník 27"/>
          <p:cNvSpPr/>
          <p:nvPr/>
        </p:nvSpPr>
        <p:spPr>
          <a:xfrm>
            <a:off x="4139952" y="4437112"/>
            <a:ext cx="216024" cy="1440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Lichoběžník 31"/>
          <p:cNvSpPr/>
          <p:nvPr/>
        </p:nvSpPr>
        <p:spPr>
          <a:xfrm>
            <a:off x="3707904" y="4437112"/>
            <a:ext cx="216024" cy="144016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loučení 32"/>
          <p:cNvSpPr/>
          <p:nvPr/>
        </p:nvSpPr>
        <p:spPr>
          <a:xfrm>
            <a:off x="4067944" y="5229200"/>
            <a:ext cx="216024" cy="144016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ovací čára 35"/>
          <p:cNvCxnSpPr>
            <a:stCxn id="28" idx="4"/>
          </p:cNvCxnSpPr>
          <p:nvPr/>
        </p:nvCxnSpPr>
        <p:spPr>
          <a:xfrm flipH="1">
            <a:off x="4283968" y="4581128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>
            <a:stCxn id="28" idx="2"/>
          </p:cNvCxnSpPr>
          <p:nvPr/>
        </p:nvCxnSpPr>
        <p:spPr>
          <a:xfrm flipH="1">
            <a:off x="4067944" y="4581128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 flipV="1">
            <a:off x="6876256" y="4365104"/>
            <a:ext cx="792088" cy="1440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5796136" y="5229200"/>
            <a:ext cx="216024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>
            <a:stCxn id="28" idx="5"/>
          </p:cNvCxnSpPr>
          <p:nvPr/>
        </p:nvCxnSpPr>
        <p:spPr>
          <a:xfrm flipV="1">
            <a:off x="4301970" y="4149080"/>
            <a:ext cx="27003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5004048" y="4293096"/>
            <a:ext cx="0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 flipV="1">
            <a:off x="1331640" y="4077072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>
            <a:stCxn id="14" idx="3"/>
          </p:cNvCxnSpPr>
          <p:nvPr/>
        </p:nvCxnSpPr>
        <p:spPr>
          <a:xfrm flipV="1">
            <a:off x="7092280" y="4005064"/>
            <a:ext cx="0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flipV="1">
            <a:off x="1331640" y="4005064"/>
            <a:ext cx="5760640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644008" y="3789040"/>
            <a:ext cx="5306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délka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499992" y="4005064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závit různého tvaru</a:t>
            </a:r>
            <a:endParaRPr lang="cs-CZ" sz="12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7668344" y="4149080"/>
            <a:ext cx="6689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hlava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084168" y="5733256"/>
            <a:ext cx="578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dřík</a:t>
            </a:r>
            <a:endParaRPr lang="cs-CZ" sz="1200" b="1" dirty="0"/>
          </a:p>
        </p:txBody>
      </p:sp>
      <p:cxnSp>
        <p:nvCxnSpPr>
          <p:cNvPr id="59" name="Přímá spojovací čára 58"/>
          <p:cNvCxnSpPr/>
          <p:nvPr/>
        </p:nvCxnSpPr>
        <p:spPr>
          <a:xfrm flipH="1">
            <a:off x="4355976" y="5517232"/>
            <a:ext cx="648072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3563888" y="5589240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tloušťka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xmlns="" val="2981110053"/>
      </p:ext>
    </p:extLst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1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3" name="Přímá spojnice 11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39552" y="105273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ŠROUBY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kovové spojovací prostředky, spojujeme větší a silnější dřeva, jednotlivé části nábytku nebo konstrukce. Vyrábí se podle norem ze stejných MTR jako vruty, ale mají „protikus“ tj. matici nebo připravený závit ve spojované části. Dnes se setkáváme s výrobky z nylonu tj. plastu.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9552" y="2420888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HŘEBY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používají se jako NEROZEBÍRATELNÉ spoje (mohou být i </a:t>
            </a:r>
            <a:r>
              <a:rPr lang="cs-CZ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dřevěné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</a:p>
          <a:p>
            <a:endParaRPr lang="cs-CZ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i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kovové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většinou plní funkci ozdobnou v zámcích nebo v závěsech.</a:t>
            </a:r>
          </a:p>
          <a:p>
            <a:endParaRPr lang="cs-CZ" b="1" u="sng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i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zvlněné hřeby </a:t>
            </a:r>
            <a:r>
              <a:rPr lang="cs-CZ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(vlnovce)</a:t>
            </a:r>
            <a:r>
              <a:rPr lang="cs-CZ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tenké zvlněné pruhy plechu ke spojování natupo speciální pneumatickou nastřelovačkou</a:t>
            </a:r>
            <a:endParaRPr lang="cs-CZ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Vlna 21"/>
          <p:cNvSpPr/>
          <p:nvPr/>
        </p:nvSpPr>
        <p:spPr>
          <a:xfrm>
            <a:off x="755576" y="4437112"/>
            <a:ext cx="792088" cy="648072"/>
          </a:xfrm>
          <a:prstGeom prst="wav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Dvojitá vlna 23"/>
          <p:cNvSpPr/>
          <p:nvPr/>
        </p:nvSpPr>
        <p:spPr>
          <a:xfrm>
            <a:off x="2195736" y="4437112"/>
            <a:ext cx="864096" cy="648072"/>
          </a:xfrm>
          <a:prstGeom prst="doubleWav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1475656" y="53012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vlnovce</a:t>
            </a:r>
            <a:endParaRPr lang="cs-CZ" dirty="0"/>
          </a:p>
        </p:txBody>
      </p:sp>
      <p:sp>
        <p:nvSpPr>
          <p:cNvPr id="28" name="Vývojový diagram: zpoždění 27"/>
          <p:cNvSpPr/>
          <p:nvPr/>
        </p:nvSpPr>
        <p:spPr>
          <a:xfrm>
            <a:off x="6588224" y="3861048"/>
            <a:ext cx="216024" cy="1008112"/>
          </a:xfrm>
          <a:prstGeom prst="flowChartDela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/>
          <p:nvPr/>
        </p:nvCxnSpPr>
        <p:spPr>
          <a:xfrm flipH="1">
            <a:off x="4067944" y="4149080"/>
            <a:ext cx="252028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4067944" y="4365104"/>
            <a:ext cx="2520280" cy="21602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>
            <a:stCxn id="28" idx="1"/>
          </p:cNvCxnSpPr>
          <p:nvPr/>
        </p:nvCxnSpPr>
        <p:spPr>
          <a:xfrm flipH="1">
            <a:off x="4355976" y="4365104"/>
            <a:ext cx="223224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Vývojový diagram: paměť s přímým přístupem 37"/>
          <p:cNvSpPr/>
          <p:nvPr/>
        </p:nvSpPr>
        <p:spPr>
          <a:xfrm>
            <a:off x="4211960" y="5157192"/>
            <a:ext cx="3168352" cy="432048"/>
          </a:xfrm>
          <a:prstGeom prst="flowChartMagneticDrum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ovací čára 39"/>
          <p:cNvCxnSpPr/>
          <p:nvPr/>
        </p:nvCxnSpPr>
        <p:spPr>
          <a:xfrm flipH="1">
            <a:off x="3851920" y="5157192"/>
            <a:ext cx="648072" cy="2160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851920" y="5373216"/>
            <a:ext cx="648072" cy="2160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>
            <a:endCxn id="38" idx="3"/>
          </p:cNvCxnSpPr>
          <p:nvPr/>
        </p:nvCxnSpPr>
        <p:spPr>
          <a:xfrm>
            <a:off x="3923928" y="5373216"/>
            <a:ext cx="24002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4211960" y="5229200"/>
            <a:ext cx="22322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4932040" y="465313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hřeby</a:t>
            </a:r>
            <a:endParaRPr lang="cs-CZ" dirty="0"/>
          </a:p>
        </p:txBody>
      </p:sp>
      <p:cxnSp>
        <p:nvCxnSpPr>
          <p:cNvPr id="54" name="Přímá spojovací čára 53"/>
          <p:cNvCxnSpPr/>
          <p:nvPr/>
        </p:nvCxnSpPr>
        <p:spPr>
          <a:xfrm>
            <a:off x="4499992" y="5157192"/>
            <a:ext cx="21602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4499992" y="5589240"/>
            <a:ext cx="20882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300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2710588" cy="792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2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4" name="Přímá spojnice 11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opisek se šipkou dolů 15"/>
          <p:cNvSpPr/>
          <p:nvPr/>
        </p:nvSpPr>
        <p:spPr>
          <a:xfrm>
            <a:off x="251520" y="980728"/>
            <a:ext cx="8568952" cy="1224136"/>
          </a:xfrm>
          <a:prstGeom prst="downArrowCallou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 K OPAKOVÁNÍ</a:t>
            </a:r>
            <a:endParaRPr lang="cs-CZ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1560" y="2924944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čemu se používají mechanické spojovací prostředky?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rozdělujeme MSP podle druhu MTR?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jsi se ve své praxi s tímto materiálem setkal a kde ho můžeš koupit?</a:t>
            </a:r>
          </a:p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je rozdíl mezi vrutem a šroubem?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lačítko akce: Nápověda 17">
            <a:hlinkClick r:id="" action="ppaction://noaction" highlightClick="1"/>
          </p:cNvPr>
          <p:cNvSpPr/>
          <p:nvPr/>
        </p:nvSpPr>
        <p:spPr>
          <a:xfrm>
            <a:off x="6660232" y="4077072"/>
            <a:ext cx="2160240" cy="1872208"/>
          </a:xfrm>
          <a:prstGeom prst="actionButtonHelp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9512" y="1124745"/>
            <a:ext cx="87849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Literatura</a:t>
            </a:r>
            <a:r>
              <a:rPr lang="cs-CZ" sz="1600" dirty="0" smtClean="0"/>
              <a:t>:</a:t>
            </a:r>
            <a:endParaRPr lang="cs-CZ" sz="1600" dirty="0" smtClean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2710588" cy="792000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2771800" y="0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</a:pPr>
            <a:r>
              <a:rPr lang="cs-CZ" sz="14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4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4" name="Přímá spojnice 11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 flipH="1">
            <a:off x="251519" y="1484784"/>
            <a:ext cx="8280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Ing. KADĚRA, Vratislav. </a:t>
            </a:r>
            <a:r>
              <a:rPr lang="cs-CZ" sz="1400" i="1" dirty="0" smtClean="0"/>
              <a:t>MATERIÁLY učebnice pro odborná učiliště OBOR TRUHLÁŘSKÉ PRÁCE, </a:t>
            </a:r>
            <a:r>
              <a:rPr lang="cs-CZ" sz="1400" dirty="0" smtClean="0"/>
              <a:t>Praha, PARTA s.r.o., 2003, ISBN 80-7320-041-4  </a:t>
            </a:r>
            <a:endParaRPr lang="cs-CZ" sz="1400" dirty="0"/>
          </a:p>
        </p:txBody>
      </p:sp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1323</TotalTime>
  <Words>800</Words>
  <Application>Microsoft Office PowerPoint</Application>
  <PresentationFormat>Předvádění na obrazovce (4:3)</PresentationFormat>
  <Paragraphs>156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Snímek 5</vt:lpstr>
      <vt:lpstr>Snímek 6</vt:lpstr>
      <vt:lpstr>Snímek 7</vt:lpstr>
      <vt:lpstr>Snímek 8</vt:lpstr>
      <vt:lpstr>Snímek 9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Milos</cp:lastModifiedBy>
  <cp:revision>124</cp:revision>
  <dcterms:created xsi:type="dcterms:W3CDTF">2010-11-01T23:40:31Z</dcterms:created>
  <dcterms:modified xsi:type="dcterms:W3CDTF">2013-08-09T07:00:45Z</dcterms:modified>
</cp:coreProperties>
</file>