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7" r:id="rId3"/>
    <p:sldId id="258" r:id="rId4"/>
    <p:sldId id="259" r:id="rId5"/>
    <p:sldId id="262" r:id="rId6"/>
    <p:sldId id="263" r:id="rId7"/>
    <p:sldId id="265" r:id="rId8"/>
    <p:sldId id="266" r:id="rId9"/>
    <p:sldId id="264" r:id="rId10"/>
    <p:sldId id="267" r:id="rId11"/>
    <p:sldId id="268" r:id="rId12"/>
    <p:sldId id="260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8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themeOverride" Target="../theme/themeOverride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themeOverride" Target="../theme/themeOverride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DBF5F9">
                    <a:shade val="90000"/>
                  </a:srgbClr>
                </a:solidFill>
              </a:defRPr>
            </a:lvl1pPr>
          </a:lstStyle>
          <a:p>
            <a:pPr>
              <a:defRPr/>
            </a:pPr>
            <a:fld id="{F1BAC0D4-0859-494E-A175-79E339947CA2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DBF5F9">
                    <a:shade val="90000"/>
                  </a:srgb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DBF5F9">
                    <a:shade val="90000"/>
                  </a:srgbClr>
                </a:solidFill>
              </a:defRPr>
            </a:lvl1pPr>
          </a:lstStyle>
          <a:p>
            <a:pPr>
              <a:defRPr/>
            </a:pPr>
            <a:fld id="{A0501413-A988-4950-B553-0898C7F603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C4AD62-B11C-4FB6-8ACB-D8CB2670BE96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E97178-E531-4D35-A6E5-E354C1D598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DBF5F9">
                    <a:shade val="90000"/>
                  </a:srgbClr>
                </a:solidFill>
              </a:defRPr>
            </a:lvl1pPr>
          </a:lstStyle>
          <a:p>
            <a:pPr>
              <a:defRPr/>
            </a:pPr>
            <a:fld id="{D0FD1856-EE89-4154-A171-B1C336335562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DBF5F9">
                    <a:shade val="90000"/>
                  </a:srgb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DBF5F9">
                    <a:shade val="90000"/>
                  </a:srgbClr>
                </a:solidFill>
              </a:defRPr>
            </a:lvl1pPr>
          </a:lstStyle>
          <a:p>
            <a:pPr>
              <a:defRPr/>
            </a:pPr>
            <a:fld id="{DDE9F819-59D7-4753-AA9C-171783B77E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CFAF17-0E95-485E-9F34-5065AF73451E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72DA8D-16D7-4BB3-88B2-6F2832F785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34FE43-E725-485C-A47C-D22E9FE6A688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125135-8030-4D42-9650-4292FB9605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32B880-ABE2-463F-8A08-6E711CEAE7FD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BAEDB8-FF39-4BED-8051-17FB6719ED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3EE295-47A0-46B5-82A2-7D8E272AECA6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7AA303-4565-4B60-8160-99B4639B94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506DF2-4097-4C5B-9D13-77E68B945098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C81C4E-F59E-45FE-B624-D6D063589F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Pravoúhlý trojúhelník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8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12F322-C1BF-429B-B9D4-B017AAED36AE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51B332-CE53-4635-BF43-6FE7817E99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60DACB-4083-49A8-A752-357758975F24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E59E8B-3B57-40B0-8AD1-B6BA3A87CC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BFCE54-6786-44D6-887C-9AACE40236ED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1F8B8A-8F72-4E82-9712-765E42CA25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73A723-F04B-4C30-9C49-387595E36D0F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93E58A-8C9A-4A39-B001-FDD5072797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8EF06F-F6BA-4EC6-AFBB-5C8997C2A05D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1B18ED-9D36-4B5C-AB42-823510A3F3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72B998-B794-428F-88AF-DEB672CACE3B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D94CC7-1491-4D66-82FB-09B32D0EA6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270FA2-2980-4B42-BE84-244F4DE4D2E2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A92703-DD47-4927-8EB5-50055FB1AF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730FCE-0D02-478D-9C2A-5A9F7441D84A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1167D6-C23E-496E-B9C4-8119DD0527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812FE9-CB10-4A97-BBCE-CEECFAF0C7C1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878DCA-2031-491F-90AC-C7AD22ED54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26B03E-1FD4-4239-BE0D-035583498D72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67532D-6DB4-4A2A-9696-C49B68D0D9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25A673-CDB9-4E7E-94C1-86A5A65A3049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68FEBA-C101-46C8-B271-7990147DE4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ravoúhlý trojúhelník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E50A95-7052-4654-B63F-A38D9BA28D92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5BD59B-EA83-4FF3-A4BD-EA06A654CE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C507C8-5DA7-4736-9258-1BD20783E9AA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3B3F1D-B836-47DD-83A6-107BEA2E67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E60DD6-5866-498A-9B5B-D4E3092263AE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B6CDF5-0376-4510-9F20-3B2928F6AE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rgbClr val="04617B">
                    <a:shade val="9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45EDE2D-6DD2-4932-8EF4-517F00DBFAC0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rgbClr val="04617B">
                    <a:shade val="9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rgbClr val="04617B">
                    <a:shade val="9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BECE8F5-BA84-48BD-8288-0DAD8495D0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86" r:id="rId2"/>
    <p:sldLayoutId id="2147483696" r:id="rId3"/>
    <p:sldLayoutId id="2147483685" r:id="rId4"/>
    <p:sldLayoutId id="2147483684" r:id="rId5"/>
    <p:sldLayoutId id="2147483683" r:id="rId6"/>
    <p:sldLayoutId id="2147483682" r:id="rId7"/>
    <p:sldLayoutId id="2147483681" r:id="rId8"/>
    <p:sldLayoutId id="2147483697" r:id="rId9"/>
    <p:sldLayoutId id="2147483680" r:id="rId10"/>
    <p:sldLayoutId id="2147483679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316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3317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461D48F-8F75-4883-8480-41C96DDBAA5C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916C0FF-29C7-428D-B26B-DF3B967166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3321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4" r:id="rId2"/>
    <p:sldLayoutId id="2147483699" r:id="rId3"/>
    <p:sldLayoutId id="2147483693" r:id="rId4"/>
    <p:sldLayoutId id="2147483692" r:id="rId5"/>
    <p:sldLayoutId id="2147483691" r:id="rId6"/>
    <p:sldLayoutId id="2147483690" r:id="rId7"/>
    <p:sldLayoutId id="2147483689" r:id="rId8"/>
    <p:sldLayoutId id="2147483700" r:id="rId9"/>
    <p:sldLayoutId id="2147483688" r:id="rId10"/>
    <p:sldLayoutId id="2147483687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-285750"/>
            <a:ext cx="9144000" cy="121443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</p:nvPr>
        </p:nvGraphicFramePr>
        <p:xfrm>
          <a:off x="900113" y="1125538"/>
          <a:ext cx="7278687" cy="4467225"/>
        </p:xfrm>
        <a:graphic>
          <a:graphicData uri="http://schemas.openxmlformats.org/drawingml/2006/table">
            <a:tbl>
              <a:tblPr/>
              <a:tblGrid>
                <a:gridCol w="2345446"/>
                <a:gridCol w="4933056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Andrea </a:t>
                      </a: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Brogowská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Trávicí soustava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932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Biologie člověka (1. ročník Krajinář)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duben 2013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5628" name="Picture 30" descr="logolinkI_b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29" name="Text Box 43"/>
          <p:cNvSpPr txBox="1">
            <a:spLocks noChangeArrowheads="1"/>
          </p:cNvSpPr>
          <p:nvPr/>
        </p:nvSpPr>
        <p:spPr bwMode="auto">
          <a:xfrm>
            <a:off x="468313" y="5876925"/>
            <a:ext cx="83486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i="1">
                <a:solidFill>
                  <a:srgbClr val="000000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tx1"/>
                </a:solidFill>
              </a:rPr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mtClean="0">
                <a:latin typeface="Arial" charset="0"/>
                <a:cs typeface="Arial" charset="0"/>
              </a:rPr>
              <a:t>Záměrem této sady výukových materiálů s názvem </a:t>
            </a:r>
            <a:r>
              <a:rPr lang="cs-CZ" u="sng" smtClean="0">
                <a:latin typeface="Arial" charset="0"/>
                <a:cs typeface="Arial" charset="0"/>
              </a:rPr>
              <a:t>Biologie člověka </a:t>
            </a:r>
            <a:r>
              <a:rPr lang="cs-CZ" smtClean="0">
                <a:latin typeface="Arial" charset="0"/>
                <a:cs typeface="Arial" charset="0"/>
              </a:rPr>
              <a:t>je poskytnout žákům potřebné informace pro lepší orientaci v získávání znalostí a pochopení dalších složitějších témat, osvojit si znalosti tělovědy a ochrany zdraví</a:t>
            </a:r>
          </a:p>
          <a:p>
            <a:pPr>
              <a:lnSpc>
                <a:spcPct val="90000"/>
              </a:lnSpc>
            </a:pPr>
            <a:r>
              <a:rPr lang="cs-CZ" smtClean="0">
                <a:latin typeface="Arial" charset="0"/>
                <a:cs typeface="Arial" charset="0"/>
              </a:rPr>
              <a:t>Jednotlivé DUMy (prezentace) v této sadě popíší postupně tematické oblasti, které jsou probírány                     v předmětu Obecná biologie a ekologie na naší SŠ. </a:t>
            </a:r>
          </a:p>
          <a:p>
            <a:pPr>
              <a:lnSpc>
                <a:spcPct val="90000"/>
              </a:lnSpc>
            </a:pPr>
            <a:r>
              <a:rPr lang="cs-CZ" smtClean="0">
                <a:latin typeface="Arial" charset="0"/>
                <a:cs typeface="Arial" charset="0"/>
              </a:rPr>
              <a:t>Konkrétně tato prezentace je zaměřena na téma </a:t>
            </a:r>
          </a:p>
          <a:p>
            <a:pPr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>
                <a:latin typeface="Arial" charset="0"/>
                <a:cs typeface="Arial" charset="0"/>
              </a:rPr>
              <a:t>   </a:t>
            </a:r>
            <a:r>
              <a:rPr lang="cs-CZ" u="sng" smtClean="0">
                <a:latin typeface="Arial" charset="0"/>
                <a:cs typeface="Arial" charset="0"/>
              </a:rPr>
              <a:t>Trávicí soustava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Trávicí soustava</a:t>
            </a:r>
            <a:endParaRPr lang="cs-CZ" dirty="0"/>
          </a:p>
        </p:txBody>
      </p:sp>
      <p:sp>
        <p:nvSpPr>
          <p:cNvPr id="27650" name="Podnadpis 2"/>
          <p:cNvSpPr>
            <a:spLocks noGrp="1"/>
          </p:cNvSpPr>
          <p:nvPr>
            <p:ph type="subTitle" idx="1"/>
          </p:nvPr>
        </p:nvSpPr>
        <p:spPr>
          <a:xfrm>
            <a:off x="533400" y="3228975"/>
            <a:ext cx="7854950" cy="1752600"/>
          </a:xfrm>
        </p:spPr>
        <p:txBody>
          <a:bodyPr/>
          <a:lstStyle/>
          <a:p>
            <a:pPr marR="0"/>
            <a:r>
              <a:rPr lang="cs-CZ" smtClean="0"/>
              <a:t>Stavba trávicí trubice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Stavba trávicí soustavy</a:t>
            </a:r>
          </a:p>
        </p:txBody>
      </p:sp>
      <p:pic>
        <p:nvPicPr>
          <p:cNvPr id="28674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24163" y="1935163"/>
            <a:ext cx="3495675" cy="4389437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Stavba zubu</a:t>
            </a:r>
          </a:p>
        </p:txBody>
      </p:sp>
      <p:pic>
        <p:nvPicPr>
          <p:cNvPr id="296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530475" y="1935163"/>
            <a:ext cx="4083050" cy="4389437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Typy zubů</a:t>
            </a:r>
          </a:p>
        </p:txBody>
      </p:sp>
      <p:pic>
        <p:nvPicPr>
          <p:cNvPr id="307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170238" y="1935163"/>
            <a:ext cx="2803525" cy="4389437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Trvalý chrup</a:t>
            </a:r>
          </a:p>
        </p:txBody>
      </p:sp>
      <p:pic>
        <p:nvPicPr>
          <p:cNvPr id="317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898650" y="1935163"/>
            <a:ext cx="5346700" cy="4389437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Trávivicí trubice od žaludku</a:t>
            </a:r>
          </a:p>
        </p:txBody>
      </p:sp>
      <p:pic>
        <p:nvPicPr>
          <p:cNvPr id="327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819275" y="1935163"/>
            <a:ext cx="5505450" cy="4389437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Kontrolní otázky</a:t>
            </a:r>
          </a:p>
        </p:txBody>
      </p:sp>
      <p:sp>
        <p:nvSpPr>
          <p:cNvPr id="3379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mtClean="0"/>
              <a:t>1. Kolika zuby je tvořen dětský chrup…………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                                     trvalý chrup…………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2. Vyjmenujte jednotlivé části trávicí soustavy člověka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…………………………………………………………………………………..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Správné odpovědi</a:t>
            </a:r>
          </a:p>
        </p:txBody>
      </p:sp>
      <p:sp>
        <p:nvSpPr>
          <p:cNvPr id="3481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mtClean="0"/>
              <a:t>1. 20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32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2. dutina ústní, hltan, jícen, žaludek, tenké střevo, tlusté střevo, konečník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500" dirty="0">
                <a:solidFill>
                  <a:prstClr val="black"/>
                </a:solidFill>
              </a:rPr>
              <a:t>JELÍNEK, Jan. </a:t>
            </a:r>
            <a:r>
              <a:rPr lang="cs-CZ" sz="1500" i="1" dirty="0">
                <a:solidFill>
                  <a:prstClr val="black"/>
                </a:solidFill>
              </a:rPr>
              <a:t>Biologie pro gymnázia</a:t>
            </a:r>
            <a:r>
              <a:rPr lang="cs-CZ" sz="1500" dirty="0">
                <a:solidFill>
                  <a:prstClr val="black"/>
                </a:solidFill>
              </a:rPr>
              <a:t>. Olomouc: Olomouc, 1980, ISBN 80-7182-070-9. 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500" dirty="0">
                <a:solidFill>
                  <a:prstClr val="black"/>
                </a:solidFill>
              </a:rPr>
              <a:t>BENEŠOVÁ, Marika. </a:t>
            </a:r>
            <a:r>
              <a:rPr lang="cs-CZ" sz="1500" i="1" dirty="0">
                <a:solidFill>
                  <a:prstClr val="black"/>
                </a:solidFill>
              </a:rPr>
              <a:t>Odmaturuj z biologie</a:t>
            </a:r>
            <a:r>
              <a:rPr lang="cs-CZ" sz="1500" dirty="0">
                <a:solidFill>
                  <a:prstClr val="black"/>
                </a:solidFill>
              </a:rPr>
              <a:t>. Brno: </a:t>
            </a:r>
            <a:r>
              <a:rPr lang="cs-CZ" sz="1500" dirty="0" err="1">
                <a:solidFill>
                  <a:prstClr val="black"/>
                </a:solidFill>
              </a:rPr>
              <a:t>Didaktis</a:t>
            </a:r>
            <a:r>
              <a:rPr lang="cs-CZ" sz="1500" dirty="0">
                <a:solidFill>
                  <a:prstClr val="black"/>
                </a:solidFill>
              </a:rPr>
              <a:t>, 1980, ISBN 80-86285-67-7.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600" dirty="0" smtClean="0"/>
              <a:t>NEZNÁMÝ, </a:t>
            </a:r>
            <a:r>
              <a:rPr lang="cs-CZ" sz="1600" dirty="0" err="1" smtClean="0"/>
              <a:t>Neznámý</a:t>
            </a:r>
            <a:r>
              <a:rPr lang="cs-CZ" sz="1600" dirty="0" smtClean="0"/>
              <a:t>. </a:t>
            </a:r>
            <a:r>
              <a:rPr lang="cs-CZ" sz="1600" i="1" dirty="0" smtClean="0"/>
              <a:t>http://skolajecna.cz/biologie/Images/Textbook/Big/0050000/00269.jpg</a:t>
            </a:r>
            <a:r>
              <a:rPr lang="cs-CZ" sz="1600" dirty="0" smtClean="0"/>
              <a:t> [online]. [cit. 13.6.2013]. Dostupný na WWW: http://skolajecna.cz/biologie/Images/Textbook/Big/0050000/00269.jpg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600" dirty="0" smtClean="0"/>
              <a:t>NEZNÁMÝ, </a:t>
            </a:r>
            <a:r>
              <a:rPr lang="cs-CZ" sz="1600" dirty="0" err="1" smtClean="0"/>
              <a:t>Neznámý</a:t>
            </a:r>
            <a:r>
              <a:rPr lang="cs-CZ" sz="1600" dirty="0" smtClean="0"/>
              <a:t>. </a:t>
            </a:r>
            <a:r>
              <a:rPr lang="cs-CZ" sz="1600" i="1" dirty="0" smtClean="0"/>
              <a:t>http://skolajecna.cz/biologie/Images/Textbook/Big/0050000/00105.png</a:t>
            </a:r>
            <a:r>
              <a:rPr lang="cs-CZ" sz="1600" dirty="0" smtClean="0"/>
              <a:t> [online]. [cit. 13.6.2013]. Dostupný na WWW: http://skolajecna.cz/biologie/Images/Textbook/Big/0050000/00105.png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600" dirty="0" smtClean="0"/>
              <a:t>NEZNÁMÝ, </a:t>
            </a:r>
            <a:r>
              <a:rPr lang="cs-CZ" sz="1600" dirty="0" err="1" smtClean="0"/>
              <a:t>Neznámý</a:t>
            </a:r>
            <a:r>
              <a:rPr lang="cs-CZ" sz="1600" dirty="0" smtClean="0"/>
              <a:t>. </a:t>
            </a:r>
            <a:r>
              <a:rPr lang="cs-CZ" sz="1600" i="1" dirty="0" smtClean="0"/>
              <a:t>http://skolajecna.cz/biologie/Images/Textbook/Big/0050000/00268.jpg</a:t>
            </a:r>
            <a:r>
              <a:rPr lang="cs-CZ" sz="1600" dirty="0" smtClean="0"/>
              <a:t> [online]. [cit. 13.6.2013]. Dostupný na WWW: http://skolajecna.cz/biologie/Images/Textbook/Big/0050000/00268.jpg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600" dirty="0" smtClean="0"/>
              <a:t>NEZNÁMÝ, </a:t>
            </a:r>
            <a:r>
              <a:rPr lang="cs-CZ" sz="1600" dirty="0" err="1" smtClean="0"/>
              <a:t>Neznámý</a:t>
            </a:r>
            <a:r>
              <a:rPr lang="cs-CZ" sz="1600" dirty="0" smtClean="0"/>
              <a:t>. </a:t>
            </a:r>
            <a:r>
              <a:rPr lang="cs-CZ" sz="1600" i="1" dirty="0" smtClean="0"/>
              <a:t>http://skolajecna.cz/biologie/Images/Textbook/Big/0050000/00116.png</a:t>
            </a:r>
            <a:r>
              <a:rPr lang="cs-CZ" sz="1600" dirty="0" smtClean="0"/>
              <a:t> [online]. [cit. 13.6.2013]. Dostupný na WWW: http://skolajecna.cz/biologie/Images/Textbook/Big/0050000/00116.png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600" dirty="0" smtClean="0"/>
              <a:t>NEZNÁMÝ, </a:t>
            </a:r>
            <a:r>
              <a:rPr lang="cs-CZ" sz="1600" dirty="0" err="1" smtClean="0"/>
              <a:t>Neznámý</a:t>
            </a:r>
            <a:r>
              <a:rPr lang="cs-CZ" sz="1600" dirty="0" smtClean="0"/>
              <a:t>. </a:t>
            </a:r>
            <a:r>
              <a:rPr lang="cs-CZ" sz="1600" i="1" dirty="0" smtClean="0"/>
              <a:t>http://skolajecna.cz/biologie/Images/Textbook/Big/0050000/00115.png</a:t>
            </a:r>
            <a:r>
              <a:rPr lang="cs-CZ" sz="1600" dirty="0" smtClean="0"/>
              <a:t> [online]. [cit. 13.6.2013]. </a:t>
            </a:r>
            <a:r>
              <a:rPr lang="cs-CZ" sz="1600" smtClean="0"/>
              <a:t>Dostupný na WWW: http://skolajecna.cz/biologie/Images/Textbook/Big/0050000/00115.png </a:t>
            </a:r>
            <a:endParaRPr lang="cs-CZ" sz="16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3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4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</TotalTime>
  <Words>248</Words>
  <Application>Microsoft Office PowerPoint</Application>
  <PresentationFormat>On-screen Show (4:3)</PresentationFormat>
  <Paragraphs>43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11</vt:i4>
      </vt:variant>
    </vt:vector>
  </HeadingPairs>
  <TitlesOfParts>
    <vt:vector size="24" baseType="lpstr">
      <vt:lpstr>Constantia</vt:lpstr>
      <vt:lpstr>Arial</vt:lpstr>
      <vt:lpstr>Calibri</vt:lpstr>
      <vt:lpstr>Wingdings 2</vt:lpstr>
      <vt:lpstr>Wingdings</vt:lpstr>
      <vt:lpstr>Tok</vt:lpstr>
      <vt:lpstr>1_Tok</vt:lpstr>
      <vt:lpstr>Tok</vt:lpstr>
      <vt:lpstr>Tok</vt:lpstr>
      <vt:lpstr>Tok</vt:lpstr>
      <vt:lpstr>1_Tok</vt:lpstr>
      <vt:lpstr>1_Tok</vt:lpstr>
      <vt:lpstr>1_Tok</vt:lpstr>
      <vt:lpstr>Snímek 1</vt:lpstr>
      <vt:lpstr>ANOTACE</vt:lpstr>
      <vt:lpstr>Snímek 3</vt:lpstr>
      <vt:lpstr>Stavba trávicí soustavy</vt:lpstr>
      <vt:lpstr>Stavba zubu</vt:lpstr>
      <vt:lpstr>Typy zubů</vt:lpstr>
      <vt:lpstr>Trvalý chrup</vt:lpstr>
      <vt:lpstr>Trávivicí trubice od žaludku</vt:lpstr>
      <vt:lpstr>Kontrolní otázky</vt:lpstr>
      <vt:lpstr>Správné odpovědi</vt:lpstr>
      <vt:lpstr>Zdroje</vt:lpstr>
    </vt:vector>
  </TitlesOfParts>
  <Company>SOU Uherský Brod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brogowskaandrea</dc:creator>
  <cp:lastModifiedBy>DUM</cp:lastModifiedBy>
  <cp:revision>6</cp:revision>
  <dcterms:created xsi:type="dcterms:W3CDTF">2013-06-03T06:10:48Z</dcterms:created>
  <dcterms:modified xsi:type="dcterms:W3CDTF">2013-09-02T16:14:02Z</dcterms:modified>
</cp:coreProperties>
</file>