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4" r:id="rId7"/>
    <p:sldId id="263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F8926D68-BB1F-40D9-AB55-E06B97514E6E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F7EA0EC4-CE58-45C9-9064-E92400DC0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8861B-C029-42B1-A5E7-FABB4C6AFEB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7ADB5-9A60-42E4-9B5A-D4FFA5836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B705DD67-BEB0-440D-A2A7-C6C85BFF0E7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BF5F9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9FF2BD4A-70C9-4A02-B5F7-F4028818B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7883F-F5EA-462C-9B81-27C9FDE05FF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5D3CD-266A-4A0E-9619-E05C7ED77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36A9D-B107-4FD8-BAAA-E181C3494D1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B99C2-2BCF-43D6-A279-4DC0A84E5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4ABB4-E1BA-4D01-AEB8-6339A6B64ED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FE580-D942-4A05-94A7-12CED0F52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EFF62-56E9-45D2-80FB-861BE01CB27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640D5-C598-4B73-BCB8-C3682AE01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450F0-84BA-4D41-A96C-6F6B2739F794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1D862-176A-487F-9017-B47D200B6F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844E2-A2E0-4E56-B5FB-7FCE3637DDD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A7929-1ED1-42C4-A514-71DD4985B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8EC1C-3A71-4337-AB82-521880F158B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0B808-2582-49C2-88E5-04361167B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24874-B744-4498-BAC1-09A6839BF47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DA6BE-5002-4A65-AABF-24568EA9C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17E0ED-D648-4A56-8677-8C7D49EFB9F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04617B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735FF1-26C1-4025-B9D5-432852530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25538"/>
          <a:ext cx="7278687" cy="446722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Smyslová ústrojí člověka II.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40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1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poskytnout žákům potřebné informace pro lepší orientaci v získávání znalostí a pochopení dalších složitějších témat, osvojit si znalosti tělovědy a ochrany zdraví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      v předmětu Obecná biologie a ekologie na naší SŠ. 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Smyslová ústrojí člověka II.-Sluchové a statokinetické ústrojí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Smyslová ústrojí člověka II.</a:t>
            </a:r>
            <a:endParaRPr lang="cs-CZ" dirty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Sluchové ústrojí. Statokinetické ústrojí.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Ucho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2349500"/>
            <a:ext cx="586740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1692275" y="0"/>
            <a:ext cx="8229600" cy="1143000"/>
          </a:xfrm>
        </p:spPr>
        <p:txBody>
          <a:bodyPr/>
          <a:lstStyle/>
          <a:p>
            <a:r>
              <a:rPr lang="cs-CZ" smtClean="0"/>
              <a:t>Ušní kůstky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033463"/>
            <a:ext cx="5715000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827088" y="333375"/>
            <a:ext cx="8229600" cy="1143000"/>
          </a:xfrm>
        </p:spPr>
        <p:txBody>
          <a:bodyPr/>
          <a:lstStyle/>
          <a:p>
            <a:r>
              <a:rPr lang="cs-CZ" smtClean="0"/>
              <a:t>Kostěný labyrint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00213"/>
            <a:ext cx="7620000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901700" y="549275"/>
            <a:ext cx="8229600" cy="1143000"/>
          </a:xfrm>
        </p:spPr>
        <p:txBody>
          <a:bodyPr/>
          <a:lstStyle/>
          <a:p>
            <a:r>
              <a:rPr lang="cs-CZ" smtClean="0"/>
              <a:t>Závit hlemýždě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600200"/>
            <a:ext cx="76200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1. Ústrojí rovnovážné (</a:t>
            </a:r>
            <a:r>
              <a:rPr lang="cs-CZ" dirty="0" err="1" smtClean="0"/>
              <a:t>statokinetické</a:t>
            </a:r>
            <a:r>
              <a:rPr lang="cs-CZ" dirty="0" smtClean="0"/>
              <a:t>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a)slouží k vnímání odchylky postavení hlavy vzhledem ke gravitaci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b) je součástí středního ucha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c) je součástí vnitřního ucha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d) registruje změnu rychlosti a směru pohybu hlavy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e) má receptory uloženy v kulovitém a vejčitém váčku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f) má receptory uloženy v polokruhovitých kanálcích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2. Střední ucho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a)slouží hlavně k vnímání ultrazvuků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b)navazuje na vnější zvukovod otvorem, přes který je napnut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bubínek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c)je vyplněno tekutinou – perilymfou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d)obsahuje tři sluchové kůstky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e)obsahuje </a:t>
            </a:r>
            <a:r>
              <a:rPr lang="cs-CZ" dirty="0" err="1" smtClean="0"/>
              <a:t>Cortiho</a:t>
            </a:r>
            <a:r>
              <a:rPr lang="cs-CZ" dirty="0" smtClean="0"/>
              <a:t> orgán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f)je spojeno Eustachovou trubicí </a:t>
            </a:r>
            <a:r>
              <a:rPr lang="cs-CZ" smtClean="0"/>
              <a:t>s nosohltanem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1. a)c)d)e)f)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2. b)d)f)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>
                <a:solidFill>
                  <a:prstClr val="black"/>
                </a:solidFill>
              </a:rPr>
              <a:t>JELÍNEK, Jan. </a:t>
            </a:r>
            <a:r>
              <a:rPr lang="cs-CZ" sz="1800" i="1" dirty="0">
                <a:solidFill>
                  <a:prstClr val="black"/>
                </a:solidFill>
              </a:rPr>
              <a:t>Biologie pro gymnázia</a:t>
            </a:r>
            <a:r>
              <a:rPr lang="cs-CZ" sz="1800" dirty="0">
                <a:solidFill>
                  <a:prstClr val="black"/>
                </a:solidFill>
              </a:rPr>
              <a:t>. Olomouc: Olomouc, 1980, ISBN 80-7182-070-9.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>
                <a:solidFill>
                  <a:prstClr val="black"/>
                </a:solidFill>
              </a:rPr>
              <a:t>BENEŠOVÁ, Marika. </a:t>
            </a:r>
            <a:r>
              <a:rPr lang="cs-CZ" sz="1800" i="1" dirty="0">
                <a:solidFill>
                  <a:prstClr val="black"/>
                </a:solidFill>
              </a:rPr>
              <a:t>Odmaturuj z biologie</a:t>
            </a:r>
            <a:r>
              <a:rPr lang="cs-CZ" sz="1800" dirty="0">
                <a:solidFill>
                  <a:prstClr val="black"/>
                </a:solidFill>
              </a:rPr>
              <a:t>. Brno: </a:t>
            </a:r>
            <a:r>
              <a:rPr lang="cs-CZ" sz="1800" dirty="0" err="1">
                <a:solidFill>
                  <a:prstClr val="black"/>
                </a:solidFill>
              </a:rPr>
              <a:t>Didaktis</a:t>
            </a:r>
            <a:r>
              <a:rPr lang="cs-CZ" sz="1800" dirty="0">
                <a:solidFill>
                  <a:prstClr val="black"/>
                </a:solidFill>
              </a:rPr>
              <a:t>, 1980, ISBN 80-86285-67-7</a:t>
            </a:r>
            <a:r>
              <a:rPr lang="cs-CZ" sz="1800" dirty="0" smtClean="0">
                <a:solidFill>
                  <a:prstClr val="black"/>
                </a:solidFill>
              </a:rPr>
              <a:t>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http://skolajecna.cz/biologie/Images/Textbook/Big/0110000/00168.png</a:t>
            </a:r>
            <a:r>
              <a:rPr lang="cs-CZ" sz="1800" dirty="0"/>
              <a:t> [online]. [cit. 21.5.2013]. Dostupný na WWW: http://skolajecna.cz/biologie/Images/Textbook/Big/0110000/00168.png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http://skolajecna.cz/biologie/Images/Textbook/Big/0110000/00288.jpg</a:t>
            </a:r>
            <a:r>
              <a:rPr lang="cs-CZ" sz="1800" dirty="0"/>
              <a:t> [online]. [cit. 21.5.2013]. Dostupný na WWW: http://skolajecna.cz/biologie/Images/Textbook/Big/0110000/00288.jpg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http://nd01.jxs.cz/553/113/c212b8b7ea_37316817_o2.png</a:t>
            </a:r>
            <a:r>
              <a:rPr lang="cs-CZ" sz="1800" dirty="0"/>
              <a:t> [online]. [cit. 21.5.2013]. Dostupný na WWW: http://nd01.jxs.cz/553/113/c212b8b7ea_37316817_o2.png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http://nd01.jxs.cz/281/300/5f24c2ff4a_42697469_o2.jpg</a:t>
            </a:r>
            <a:r>
              <a:rPr lang="cs-CZ" sz="1800" dirty="0"/>
              <a:t> [online]. [cit. 21.5.2013]. </a:t>
            </a:r>
            <a:r>
              <a:rPr lang="cs-CZ" sz="1800"/>
              <a:t>Dostupný na WWW: http://nd01.jxs.cz/281/300/5f24c2ff4a_42697469_o2.jpg </a:t>
            </a:r>
            <a:endParaRPr lang="cs-CZ" sz="1800" dirty="0">
              <a:solidFill>
                <a:prstClr val="black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295</Words>
  <Application>Microsoft Office PowerPoint</Application>
  <PresentationFormat>On-screen Show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Constantia</vt:lpstr>
      <vt:lpstr>Arial</vt:lpstr>
      <vt:lpstr>Calibri</vt:lpstr>
      <vt:lpstr>Wingdings 2</vt:lpstr>
      <vt:lpstr>Wingdings</vt:lpstr>
      <vt:lpstr>Tok</vt:lpstr>
      <vt:lpstr>Tok</vt:lpstr>
      <vt:lpstr>Tok</vt:lpstr>
      <vt:lpstr>Tok</vt:lpstr>
      <vt:lpstr>Snímek 1</vt:lpstr>
      <vt:lpstr>ANOTACE</vt:lpstr>
      <vt:lpstr>Snímek 3</vt:lpstr>
      <vt:lpstr>Ucho</vt:lpstr>
      <vt:lpstr>Ušní kůstky</vt:lpstr>
      <vt:lpstr>Kostěný labyrint</vt:lpstr>
      <vt:lpstr>Závit hlemýždě</vt:lpstr>
      <vt:lpstr>Kontrolní otázky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brogowskaandrea</dc:creator>
  <cp:lastModifiedBy>DUM</cp:lastModifiedBy>
  <cp:revision>7</cp:revision>
  <dcterms:created xsi:type="dcterms:W3CDTF">2013-05-20T08:53:09Z</dcterms:created>
  <dcterms:modified xsi:type="dcterms:W3CDTF">2013-09-02T16:46:10Z</dcterms:modified>
</cp:coreProperties>
</file>