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54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Zaoblený obdélník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Zaoblený obdélník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bdélník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Obdélník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77E13-CB27-4E29-AE22-251CF197530C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18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F26B3CD-880A-4C12-83B8-65F733A0A1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7AD82-A3D0-4E9C-8290-F8F01846457E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CA53D-23ED-4FA1-99B3-B22027AE73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66D8B-EC9F-4EC2-923A-07BF578CC523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BDB51-D759-465C-8124-8EAA63C196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3B824-85C6-4799-B7E5-EC72B60F1EF5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CBEC9-0DA2-4427-9CA1-3AD325E366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12B73A-9843-4E58-8BA9-2D62C922D66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6E50E68-1337-4FE2-AD37-E4F352A538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563C3-F3DD-4E1A-8B71-4E9D98766859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64D43-51FE-42C5-9AC0-826C47C8D9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D25C2-61AF-4871-B126-67AAB825134A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90372-731D-44E3-8543-81FB95F36F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1F2FC-C4BB-463A-8B63-3ACF00110FD6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67BEE-B245-49F4-A3DD-E088ECA9E8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B91EF-77F6-4147-BE4A-2B9D046522A9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A180A-54CF-4460-AC4C-96C6E781B6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553E7-7EB9-4967-88BB-622D9F593AE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252B4-C5A4-4074-8DAB-1696B3949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7E91F-E627-416C-8F45-BE3E267BC74B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B1C64-0C28-4C5A-A0FE-55BBB809E3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Obdélník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Obdélník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4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380221FF-EE3E-479B-975F-714DA09DD95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876BB3B-BA04-40CE-A0B8-80B5C07284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7" r:id="rId5"/>
    <p:sldLayoutId id="2147483698" r:id="rId6"/>
    <p:sldLayoutId id="2147483692" r:id="rId7"/>
    <p:sldLayoutId id="2147483691" r:id="rId8"/>
    <p:sldLayoutId id="2147483690" r:id="rId9"/>
    <p:sldLayoutId id="2147483689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pages/PAG-AYAW-WAG-PILITIN-BAKA-PUMAYAG/267992217498" TargetMode="External"/><Relationship Id="rId2" Type="http://schemas.openxmlformats.org/officeDocument/2006/relationships/hyperlink" Target="http://www.iprodeti.cz/coorexshop-cz/eshop/13-1-Skolni-potreby/189-2-Pravitka-sablon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0825" y="2060575"/>
            <a:ext cx="8458200" cy="1325563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ÚSEČKA</a:t>
            </a:r>
            <a:endParaRPr lang="cs-CZ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04813"/>
            <a:ext cx="77724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Podnadpis 2"/>
          <p:cNvSpPr>
            <a:spLocks/>
          </p:cNvSpPr>
          <p:nvPr/>
        </p:nvSpPr>
        <p:spPr bwMode="auto">
          <a:xfrm>
            <a:off x="1331913" y="4005263"/>
            <a:ext cx="64008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 školy: </a:t>
            </a:r>
            <a:r>
              <a:rPr lang="cs-CZ" sz="1500">
                <a:latin typeface="Times New Roman" pitchFamily="18" charset="0"/>
              </a:rPr>
              <a:t>Základní škola a mateřská škola Bělá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Autor: </a:t>
            </a:r>
            <a:r>
              <a:rPr lang="cs-CZ" sz="1500">
                <a:latin typeface="Times New Roman" pitchFamily="18" charset="0"/>
              </a:rPr>
              <a:t>Mgr. Ivana Pavlíčková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Název: </a:t>
            </a:r>
            <a:r>
              <a:rPr lang="cs-CZ" sz="1500">
                <a:latin typeface="Times New Roman" pitchFamily="18" charset="0"/>
              </a:rPr>
              <a:t>VY_32_INOVACE_15_Usecka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Období: </a:t>
            </a:r>
            <a:r>
              <a:rPr lang="cs-CZ" sz="1500">
                <a:latin typeface="Times New Roman" pitchFamily="18" charset="0"/>
              </a:rPr>
              <a:t>leden 2013 – červen 2013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Vzdělávací oblast: </a:t>
            </a:r>
            <a:r>
              <a:rPr lang="cs-CZ" sz="1500">
                <a:latin typeface="Times New Roman" pitchFamily="18" charset="0"/>
              </a:rPr>
              <a:t>Matematika a její aplikace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Téma hodiny: </a:t>
            </a:r>
            <a:r>
              <a:rPr lang="cs-CZ" sz="1500">
                <a:latin typeface="Times New Roman" pitchFamily="18" charset="0"/>
              </a:rPr>
              <a:t>Úsečka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Ročník: </a:t>
            </a:r>
            <a:r>
              <a:rPr lang="cs-CZ" sz="1500">
                <a:latin typeface="Times New Roman" pitchFamily="18" charset="0"/>
              </a:rPr>
              <a:t>2.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a název klíčové aktivity: </a:t>
            </a:r>
            <a:r>
              <a:rPr lang="cs-CZ" sz="1500">
                <a:latin typeface="Times New Roman" pitchFamily="18" charset="0"/>
              </a:rPr>
              <a:t>III/2 Inovace a zkvalitnění výuky prostřednictvím ICT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projektu: </a:t>
            </a:r>
            <a:r>
              <a:rPr lang="cs-CZ" sz="1500">
                <a:latin typeface="Times New Roman" pitchFamily="18" charset="0"/>
              </a:rPr>
              <a:t>CZ.1.07/1.4.00/21.1334</a:t>
            </a:r>
          </a:p>
          <a:p>
            <a:pPr algn="ctr">
              <a:spcBef>
                <a:spcPts val="300"/>
              </a:spcBef>
            </a:pPr>
            <a:endParaRPr lang="cs-CZ" sz="1300" b="1">
              <a:latin typeface="Times New Roman" pitchFamily="18" charset="0"/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908050"/>
            <a:ext cx="8229600" cy="1066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Úsečka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://upload.wikimedia.org/wikipedia/commons/thumb/d/d5/Usecka.svg/388px-Usecka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916113"/>
            <a:ext cx="6288087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2411413" y="3789363"/>
            <a:ext cx="41576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A, B – krajní body úsečky</a:t>
            </a:r>
          </a:p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	   AB = BA</a:t>
            </a:r>
          </a:p>
        </p:txBody>
      </p:sp>
      <p:sp>
        <p:nvSpPr>
          <p:cNvPr id="14340" name="TextovéPole 5"/>
          <p:cNvSpPr txBox="1">
            <a:spLocks noChangeArrowheads="1"/>
          </p:cNvSpPr>
          <p:nvPr/>
        </p:nvSpPr>
        <p:spPr bwMode="auto">
          <a:xfrm>
            <a:off x="1258888" y="4797425"/>
            <a:ext cx="6329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Nebo ji můžeme zapisovat písmeny malé abecedy</a:t>
            </a:r>
          </a:p>
        </p:txBody>
      </p:sp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5445125"/>
            <a:ext cx="589438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066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Pojmenuj úsečky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789363"/>
            <a:ext cx="5364163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21969">
            <a:off x="49213" y="2166938"/>
            <a:ext cx="47434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29089">
            <a:off x="3302000" y="2936875"/>
            <a:ext cx="57816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798538">
            <a:off x="3694113" y="4975225"/>
            <a:ext cx="47990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84213" y="2205038"/>
            <a:ext cx="4143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1.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203575" y="2781300"/>
            <a:ext cx="415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2.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23850" y="3860800"/>
            <a:ext cx="415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3.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419475" y="4652963"/>
            <a:ext cx="415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4.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95288" y="5732463"/>
            <a:ext cx="18526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Úsečka RS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627313" y="5661025"/>
            <a:ext cx="1870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Úsečka OP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95288" y="6092825"/>
            <a:ext cx="1903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Úsečka CD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2627313" y="6092825"/>
            <a:ext cx="1920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Úsečka UV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8229600" cy="1066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Zapiš všechny narýsované úsečky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2060575"/>
            <a:ext cx="5707063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ovéPole 4"/>
          <p:cNvSpPr txBox="1">
            <a:spLocks noChangeArrowheads="1"/>
          </p:cNvSpPr>
          <p:nvPr/>
        </p:nvSpPr>
        <p:spPr bwMode="auto">
          <a:xfrm>
            <a:off x="3203575" y="4292600"/>
            <a:ext cx="407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4643438" y="5805488"/>
            <a:ext cx="390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7740650" y="4581525"/>
            <a:ext cx="406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16390" name="TextovéPole 7"/>
          <p:cNvSpPr txBox="1">
            <a:spLocks noChangeArrowheads="1"/>
          </p:cNvSpPr>
          <p:nvPr/>
        </p:nvSpPr>
        <p:spPr bwMode="auto">
          <a:xfrm>
            <a:off x="7308850" y="2133600"/>
            <a:ext cx="406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16391" name="TextovéPole 8"/>
          <p:cNvSpPr txBox="1">
            <a:spLocks noChangeArrowheads="1"/>
          </p:cNvSpPr>
          <p:nvPr/>
        </p:nvSpPr>
        <p:spPr bwMode="auto">
          <a:xfrm>
            <a:off x="5003800" y="1916113"/>
            <a:ext cx="390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16392" name="TextovéPole 9"/>
          <p:cNvSpPr txBox="1">
            <a:spLocks noChangeArrowheads="1"/>
          </p:cNvSpPr>
          <p:nvPr/>
        </p:nvSpPr>
        <p:spPr bwMode="auto">
          <a:xfrm>
            <a:off x="5651500" y="4292600"/>
            <a:ext cx="357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68313" y="2205038"/>
            <a:ext cx="611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AB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39750" y="2781300"/>
            <a:ext cx="612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BC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39750" y="3284538"/>
            <a:ext cx="6302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CD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539750" y="3789363"/>
            <a:ext cx="612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DE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39750" y="4292600"/>
            <a:ext cx="612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EA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1619250" y="2205038"/>
            <a:ext cx="579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AS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1619250" y="2781300"/>
            <a:ext cx="561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BS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1619250" y="3284538"/>
            <a:ext cx="579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CS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1619250" y="3789363"/>
            <a:ext cx="579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DS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1619250" y="4292600"/>
            <a:ext cx="579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ES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981075"/>
            <a:ext cx="8229600" cy="10668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Narýsuj úsečku OP a další dvě úsečky a označ je DF a GH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492375"/>
            <a:ext cx="57816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ovéPole 6"/>
          <p:cNvSpPr txBox="1">
            <a:spLocks noChangeArrowheads="1"/>
          </p:cNvSpPr>
          <p:nvPr/>
        </p:nvSpPr>
        <p:spPr bwMode="auto">
          <a:xfrm>
            <a:off x="755650" y="5300663"/>
            <a:ext cx="184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5445125"/>
            <a:ext cx="51625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251325"/>
            <a:ext cx="554513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827088" y="4868863"/>
            <a:ext cx="407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651500" y="4868863"/>
            <a:ext cx="373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348038" y="6092825"/>
            <a:ext cx="423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G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7885113" y="6021388"/>
            <a:ext cx="422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H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0668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Který z  bodů A,B,C patří úsečce DF a který nepatří? </a:t>
            </a:r>
            <a:endParaRPr lang="cs-CZ" dirty="0"/>
          </a:p>
        </p:txBody>
      </p:sp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21124">
            <a:off x="1062038" y="2300288"/>
            <a:ext cx="7256462" cy="364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1547813" y="5949950"/>
            <a:ext cx="4079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18436" name="TextovéPole 5"/>
          <p:cNvSpPr txBox="1">
            <a:spLocks noChangeArrowheads="1"/>
          </p:cNvSpPr>
          <p:nvPr/>
        </p:nvSpPr>
        <p:spPr bwMode="auto">
          <a:xfrm>
            <a:off x="7308850" y="5013325"/>
            <a:ext cx="371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18437" name="TextovéPole 6"/>
          <p:cNvSpPr txBox="1">
            <a:spLocks noChangeArrowheads="1"/>
          </p:cNvSpPr>
          <p:nvPr/>
        </p:nvSpPr>
        <p:spPr bwMode="auto">
          <a:xfrm>
            <a:off x="4067175" y="3789363"/>
            <a:ext cx="4079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18438" name="TextovéPole 7"/>
          <p:cNvSpPr txBox="1">
            <a:spLocks noChangeArrowheads="1"/>
          </p:cNvSpPr>
          <p:nvPr/>
        </p:nvSpPr>
        <p:spPr bwMode="auto">
          <a:xfrm>
            <a:off x="8027988" y="5013325"/>
            <a:ext cx="390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18439" name="TextovéPole 8"/>
          <p:cNvSpPr txBox="1">
            <a:spLocks noChangeArrowheads="1"/>
          </p:cNvSpPr>
          <p:nvPr/>
        </p:nvSpPr>
        <p:spPr bwMode="auto">
          <a:xfrm>
            <a:off x="3059113" y="5805488"/>
            <a:ext cx="407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39750" y="2133600"/>
            <a:ext cx="31416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Bod C patří úsečce DF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39750" y="2708275"/>
            <a:ext cx="3946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Body A, B nepatří úsečce DF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1066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Narýsuj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458" name="TextovéPole 4"/>
          <p:cNvSpPr txBox="1">
            <a:spLocks noChangeArrowheads="1"/>
          </p:cNvSpPr>
          <p:nvPr/>
        </p:nvSpPr>
        <p:spPr bwMode="auto">
          <a:xfrm>
            <a:off x="611188" y="1844675"/>
            <a:ext cx="2989262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Narýsuj přímku t</a:t>
            </a:r>
          </a:p>
          <a:p>
            <a:endParaRPr lang="cs-CZ">
              <a:latin typeface="Georgia" pitchFamily="18" charset="0"/>
            </a:endParaRPr>
          </a:p>
        </p:txBody>
      </p:sp>
      <p:sp>
        <p:nvSpPr>
          <p:cNvPr id="19459" name="TextovéPole 5"/>
          <p:cNvSpPr txBox="1">
            <a:spLocks noChangeArrowheads="1"/>
          </p:cNvSpPr>
          <p:nvPr/>
        </p:nvSpPr>
        <p:spPr bwMode="auto">
          <a:xfrm>
            <a:off x="611188" y="2492375"/>
            <a:ext cx="7345362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Vyznač na ni dva různé body AB</a:t>
            </a:r>
          </a:p>
          <a:p>
            <a:endParaRPr lang="cs-CZ">
              <a:latin typeface="Georgia" pitchFamily="18" charset="0"/>
            </a:endParaRPr>
          </a:p>
        </p:txBody>
      </p:sp>
      <p:sp>
        <p:nvSpPr>
          <p:cNvPr id="19460" name="TextovéPole 7"/>
          <p:cNvSpPr txBox="1">
            <a:spLocks noChangeArrowheads="1"/>
          </p:cNvSpPr>
          <p:nvPr/>
        </p:nvSpPr>
        <p:spPr bwMode="auto">
          <a:xfrm>
            <a:off x="684213" y="3141663"/>
            <a:ext cx="8135937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Vyznač modrou barvou úsečku, která ti vyšla</a:t>
            </a:r>
          </a:p>
          <a:p>
            <a:endParaRPr lang="cs-CZ">
              <a:latin typeface="Georgia" pitchFamily="18" charset="0"/>
            </a:endParaRPr>
          </a:p>
        </p:txBody>
      </p:sp>
      <p:sp>
        <p:nvSpPr>
          <p:cNvPr id="19461" name="TextovéPole 8"/>
          <p:cNvSpPr txBox="1">
            <a:spLocks noChangeArrowheads="1"/>
          </p:cNvSpPr>
          <p:nvPr/>
        </p:nvSpPr>
        <p:spPr bwMode="auto">
          <a:xfrm>
            <a:off x="684213" y="3860800"/>
            <a:ext cx="73437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Vznikla úsečka AB</a:t>
            </a:r>
          </a:p>
          <a:p>
            <a:endParaRPr lang="cs-CZ">
              <a:latin typeface="Georgia" pitchFamily="18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5084763"/>
            <a:ext cx="6967537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331913" y="5373688"/>
            <a:ext cx="407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7524750" y="5589588"/>
            <a:ext cx="388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5229225"/>
            <a:ext cx="507682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5084763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5229225"/>
            <a:ext cx="507682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5157788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8229600" cy="1066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Přečti a narýsuj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cs-CZ" dirty="0" smtClean="0">
                <a:latin typeface="+mj-lt"/>
                <a:cs typeface="Times New Roman" pitchFamily="18" charset="0"/>
              </a:rPr>
              <a:t>IRSI = 6 cm</a:t>
            </a: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 smtClean="0">
              <a:latin typeface="+mj-lt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 smtClean="0">
              <a:latin typeface="+mj-lt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 smtClean="0">
              <a:latin typeface="+mj-lt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 smtClean="0">
              <a:latin typeface="+mj-lt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cs-CZ" dirty="0" smtClean="0">
                <a:latin typeface="+mj-lt"/>
                <a:cs typeface="Times New Roman" pitchFamily="18" charset="0"/>
              </a:rPr>
              <a:t>INOI = 12 cm</a:t>
            </a:r>
          </a:p>
        </p:txBody>
      </p:sp>
      <p:pic>
        <p:nvPicPr>
          <p:cNvPr id="20483" name="Picture 2" descr="http://www.iprodeti.cz/fotky14113/fotos/_vyrn_1089pravitko-15c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708275"/>
            <a:ext cx="7993063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http://www.iprodeti.cz/fotky14113/fotos/_vyrn_1089pravitko-15c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991100"/>
            <a:ext cx="7993063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042988" y="3429000"/>
            <a:ext cx="4079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851275" y="3429000"/>
            <a:ext cx="357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042988" y="5732463"/>
            <a:ext cx="407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N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659563" y="5661025"/>
            <a:ext cx="423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Times New Roman" pitchFamily="18" charset="0"/>
                <a:cs typeface="Times New Roman" pitchFamily="18" charset="0"/>
              </a:rPr>
              <a:t>O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5443538"/>
            <a:ext cx="5616575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3213100"/>
            <a:ext cx="291465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3068638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068638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5300663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4025" y="5300663"/>
            <a:ext cx="476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photos-e.ak.fbcdn.net/hphotos-ak-prn1/19979_267992897498_4179332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484313"/>
            <a:ext cx="3816350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971550" y="1268413"/>
            <a:ext cx="2520950" cy="6461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Dobrá práce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175250"/>
          </a:xfrm>
        </p:spPr>
        <p:txBody>
          <a:bodyPr/>
          <a:lstStyle/>
          <a:p>
            <a:pPr>
              <a:buFont typeface="Georgia" pitchFamily="18" charset="0"/>
              <a:buNone/>
            </a:pPr>
            <a:endParaRPr lang="cs-CZ" smtClean="0"/>
          </a:p>
          <a:p>
            <a:pPr>
              <a:buFont typeface="Georgia" pitchFamily="18" charset="0"/>
              <a:buNone/>
            </a:pPr>
            <a:r>
              <a:rPr lang="cs-CZ" smtClean="0"/>
              <a:t>Zdroje:</a:t>
            </a:r>
          </a:p>
          <a:p>
            <a:pPr>
              <a:buFont typeface="Georgia" pitchFamily="18" charset="0"/>
              <a:buNone/>
            </a:pPr>
            <a:r>
              <a:rPr lang="cs-CZ" smtClean="0"/>
              <a:t>Učebnice MATEMATIKA PRO 2. ročník, PRODOS</a:t>
            </a:r>
          </a:p>
          <a:p>
            <a:pPr>
              <a:buFont typeface="Georgia" pitchFamily="18" charset="0"/>
              <a:buNone/>
            </a:pPr>
            <a:r>
              <a:rPr lang="cs-CZ" smtClean="0">
                <a:hlinkClick r:id="rId2"/>
              </a:rPr>
              <a:t>http://www.iprodeti.cz/coorexshop-cz/eshop/13-1-Skolni-potreby/189-2-Pravitka-sablony</a:t>
            </a:r>
            <a:endParaRPr lang="cs-CZ" smtClean="0"/>
          </a:p>
          <a:p>
            <a:pPr>
              <a:buFont typeface="Georgia" pitchFamily="18" charset="0"/>
              <a:buNone/>
            </a:pPr>
            <a:r>
              <a:rPr lang="cs-CZ" smtClean="0">
                <a:hlinkClick r:id="rId3"/>
              </a:rPr>
              <a:t>https://www.facebook.com/pages/PAG-AYAW-WAG-PILITIN-BAKA-PUMAYAG/267992217498</a:t>
            </a:r>
            <a:endParaRPr lang="cs-CZ" smtClean="0"/>
          </a:p>
          <a:p>
            <a:pPr>
              <a:buFont typeface="Georgia" pitchFamily="18" charset="0"/>
              <a:buNone/>
            </a:pPr>
            <a:endParaRPr lang="cs-CZ" smtClean="0"/>
          </a:p>
          <a:p>
            <a:pPr>
              <a:buFont typeface="Georgia" pitchFamily="18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93</TotalTime>
  <Words>191</Words>
  <Application>Microsoft Office PowerPoint</Application>
  <PresentationFormat>On-screen Show (4:3)</PresentationFormat>
  <Paragraphs>77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Georgia</vt:lpstr>
      <vt:lpstr>Arial</vt:lpstr>
      <vt:lpstr>Trebuchet MS</vt:lpstr>
      <vt:lpstr>Wingdings 2</vt:lpstr>
      <vt:lpstr>Calibri</vt:lpstr>
      <vt:lpstr>Times New Roman</vt:lpstr>
      <vt:lpstr>Urbanistický</vt:lpstr>
      <vt:lpstr>Urbanistický</vt:lpstr>
      <vt:lpstr>Urbanistický</vt:lpstr>
      <vt:lpstr>Urbanistický</vt:lpstr>
      <vt:lpstr>ÚSEČKA</vt:lpstr>
      <vt:lpstr>Úsečka</vt:lpstr>
      <vt:lpstr>Pojmenuj úsečky</vt:lpstr>
      <vt:lpstr>Zapiš všechny narýsované úsečky</vt:lpstr>
      <vt:lpstr>Narýsuj úsečku OP a další dvě úsečky a označ je DF a GH </vt:lpstr>
      <vt:lpstr>Který z  bodů A,B,C patří úsečce DF a který nepatří? </vt:lpstr>
      <vt:lpstr>Narýsuj</vt:lpstr>
      <vt:lpstr>Přečti a narýsuj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ÚSEČKA</dc:title>
  <dc:creator>Matyáš</dc:creator>
  <cp:lastModifiedBy>PC23545</cp:lastModifiedBy>
  <cp:revision>4</cp:revision>
  <dcterms:created xsi:type="dcterms:W3CDTF">2013-06-03T06:32:13Z</dcterms:created>
  <dcterms:modified xsi:type="dcterms:W3CDTF">2013-08-27T09:30:30Z</dcterms:modified>
</cp:coreProperties>
</file>