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D083AE6-46FA-4A59-8FB0-9F97EB10719F}" styleName="Světlý styl 3 – zvýraznění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BDBED569-4797-4DF1-A0F4-6AAB3CD982D8}" styleName="Světlý styl 3 – zvýraznění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5DA37D80-6434-44D0-A028-1B22A696006F}" styleName="Světlý styl 3 – zvýraznění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8799B23B-EC83-4686-B30A-512413B5E67A}" styleName="Světlý styl 3 – zvýraznění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33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Klepnutím lze upravit styl předlohy podnadpisů.</a:t>
            </a:r>
            <a:endParaRPr lang="en-US"/>
          </a:p>
        </p:txBody>
      </p:sp>
      <p:sp>
        <p:nvSpPr>
          <p:cNvPr id="4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0AC6EB-298D-4CC1-A9C5-AB4078C4A85A}" type="datetimeFigureOut">
              <a:rPr lang="cs-CZ"/>
              <a:pPr>
                <a:defRPr/>
              </a:pPr>
              <a:t>27.8.2013</a:t>
            </a:fld>
            <a:endParaRPr lang="cs-CZ"/>
          </a:p>
        </p:txBody>
      </p:sp>
      <p:sp>
        <p:nvSpPr>
          <p:cNvPr id="5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3EB635-23B4-48EC-800C-67CE2E89E79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44D81F-F752-4B69-9CF1-1CF13320F332}" type="datetimeFigureOut">
              <a:rPr lang="cs-CZ"/>
              <a:pPr>
                <a:defRPr/>
              </a:pPr>
              <a:t>27.8.2013</a:t>
            </a:fld>
            <a:endParaRPr lang="cs-CZ"/>
          </a:p>
        </p:txBody>
      </p:sp>
      <p:sp>
        <p:nvSpPr>
          <p:cNvPr id="5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3C3115-14BE-4E71-8894-19FE4B5005E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932DD1-1823-42C0-9C8D-9C41EDDE5486}" type="datetimeFigureOut">
              <a:rPr lang="cs-CZ"/>
              <a:pPr>
                <a:defRPr/>
              </a:pPr>
              <a:t>27.8.2013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49859B-01B7-43BB-94BA-10459775857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4A53E8-0FF4-4844-BE05-DB2D23FAD781}" type="datetimeFigureOut">
              <a:rPr lang="cs-CZ"/>
              <a:pPr>
                <a:defRPr/>
              </a:pPr>
              <a:t>27.8.2013</a:t>
            </a:fld>
            <a:endParaRPr lang="cs-CZ"/>
          </a:p>
        </p:txBody>
      </p:sp>
      <p:sp>
        <p:nvSpPr>
          <p:cNvPr id="6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6FF605-34FC-405F-8042-0619A2BF75E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40EB7-D94F-4767-B63A-8AB9AF0B9B6E}" type="datetimeFigureOut">
              <a:rPr lang="cs-CZ"/>
              <a:pPr>
                <a:defRPr/>
              </a:pPr>
              <a:t>27.8.2013</a:t>
            </a:fld>
            <a:endParaRPr lang="cs-CZ"/>
          </a:p>
        </p:txBody>
      </p:sp>
      <p:sp>
        <p:nvSpPr>
          <p:cNvPr id="8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57704C-1554-4093-9367-64B9EE334C8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25BA2E-AE97-40A0-B837-9E00EA05FEAD}" type="datetimeFigureOut">
              <a:rPr lang="cs-CZ"/>
              <a:pPr>
                <a:defRPr/>
              </a:pPr>
              <a:t>27.8.2013</a:t>
            </a:fld>
            <a:endParaRPr lang="cs-CZ"/>
          </a:p>
        </p:txBody>
      </p:sp>
      <p:sp>
        <p:nvSpPr>
          <p:cNvPr id="4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6DBF01-1B4C-43A7-A3F7-94FD502F8CF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08C55B-C52B-4FEA-9756-00776C89D072}" type="datetimeFigureOut">
              <a:rPr lang="cs-CZ"/>
              <a:pPr>
                <a:defRPr/>
              </a:pPr>
              <a:t>27.8.2013</a:t>
            </a:fld>
            <a:endParaRPr lang="cs-CZ"/>
          </a:p>
        </p:txBody>
      </p:sp>
      <p:sp>
        <p:nvSpPr>
          <p:cNvPr id="3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3D3FA8-64C5-4470-9FD2-BD3B7958099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9511C7-76EF-4E44-8C68-50785346D9F5}" type="datetimeFigureOut">
              <a:rPr lang="cs-CZ"/>
              <a:pPr>
                <a:defRPr/>
              </a:pPr>
              <a:t>27.8.2013</a:t>
            </a:fld>
            <a:endParaRPr lang="cs-CZ"/>
          </a:p>
        </p:txBody>
      </p:sp>
      <p:sp>
        <p:nvSpPr>
          <p:cNvPr id="6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CAB2A5-4114-47F8-BBC0-0DE737655A9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s odříznutým a zakulaceným jedním rohem 8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Pravoúhlý trojúhelník 11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8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cs-CZ" noProof="0" smtClean="0"/>
              <a:t>Klepnutím na ikonu přidáte obrázek.</a:t>
            </a:r>
            <a:endParaRPr lang="en-US" noProof="0" dirty="0"/>
          </a:p>
        </p:txBody>
      </p:sp>
      <p:sp>
        <p:nvSpPr>
          <p:cNvPr id="9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46B787-8820-465A-9274-CFB75AB3351B}" type="datetimeFigureOut">
              <a:rPr lang="cs-CZ"/>
              <a:pPr>
                <a:defRPr/>
              </a:pPr>
              <a:t>27.8.2013</a:t>
            </a:fld>
            <a:endParaRPr lang="cs-CZ"/>
          </a:p>
        </p:txBody>
      </p:sp>
      <p:sp>
        <p:nvSpPr>
          <p:cNvPr id="10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1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960F5E-776C-4A97-8159-CA08437322E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E8DBC3-3192-49E4-B4B8-18D855597190}" type="datetimeFigureOut">
              <a:rPr lang="cs-CZ"/>
              <a:pPr>
                <a:defRPr/>
              </a:pPr>
              <a:t>27.8.2013</a:t>
            </a:fld>
            <a:endParaRPr lang="cs-CZ"/>
          </a:p>
        </p:txBody>
      </p:sp>
      <p:sp>
        <p:nvSpPr>
          <p:cNvPr id="5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D269A8-9504-476C-944B-70A7BED66FA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9614F2-6FD0-4BFC-98FD-54B8DADBAA01}" type="datetimeFigureOut">
              <a:rPr lang="cs-CZ"/>
              <a:pPr>
                <a:defRPr/>
              </a:pPr>
              <a:t>27.8.2013</a:t>
            </a:fld>
            <a:endParaRPr lang="cs-CZ"/>
          </a:p>
        </p:txBody>
      </p:sp>
      <p:sp>
        <p:nvSpPr>
          <p:cNvPr id="5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703A91-73F0-4AA5-8E35-5E37A4EA904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028" name="Zástupný symbol pro nadpis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  <a:endParaRPr lang="en-US" smtClean="0"/>
          </a:p>
        </p:txBody>
      </p:sp>
      <p:sp>
        <p:nvSpPr>
          <p:cNvPr id="1029" name="Zástupný symbol pro text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9461B9C7-DE3D-4C7E-800D-D01A44897F52}" type="datetimeFigureOut">
              <a:rPr lang="cs-CZ"/>
              <a:pPr>
                <a:defRPr/>
              </a:pPr>
              <a:t>27.8.2013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50EFD309-C380-4538-AAB4-91A85316C67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grpSp>
        <p:nvGrpSpPr>
          <p:cNvPr id="1033" name="Skupina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1" r:id="rId2"/>
    <p:sldLayoutId id="2147483673" r:id="rId3"/>
    <p:sldLayoutId id="2147483670" r:id="rId4"/>
    <p:sldLayoutId id="2147483669" r:id="rId5"/>
    <p:sldLayoutId id="2147483668" r:id="rId6"/>
    <p:sldLayoutId id="2147483667" r:id="rId7"/>
    <p:sldLayoutId id="2147483666" r:id="rId8"/>
    <p:sldLayoutId id="2147483674" r:id="rId9"/>
    <p:sldLayoutId id="2147483665" r:id="rId10"/>
    <p:sldLayoutId id="2147483664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9BBB59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9BBB59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8064A2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zsnaslovance.cz/zs_na_slovance/tridy/8A/?sl=1322929084&amp;sln=N%E1%9A%20b%EC%9En%FD%20%9Akoln%ED%20den&amp;big=1" TargetMode="External"/><Relationship Id="rId2" Type="http://schemas.openxmlformats.org/officeDocument/2006/relationships/hyperlink" Target="http://www.druhacizlutice.websnadno.cz/Tydenni-plan.html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tanika.sk/web/matematika/" TargetMode="External"/><Relationship Id="rId5" Type="http://schemas.openxmlformats.org/officeDocument/2006/relationships/hyperlink" Target="http://www.smolkova.szm.com/slovensky%20jazyk.htm" TargetMode="External"/><Relationship Id="rId4" Type="http://schemas.openxmlformats.org/officeDocument/2006/relationships/hyperlink" Target="http://matematika.komenskeho288.cz/?cat=4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39552" y="2132856"/>
            <a:ext cx="7851648" cy="1828800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SČÍTÁNÍ DO 20 S PŘECHODEM DESÍTKY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71550" y="765175"/>
            <a:ext cx="7269163" cy="134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5" name="Podnadpis 2"/>
          <p:cNvSpPr>
            <a:spLocks/>
          </p:cNvSpPr>
          <p:nvPr/>
        </p:nvSpPr>
        <p:spPr bwMode="auto">
          <a:xfrm>
            <a:off x="1331913" y="4005263"/>
            <a:ext cx="6400800" cy="2592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>
              <a:spcBef>
                <a:spcPts val="300"/>
              </a:spcBef>
            </a:pPr>
            <a:r>
              <a:rPr lang="cs-CZ" sz="1500" b="1">
                <a:latin typeface="Times New Roman" pitchFamily="18" charset="0"/>
              </a:rPr>
              <a:t>Název školy: </a:t>
            </a:r>
            <a:r>
              <a:rPr lang="cs-CZ" sz="1500">
                <a:latin typeface="Times New Roman" pitchFamily="18" charset="0"/>
              </a:rPr>
              <a:t>Základní škola a mateřská škola Bělá</a:t>
            </a:r>
          </a:p>
          <a:p>
            <a:pPr algn="ctr">
              <a:spcBef>
                <a:spcPts val="300"/>
              </a:spcBef>
            </a:pPr>
            <a:r>
              <a:rPr lang="cs-CZ" sz="1500" b="1">
                <a:latin typeface="Times New Roman" pitchFamily="18" charset="0"/>
              </a:rPr>
              <a:t>Autor: </a:t>
            </a:r>
            <a:r>
              <a:rPr lang="cs-CZ" sz="1500">
                <a:latin typeface="Times New Roman" pitchFamily="18" charset="0"/>
              </a:rPr>
              <a:t>Mgr. Ivana Pavlíčková</a:t>
            </a:r>
          </a:p>
          <a:p>
            <a:pPr algn="ctr">
              <a:spcBef>
                <a:spcPts val="300"/>
              </a:spcBef>
            </a:pPr>
            <a:r>
              <a:rPr lang="cs-CZ" sz="1500" b="1">
                <a:latin typeface="Times New Roman" pitchFamily="18" charset="0"/>
              </a:rPr>
              <a:t>Název: </a:t>
            </a:r>
            <a:r>
              <a:rPr lang="cs-CZ" sz="1500">
                <a:latin typeface="Times New Roman" pitchFamily="18" charset="0"/>
              </a:rPr>
              <a:t>VY_32_INOVACE_05_Scitani do 20 s prechodem desitky</a:t>
            </a:r>
          </a:p>
          <a:p>
            <a:pPr algn="ctr">
              <a:spcBef>
                <a:spcPts val="300"/>
              </a:spcBef>
            </a:pPr>
            <a:r>
              <a:rPr lang="cs-CZ" sz="1500" b="1">
                <a:latin typeface="Times New Roman" pitchFamily="18" charset="0"/>
              </a:rPr>
              <a:t>Období: </a:t>
            </a:r>
            <a:r>
              <a:rPr lang="cs-CZ" sz="1500">
                <a:latin typeface="Times New Roman" pitchFamily="18" charset="0"/>
              </a:rPr>
              <a:t>leden 2013 – červen 2013</a:t>
            </a:r>
          </a:p>
          <a:p>
            <a:pPr algn="ctr">
              <a:spcBef>
                <a:spcPts val="300"/>
              </a:spcBef>
            </a:pPr>
            <a:r>
              <a:rPr lang="cs-CZ" sz="1500" b="1">
                <a:latin typeface="Times New Roman" pitchFamily="18" charset="0"/>
              </a:rPr>
              <a:t>Vzdělávací oblast: </a:t>
            </a:r>
            <a:r>
              <a:rPr lang="cs-CZ" sz="1500">
                <a:latin typeface="Times New Roman" pitchFamily="18" charset="0"/>
              </a:rPr>
              <a:t>Matematika a její aplikace</a:t>
            </a:r>
          </a:p>
          <a:p>
            <a:pPr algn="ctr">
              <a:spcBef>
                <a:spcPts val="300"/>
              </a:spcBef>
            </a:pPr>
            <a:r>
              <a:rPr lang="cs-CZ" sz="1500" b="1">
                <a:latin typeface="Times New Roman" pitchFamily="18" charset="0"/>
              </a:rPr>
              <a:t>Téma hodiny: </a:t>
            </a:r>
            <a:r>
              <a:rPr lang="cs-CZ" sz="1500">
                <a:latin typeface="Times New Roman" pitchFamily="18" charset="0"/>
              </a:rPr>
              <a:t>Sčítání do 20 s přechodem desítky</a:t>
            </a:r>
          </a:p>
          <a:p>
            <a:pPr algn="ctr">
              <a:spcBef>
                <a:spcPts val="300"/>
              </a:spcBef>
            </a:pPr>
            <a:r>
              <a:rPr lang="cs-CZ" sz="1500" b="1">
                <a:latin typeface="Times New Roman" pitchFamily="18" charset="0"/>
              </a:rPr>
              <a:t>Ročník: </a:t>
            </a:r>
            <a:r>
              <a:rPr lang="cs-CZ" sz="1500">
                <a:latin typeface="Times New Roman" pitchFamily="18" charset="0"/>
              </a:rPr>
              <a:t>2.</a:t>
            </a:r>
          </a:p>
          <a:p>
            <a:pPr algn="ctr">
              <a:spcBef>
                <a:spcPts val="300"/>
              </a:spcBef>
            </a:pPr>
            <a:r>
              <a:rPr lang="cs-CZ" sz="1500" b="1">
                <a:latin typeface="Times New Roman" pitchFamily="18" charset="0"/>
              </a:rPr>
              <a:t>Číslo a název klíčové aktivity: </a:t>
            </a:r>
            <a:r>
              <a:rPr lang="cs-CZ" sz="1500">
                <a:latin typeface="Times New Roman" pitchFamily="18" charset="0"/>
              </a:rPr>
              <a:t>III/2 Inovace a zkvalitnění výuky prostřednictvím ICT</a:t>
            </a:r>
          </a:p>
          <a:p>
            <a:pPr algn="ctr">
              <a:spcBef>
                <a:spcPts val="300"/>
              </a:spcBef>
            </a:pPr>
            <a:r>
              <a:rPr lang="cs-CZ" sz="1500" b="1">
                <a:latin typeface="Times New Roman" pitchFamily="18" charset="0"/>
              </a:rPr>
              <a:t>Číslo projektu: </a:t>
            </a:r>
            <a:r>
              <a:rPr lang="cs-CZ" sz="1500">
                <a:latin typeface="Times New Roman" pitchFamily="18" charset="0"/>
              </a:rPr>
              <a:t>CZ.1.07/1.4.00/21.1334</a:t>
            </a:r>
          </a:p>
          <a:p>
            <a:pPr algn="ctr">
              <a:spcBef>
                <a:spcPts val="300"/>
              </a:spcBef>
            </a:pPr>
            <a:endParaRPr lang="cs-CZ" sz="1300" b="1">
              <a:latin typeface="Times New Roman" pitchFamily="18" charset="0"/>
            </a:endParaRPr>
          </a:p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708025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cs-CZ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Slovní úloha</a:t>
            </a:r>
            <a:endParaRPr lang="cs-CZ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338" name="Zástupný symbol pro obsah 2"/>
          <p:cNvSpPr>
            <a:spLocks noGrp="1"/>
          </p:cNvSpPr>
          <p:nvPr>
            <p:ph idx="1"/>
          </p:nvPr>
        </p:nvSpPr>
        <p:spPr>
          <a:xfrm>
            <a:off x="457200" y="1700213"/>
            <a:ext cx="8229600" cy="4624387"/>
          </a:xfrm>
        </p:spPr>
        <p:txBody>
          <a:bodyPr/>
          <a:lstStyle/>
          <a:p>
            <a:pPr eaLnBrk="1" hangingPunct="1">
              <a:buFont typeface="Wingdings 2" pitchFamily="18" charset="2"/>
              <a:buNone/>
            </a:pPr>
            <a:r>
              <a:rPr lang="cs-CZ" smtClean="0">
                <a:latin typeface="Times New Roman" pitchFamily="18" charset="0"/>
                <a:cs typeface="Times New Roman" pitchFamily="18" charset="0"/>
              </a:rPr>
              <a:t>Ondra vrátil 8 velkých lahví a 3 lahve malé. Kolik lahví Ondra vrátil?</a:t>
            </a:r>
          </a:p>
        </p:txBody>
      </p:sp>
      <p:sp>
        <p:nvSpPr>
          <p:cNvPr id="4" name="TextovéPole 3"/>
          <p:cNvSpPr txBox="1">
            <a:spLocks noChangeArrowheads="1"/>
          </p:cNvSpPr>
          <p:nvPr/>
        </p:nvSpPr>
        <p:spPr bwMode="auto">
          <a:xfrm>
            <a:off x="755650" y="3068638"/>
            <a:ext cx="122872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>
                <a:latin typeface="Constantia" pitchFamily="18" charset="0"/>
              </a:rPr>
              <a:t>Velkých</a:t>
            </a:r>
            <a:endParaRPr lang="cs-CZ">
              <a:latin typeface="Constantia" pitchFamily="18" charset="0"/>
            </a:endParaRPr>
          </a:p>
        </p:txBody>
      </p:sp>
      <p:sp>
        <p:nvSpPr>
          <p:cNvPr id="5" name="TextovéPole 4"/>
          <p:cNvSpPr txBox="1">
            <a:spLocks noChangeArrowheads="1"/>
          </p:cNvSpPr>
          <p:nvPr/>
        </p:nvSpPr>
        <p:spPr bwMode="auto">
          <a:xfrm>
            <a:off x="755650" y="3429000"/>
            <a:ext cx="115252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>
                <a:latin typeface="Constantia" pitchFamily="18" charset="0"/>
              </a:rPr>
              <a:t>Malých</a:t>
            </a:r>
            <a:endParaRPr lang="cs-CZ">
              <a:latin typeface="Constantia" pitchFamily="18" charset="0"/>
            </a:endParaRPr>
          </a:p>
        </p:txBody>
      </p:sp>
      <p:sp>
        <p:nvSpPr>
          <p:cNvPr id="6" name="TextovéPole 5"/>
          <p:cNvSpPr txBox="1">
            <a:spLocks noChangeArrowheads="1"/>
          </p:cNvSpPr>
          <p:nvPr/>
        </p:nvSpPr>
        <p:spPr bwMode="auto">
          <a:xfrm>
            <a:off x="755650" y="3860800"/>
            <a:ext cx="118745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>
                <a:latin typeface="Constantia" pitchFamily="18" charset="0"/>
              </a:rPr>
              <a:t>Celkem</a:t>
            </a:r>
            <a:endParaRPr lang="cs-CZ">
              <a:latin typeface="Constantia" pitchFamily="18" charset="0"/>
            </a:endParaRPr>
          </a:p>
        </p:txBody>
      </p:sp>
      <p:sp>
        <p:nvSpPr>
          <p:cNvPr id="7" name="TextovéPole 6"/>
          <p:cNvSpPr txBox="1">
            <a:spLocks noChangeArrowheads="1"/>
          </p:cNvSpPr>
          <p:nvPr/>
        </p:nvSpPr>
        <p:spPr bwMode="auto">
          <a:xfrm>
            <a:off x="1908175" y="3068638"/>
            <a:ext cx="34925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>
                <a:latin typeface="Constantia" pitchFamily="18" charset="0"/>
              </a:rPr>
              <a:t>8</a:t>
            </a:r>
          </a:p>
        </p:txBody>
      </p:sp>
      <p:sp>
        <p:nvSpPr>
          <p:cNvPr id="8" name="TextovéPole 7"/>
          <p:cNvSpPr txBox="1">
            <a:spLocks noChangeArrowheads="1"/>
          </p:cNvSpPr>
          <p:nvPr/>
        </p:nvSpPr>
        <p:spPr bwMode="auto">
          <a:xfrm>
            <a:off x="1908175" y="3357563"/>
            <a:ext cx="325438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>
                <a:latin typeface="Constantia" pitchFamily="18" charset="0"/>
              </a:rPr>
              <a:t>3</a:t>
            </a:r>
          </a:p>
        </p:txBody>
      </p:sp>
      <p:sp>
        <p:nvSpPr>
          <p:cNvPr id="9" name="TextovéPole 8"/>
          <p:cNvSpPr txBox="1">
            <a:spLocks noChangeArrowheads="1"/>
          </p:cNvSpPr>
          <p:nvPr/>
        </p:nvSpPr>
        <p:spPr bwMode="auto">
          <a:xfrm>
            <a:off x="1908175" y="3860800"/>
            <a:ext cx="33178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400">
                <a:latin typeface="Constantia" pitchFamily="18" charset="0"/>
              </a:rPr>
              <a:t>x</a:t>
            </a:r>
          </a:p>
        </p:txBody>
      </p:sp>
      <p:sp>
        <p:nvSpPr>
          <p:cNvPr id="11" name="TextovéPole 10"/>
          <p:cNvSpPr txBox="1">
            <a:spLocks noChangeArrowheads="1"/>
          </p:cNvSpPr>
          <p:nvPr/>
        </p:nvSpPr>
        <p:spPr bwMode="auto">
          <a:xfrm>
            <a:off x="3635375" y="3141663"/>
            <a:ext cx="1487488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latin typeface="Times New Roman" pitchFamily="18" charset="0"/>
                <a:cs typeface="Times New Roman" pitchFamily="18" charset="0"/>
              </a:rPr>
              <a:t>x = 8 + 3</a:t>
            </a:r>
          </a:p>
          <a:p>
            <a:r>
              <a:rPr lang="cs-CZ" sz="2800">
                <a:latin typeface="Times New Roman" pitchFamily="18" charset="0"/>
                <a:cs typeface="Times New Roman" pitchFamily="18" charset="0"/>
              </a:rPr>
              <a:t>x = 11</a:t>
            </a:r>
          </a:p>
        </p:txBody>
      </p:sp>
      <p:sp>
        <p:nvSpPr>
          <p:cNvPr id="12" name="TextovéPole 11"/>
          <p:cNvSpPr txBox="1">
            <a:spLocks noChangeArrowheads="1"/>
          </p:cNvSpPr>
          <p:nvPr/>
        </p:nvSpPr>
        <p:spPr bwMode="auto">
          <a:xfrm>
            <a:off x="827088" y="4868863"/>
            <a:ext cx="391477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>
                <a:latin typeface="Times New Roman" pitchFamily="18" charset="0"/>
                <a:cs typeface="Times New Roman" pitchFamily="18" charset="0"/>
              </a:rPr>
              <a:t>Ondra vrátil celkem 11 lahví.</a:t>
            </a:r>
            <a:endParaRPr lang="cs-CZ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4349" name="Picture 13" descr="lahev-h2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92725" y="2636838"/>
            <a:ext cx="3192463" cy="3192462"/>
          </a:xfrm>
          <a:prstGeom prst="rect">
            <a:avLst/>
          </a:prstGeom>
          <a:noFill/>
        </p:spPr>
      </p:pic>
    </p:spTree>
  </p:cSld>
  <p:clrMapOvr>
    <a:masterClrMapping/>
  </p:clrMapOvr>
  <p:transition>
    <p:pull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allAtOnce"/>
      <p:bldP spid="5" grpId="0" build="allAtOnce"/>
      <p:bldP spid="6" grpId="0" build="p"/>
      <p:bldP spid="7" grpId="0" build="p"/>
      <p:bldP spid="8" grpId="0" build="p"/>
      <p:bldP spid="9" grpId="0" build="p"/>
      <p:bldP spid="11" grpId="0" build="p"/>
      <p:bldP spid="12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636588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cs-CZ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Znázorni a doplň</a:t>
            </a:r>
            <a:endParaRPr lang="cs-CZ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362" name="Zástupný symbol pro obsah 2"/>
          <p:cNvSpPr>
            <a:spLocks noGrp="1"/>
          </p:cNvSpPr>
          <p:nvPr>
            <p:ph idx="1"/>
          </p:nvPr>
        </p:nvSpPr>
        <p:spPr>
          <a:xfrm>
            <a:off x="457200" y="1628775"/>
            <a:ext cx="8229600" cy="4695825"/>
          </a:xfrm>
        </p:spPr>
        <p:txBody>
          <a:bodyPr/>
          <a:lstStyle/>
          <a:p>
            <a:pPr eaLnBrk="1" hangingPunct="1">
              <a:buFont typeface="Wingdings 2" pitchFamily="18" charset="2"/>
              <a:buNone/>
            </a:pPr>
            <a:r>
              <a:rPr lang="cs-CZ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9 + 2 =			9 + 6 = </a:t>
            </a:r>
          </a:p>
          <a:p>
            <a:pPr eaLnBrk="1" hangingPunct="1">
              <a:buFont typeface="Wingdings 2" pitchFamily="18" charset="2"/>
              <a:buNone/>
            </a:pPr>
            <a:endParaRPr lang="cs-CZ" sz="240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 typeface="Wingdings 2" pitchFamily="18" charset="2"/>
              <a:buNone/>
            </a:pP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	9 + 3 = 			9 + 7 =</a:t>
            </a:r>
          </a:p>
          <a:p>
            <a:pPr eaLnBrk="1" hangingPunct="1">
              <a:buFont typeface="Wingdings 2" pitchFamily="18" charset="2"/>
              <a:buNone/>
            </a:pPr>
            <a:endParaRPr lang="cs-CZ" sz="240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 typeface="Wingdings 2" pitchFamily="18" charset="2"/>
              <a:buNone/>
            </a:pP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	9 + 4 = 			9 + 8 = </a:t>
            </a:r>
          </a:p>
          <a:p>
            <a:pPr eaLnBrk="1" hangingPunct="1">
              <a:buFont typeface="Wingdings 2" pitchFamily="18" charset="2"/>
              <a:buNone/>
            </a:pPr>
            <a:endParaRPr lang="cs-CZ" sz="240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 typeface="Wingdings 2" pitchFamily="18" charset="2"/>
              <a:buNone/>
            </a:pP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	9 + 5 =			9 + 9 =</a:t>
            </a:r>
          </a:p>
          <a:p>
            <a:pPr eaLnBrk="1" hangingPunct="1">
              <a:buFont typeface="Wingdings 2" pitchFamily="18" charset="2"/>
              <a:buNone/>
            </a:pPr>
            <a:endParaRPr lang="cs-CZ" sz="2400" smtClean="0"/>
          </a:p>
          <a:p>
            <a:pPr eaLnBrk="1" hangingPunct="1">
              <a:buFont typeface="Wingdings 2" pitchFamily="18" charset="2"/>
              <a:buNone/>
            </a:pPr>
            <a:endParaRPr lang="cs-CZ" smtClean="0"/>
          </a:p>
          <a:p>
            <a:pPr eaLnBrk="1" hangingPunct="1">
              <a:buFont typeface="Wingdings 2" pitchFamily="18" charset="2"/>
              <a:buNone/>
            </a:pPr>
            <a:endParaRPr lang="cs-CZ" smtClean="0"/>
          </a:p>
          <a:p>
            <a:pPr eaLnBrk="1" hangingPunct="1">
              <a:buFont typeface="Wingdings 2" pitchFamily="18" charset="2"/>
              <a:buNone/>
            </a:pPr>
            <a:endParaRPr lang="cs-CZ" smtClean="0"/>
          </a:p>
        </p:txBody>
      </p:sp>
      <p:sp>
        <p:nvSpPr>
          <p:cNvPr id="4" name="TextovéPole 3"/>
          <p:cNvSpPr txBox="1">
            <a:spLocks noChangeArrowheads="1"/>
          </p:cNvSpPr>
          <p:nvPr/>
        </p:nvSpPr>
        <p:spPr bwMode="auto">
          <a:xfrm>
            <a:off x="971550" y="1916113"/>
            <a:ext cx="338138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1</a:t>
            </a:r>
          </a:p>
        </p:txBody>
      </p:sp>
      <p:sp>
        <p:nvSpPr>
          <p:cNvPr id="5" name="TextovéPole 4"/>
          <p:cNvSpPr txBox="1">
            <a:spLocks noChangeArrowheads="1"/>
          </p:cNvSpPr>
          <p:nvPr/>
        </p:nvSpPr>
        <p:spPr bwMode="auto">
          <a:xfrm>
            <a:off x="1331913" y="1916113"/>
            <a:ext cx="338137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</a:t>
            </a:r>
          </a:p>
        </p:txBody>
      </p:sp>
      <p:sp>
        <p:nvSpPr>
          <p:cNvPr id="6" name="TextovéPole 5"/>
          <p:cNvSpPr txBox="1">
            <a:spLocks noChangeArrowheads="1"/>
          </p:cNvSpPr>
          <p:nvPr/>
        </p:nvSpPr>
        <p:spPr bwMode="auto">
          <a:xfrm>
            <a:off x="1763713" y="1628775"/>
            <a:ext cx="481012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11</a:t>
            </a:r>
          </a:p>
        </p:txBody>
      </p:sp>
      <p:sp>
        <p:nvSpPr>
          <p:cNvPr id="7" name="TextovéPole 6"/>
          <p:cNvSpPr txBox="1">
            <a:spLocks noChangeArrowheads="1"/>
          </p:cNvSpPr>
          <p:nvPr/>
        </p:nvSpPr>
        <p:spPr bwMode="auto">
          <a:xfrm>
            <a:off x="971550" y="2852738"/>
            <a:ext cx="338138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1</a:t>
            </a:r>
          </a:p>
        </p:txBody>
      </p:sp>
      <p:sp>
        <p:nvSpPr>
          <p:cNvPr id="8" name="TextovéPole 7"/>
          <p:cNvSpPr txBox="1">
            <a:spLocks noChangeArrowheads="1"/>
          </p:cNvSpPr>
          <p:nvPr/>
        </p:nvSpPr>
        <p:spPr bwMode="auto">
          <a:xfrm>
            <a:off x="1331913" y="2852738"/>
            <a:ext cx="338137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</a:p>
        </p:txBody>
      </p:sp>
      <p:sp>
        <p:nvSpPr>
          <p:cNvPr id="9" name="TextovéPole 8"/>
          <p:cNvSpPr txBox="1">
            <a:spLocks noChangeArrowheads="1"/>
          </p:cNvSpPr>
          <p:nvPr/>
        </p:nvSpPr>
        <p:spPr bwMode="auto">
          <a:xfrm>
            <a:off x="1763713" y="2492375"/>
            <a:ext cx="49212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12</a:t>
            </a:r>
          </a:p>
        </p:txBody>
      </p:sp>
      <p:sp>
        <p:nvSpPr>
          <p:cNvPr id="10" name="TextovéPole 9"/>
          <p:cNvSpPr txBox="1">
            <a:spLocks noChangeArrowheads="1"/>
          </p:cNvSpPr>
          <p:nvPr/>
        </p:nvSpPr>
        <p:spPr bwMode="auto">
          <a:xfrm>
            <a:off x="1042988" y="3716338"/>
            <a:ext cx="33972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40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1</a:t>
            </a:r>
          </a:p>
        </p:txBody>
      </p:sp>
      <p:sp>
        <p:nvSpPr>
          <p:cNvPr id="11" name="TextovéPole 10"/>
          <p:cNvSpPr txBox="1">
            <a:spLocks noChangeArrowheads="1"/>
          </p:cNvSpPr>
          <p:nvPr/>
        </p:nvSpPr>
        <p:spPr bwMode="auto">
          <a:xfrm>
            <a:off x="1403350" y="3716338"/>
            <a:ext cx="338138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</a:t>
            </a:r>
          </a:p>
        </p:txBody>
      </p:sp>
      <p:sp>
        <p:nvSpPr>
          <p:cNvPr id="12" name="TextovéPole 11"/>
          <p:cNvSpPr txBox="1">
            <a:spLocks noChangeArrowheads="1"/>
          </p:cNvSpPr>
          <p:nvPr/>
        </p:nvSpPr>
        <p:spPr bwMode="auto">
          <a:xfrm>
            <a:off x="1692275" y="3357563"/>
            <a:ext cx="492125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13</a:t>
            </a:r>
          </a:p>
        </p:txBody>
      </p:sp>
      <p:sp>
        <p:nvSpPr>
          <p:cNvPr id="13" name="TextovéPole 12"/>
          <p:cNvSpPr txBox="1">
            <a:spLocks noChangeArrowheads="1"/>
          </p:cNvSpPr>
          <p:nvPr/>
        </p:nvSpPr>
        <p:spPr bwMode="auto">
          <a:xfrm>
            <a:off x="971550" y="4652963"/>
            <a:ext cx="338138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1</a:t>
            </a:r>
          </a:p>
        </p:txBody>
      </p:sp>
      <p:sp>
        <p:nvSpPr>
          <p:cNvPr id="14" name="TextovéPole 13"/>
          <p:cNvSpPr txBox="1">
            <a:spLocks noChangeArrowheads="1"/>
          </p:cNvSpPr>
          <p:nvPr/>
        </p:nvSpPr>
        <p:spPr bwMode="auto">
          <a:xfrm>
            <a:off x="1403350" y="4652963"/>
            <a:ext cx="338138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4</a:t>
            </a:r>
          </a:p>
        </p:txBody>
      </p:sp>
      <p:sp>
        <p:nvSpPr>
          <p:cNvPr id="15" name="TextovéPole 14"/>
          <p:cNvSpPr txBox="1">
            <a:spLocks noChangeArrowheads="1"/>
          </p:cNvSpPr>
          <p:nvPr/>
        </p:nvSpPr>
        <p:spPr bwMode="auto">
          <a:xfrm>
            <a:off x="1692275" y="4292600"/>
            <a:ext cx="49212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14</a:t>
            </a:r>
          </a:p>
        </p:txBody>
      </p:sp>
      <p:sp>
        <p:nvSpPr>
          <p:cNvPr id="16" name="TextovéPole 15"/>
          <p:cNvSpPr txBox="1">
            <a:spLocks noChangeArrowheads="1"/>
          </p:cNvSpPr>
          <p:nvPr/>
        </p:nvSpPr>
        <p:spPr bwMode="auto">
          <a:xfrm>
            <a:off x="4427538" y="1916113"/>
            <a:ext cx="33972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1</a:t>
            </a:r>
          </a:p>
        </p:txBody>
      </p:sp>
      <p:sp>
        <p:nvSpPr>
          <p:cNvPr id="17" name="TextovéPole 16"/>
          <p:cNvSpPr txBox="1">
            <a:spLocks noChangeArrowheads="1"/>
          </p:cNvSpPr>
          <p:nvPr/>
        </p:nvSpPr>
        <p:spPr bwMode="auto">
          <a:xfrm>
            <a:off x="4787900" y="1916113"/>
            <a:ext cx="338138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5</a:t>
            </a:r>
          </a:p>
        </p:txBody>
      </p:sp>
      <p:sp>
        <p:nvSpPr>
          <p:cNvPr id="18" name="TextovéPole 17"/>
          <p:cNvSpPr txBox="1">
            <a:spLocks noChangeArrowheads="1"/>
          </p:cNvSpPr>
          <p:nvPr/>
        </p:nvSpPr>
        <p:spPr bwMode="auto">
          <a:xfrm>
            <a:off x="5076825" y="1628775"/>
            <a:ext cx="49212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15</a:t>
            </a:r>
          </a:p>
        </p:txBody>
      </p:sp>
      <p:sp>
        <p:nvSpPr>
          <p:cNvPr id="19" name="TextovéPole 18"/>
          <p:cNvSpPr txBox="1">
            <a:spLocks noChangeArrowheads="1"/>
          </p:cNvSpPr>
          <p:nvPr/>
        </p:nvSpPr>
        <p:spPr bwMode="auto">
          <a:xfrm>
            <a:off x="4427538" y="2852738"/>
            <a:ext cx="33972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1</a:t>
            </a:r>
          </a:p>
        </p:txBody>
      </p:sp>
      <p:sp>
        <p:nvSpPr>
          <p:cNvPr id="20" name="TextovéPole 19"/>
          <p:cNvSpPr txBox="1">
            <a:spLocks noChangeArrowheads="1"/>
          </p:cNvSpPr>
          <p:nvPr/>
        </p:nvSpPr>
        <p:spPr bwMode="auto">
          <a:xfrm>
            <a:off x="4787900" y="2852738"/>
            <a:ext cx="338138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</a:p>
        </p:txBody>
      </p:sp>
      <p:sp>
        <p:nvSpPr>
          <p:cNvPr id="21" name="TextovéPole 20"/>
          <p:cNvSpPr txBox="1">
            <a:spLocks noChangeArrowheads="1"/>
          </p:cNvSpPr>
          <p:nvPr/>
        </p:nvSpPr>
        <p:spPr bwMode="auto">
          <a:xfrm>
            <a:off x="5076825" y="2492375"/>
            <a:ext cx="49212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16</a:t>
            </a:r>
          </a:p>
        </p:txBody>
      </p:sp>
      <p:sp>
        <p:nvSpPr>
          <p:cNvPr id="22" name="TextovéPole 21"/>
          <p:cNvSpPr txBox="1">
            <a:spLocks noChangeArrowheads="1"/>
          </p:cNvSpPr>
          <p:nvPr/>
        </p:nvSpPr>
        <p:spPr bwMode="auto">
          <a:xfrm>
            <a:off x="4500563" y="3716338"/>
            <a:ext cx="338137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1</a:t>
            </a:r>
          </a:p>
        </p:txBody>
      </p:sp>
      <p:sp>
        <p:nvSpPr>
          <p:cNvPr id="23" name="TextovéPole 22"/>
          <p:cNvSpPr txBox="1">
            <a:spLocks noChangeArrowheads="1"/>
          </p:cNvSpPr>
          <p:nvPr/>
        </p:nvSpPr>
        <p:spPr bwMode="auto">
          <a:xfrm>
            <a:off x="4859338" y="3716338"/>
            <a:ext cx="33972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7</a:t>
            </a:r>
          </a:p>
        </p:txBody>
      </p:sp>
      <p:sp>
        <p:nvSpPr>
          <p:cNvPr id="24" name="TextovéPole 23"/>
          <p:cNvSpPr txBox="1">
            <a:spLocks noChangeArrowheads="1"/>
          </p:cNvSpPr>
          <p:nvPr/>
        </p:nvSpPr>
        <p:spPr bwMode="auto">
          <a:xfrm>
            <a:off x="5076825" y="3429000"/>
            <a:ext cx="49212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17</a:t>
            </a:r>
          </a:p>
        </p:txBody>
      </p:sp>
      <p:sp>
        <p:nvSpPr>
          <p:cNvPr id="25" name="TextovéPole 24"/>
          <p:cNvSpPr txBox="1">
            <a:spLocks noChangeArrowheads="1"/>
          </p:cNvSpPr>
          <p:nvPr/>
        </p:nvSpPr>
        <p:spPr bwMode="auto">
          <a:xfrm>
            <a:off x="4427538" y="4652963"/>
            <a:ext cx="33972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1</a:t>
            </a:r>
          </a:p>
        </p:txBody>
      </p:sp>
      <p:sp>
        <p:nvSpPr>
          <p:cNvPr id="26" name="TextovéPole 25"/>
          <p:cNvSpPr txBox="1">
            <a:spLocks noChangeArrowheads="1"/>
          </p:cNvSpPr>
          <p:nvPr/>
        </p:nvSpPr>
        <p:spPr bwMode="auto">
          <a:xfrm>
            <a:off x="4787900" y="4652963"/>
            <a:ext cx="338138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8</a:t>
            </a:r>
          </a:p>
        </p:txBody>
      </p:sp>
      <p:sp>
        <p:nvSpPr>
          <p:cNvPr id="27" name="TextovéPole 26"/>
          <p:cNvSpPr txBox="1">
            <a:spLocks noChangeArrowheads="1"/>
          </p:cNvSpPr>
          <p:nvPr/>
        </p:nvSpPr>
        <p:spPr bwMode="auto">
          <a:xfrm>
            <a:off x="5003800" y="4292600"/>
            <a:ext cx="49212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18</a:t>
            </a:r>
          </a:p>
        </p:txBody>
      </p:sp>
      <p:sp>
        <p:nvSpPr>
          <p:cNvPr id="15387" name="TextovéPole 27"/>
          <p:cNvSpPr txBox="1">
            <a:spLocks noChangeArrowheads="1"/>
          </p:cNvSpPr>
          <p:nvPr/>
        </p:nvSpPr>
        <p:spPr bwMode="auto">
          <a:xfrm rot="5400000">
            <a:off x="1151732" y="1953419"/>
            <a:ext cx="328612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000">
                <a:latin typeface="Times New Roman" pitchFamily="18" charset="0"/>
                <a:cs typeface="Times New Roman" pitchFamily="18" charset="0"/>
              </a:rPr>
              <a:t>&lt;</a:t>
            </a:r>
            <a:endParaRPr lang="cs-CZ" sz="24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388" name="TextovéPole 28"/>
          <p:cNvSpPr txBox="1">
            <a:spLocks noChangeArrowheads="1"/>
          </p:cNvSpPr>
          <p:nvPr/>
        </p:nvSpPr>
        <p:spPr bwMode="auto">
          <a:xfrm rot="5400000">
            <a:off x="1150938" y="2889250"/>
            <a:ext cx="3302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000">
                <a:latin typeface="Times New Roman" pitchFamily="18" charset="0"/>
                <a:cs typeface="Times New Roman" pitchFamily="18" charset="0"/>
              </a:rPr>
              <a:t>&lt;</a:t>
            </a:r>
            <a:endParaRPr lang="cs-CZ" sz="24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389" name="TextovéPole 29"/>
          <p:cNvSpPr txBox="1">
            <a:spLocks noChangeArrowheads="1"/>
          </p:cNvSpPr>
          <p:nvPr/>
        </p:nvSpPr>
        <p:spPr bwMode="auto">
          <a:xfrm rot="5400000">
            <a:off x="1239044" y="3753644"/>
            <a:ext cx="328612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000">
                <a:latin typeface="Times New Roman" pitchFamily="18" charset="0"/>
                <a:cs typeface="Times New Roman" pitchFamily="18" charset="0"/>
              </a:rPr>
              <a:t>&lt;</a:t>
            </a:r>
            <a:endParaRPr lang="cs-CZ" sz="24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390" name="TextovéPole 31"/>
          <p:cNvSpPr txBox="1">
            <a:spLocks noChangeArrowheads="1"/>
          </p:cNvSpPr>
          <p:nvPr/>
        </p:nvSpPr>
        <p:spPr bwMode="auto">
          <a:xfrm rot="5400000">
            <a:off x="1222375" y="4689475"/>
            <a:ext cx="3302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000">
                <a:latin typeface="Times New Roman" pitchFamily="18" charset="0"/>
                <a:cs typeface="Times New Roman" pitchFamily="18" charset="0"/>
              </a:rPr>
              <a:t>&lt;</a:t>
            </a:r>
            <a:endParaRPr lang="cs-CZ" sz="24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391" name="TextovéPole 32"/>
          <p:cNvSpPr txBox="1">
            <a:spLocks noChangeArrowheads="1"/>
          </p:cNvSpPr>
          <p:nvPr/>
        </p:nvSpPr>
        <p:spPr bwMode="auto">
          <a:xfrm rot="5400000">
            <a:off x="4607719" y="1953419"/>
            <a:ext cx="328612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000">
                <a:latin typeface="Times New Roman" pitchFamily="18" charset="0"/>
                <a:cs typeface="Times New Roman" pitchFamily="18" charset="0"/>
              </a:rPr>
              <a:t>&lt;</a:t>
            </a:r>
            <a:endParaRPr lang="cs-CZ" sz="24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392" name="TextovéPole 33"/>
          <p:cNvSpPr txBox="1">
            <a:spLocks noChangeArrowheads="1"/>
          </p:cNvSpPr>
          <p:nvPr/>
        </p:nvSpPr>
        <p:spPr bwMode="auto">
          <a:xfrm rot="5400000">
            <a:off x="4607719" y="2817019"/>
            <a:ext cx="328612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000">
                <a:latin typeface="Times New Roman" pitchFamily="18" charset="0"/>
                <a:cs typeface="Times New Roman" pitchFamily="18" charset="0"/>
              </a:rPr>
              <a:t>&lt;</a:t>
            </a:r>
            <a:endParaRPr lang="cs-CZ" sz="24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393" name="TextovéPole 34"/>
          <p:cNvSpPr txBox="1">
            <a:spLocks noChangeArrowheads="1"/>
          </p:cNvSpPr>
          <p:nvPr/>
        </p:nvSpPr>
        <p:spPr bwMode="auto">
          <a:xfrm rot="5400000">
            <a:off x="4679157" y="3753644"/>
            <a:ext cx="328612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000">
                <a:latin typeface="Times New Roman" pitchFamily="18" charset="0"/>
                <a:cs typeface="Times New Roman" pitchFamily="18" charset="0"/>
              </a:rPr>
              <a:t>&lt;</a:t>
            </a:r>
            <a:endParaRPr lang="cs-CZ" sz="24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394" name="TextovéPole 35"/>
          <p:cNvSpPr txBox="1">
            <a:spLocks noChangeArrowheads="1"/>
          </p:cNvSpPr>
          <p:nvPr/>
        </p:nvSpPr>
        <p:spPr bwMode="auto">
          <a:xfrm rot="5400000">
            <a:off x="4607719" y="4617244"/>
            <a:ext cx="328612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000">
                <a:latin typeface="Times New Roman" pitchFamily="18" charset="0"/>
                <a:cs typeface="Times New Roman" pitchFamily="18" charset="0"/>
              </a:rPr>
              <a:t>&lt;</a:t>
            </a:r>
            <a:endParaRPr lang="cs-CZ" sz="240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5395" name="Picture 2" descr="http://druhacizlutice.websnadno.cz/matematik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24525" y="2708275"/>
            <a:ext cx="3048000" cy="348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7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7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2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654050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cs-CZ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Slovní úloha</a:t>
            </a:r>
            <a:endParaRPr lang="cs-CZ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6386" name="Zástupný symbol pro obsah 2"/>
          <p:cNvSpPr>
            <a:spLocks noGrp="1"/>
          </p:cNvSpPr>
          <p:nvPr>
            <p:ph idx="1"/>
          </p:nvPr>
        </p:nvSpPr>
        <p:spPr>
          <a:xfrm>
            <a:off x="457200" y="1557338"/>
            <a:ext cx="8229600" cy="4767262"/>
          </a:xfrm>
        </p:spPr>
        <p:txBody>
          <a:bodyPr/>
          <a:lstStyle/>
          <a:p>
            <a:pPr eaLnBrk="1" hangingPunct="1">
              <a:buFont typeface="Wingdings 2" pitchFamily="18" charset="2"/>
              <a:buNone/>
            </a:pPr>
            <a:r>
              <a:rPr lang="cs-CZ" smtClean="0">
                <a:latin typeface="Times New Roman" pitchFamily="18" charset="0"/>
                <a:cs typeface="Times New Roman" pitchFamily="18" charset="0"/>
              </a:rPr>
              <a:t>Na hodinu tělocviku nastoupilo 9 děvčat a 7 chlapců. Kolik nastoupilo na hodinu tělocviku žáků?</a:t>
            </a:r>
          </a:p>
        </p:txBody>
      </p:sp>
      <p:sp>
        <p:nvSpPr>
          <p:cNvPr id="4" name="TextovéPole 3"/>
          <p:cNvSpPr txBox="1">
            <a:spLocks noChangeArrowheads="1"/>
          </p:cNvSpPr>
          <p:nvPr/>
        </p:nvSpPr>
        <p:spPr bwMode="auto">
          <a:xfrm>
            <a:off x="827088" y="3141663"/>
            <a:ext cx="2305050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400">
                <a:latin typeface="Times New Roman" pitchFamily="18" charset="0"/>
                <a:cs typeface="Times New Roman" pitchFamily="18" charset="0"/>
              </a:rPr>
              <a:t>Děvčat    9</a:t>
            </a:r>
          </a:p>
        </p:txBody>
      </p:sp>
      <p:sp>
        <p:nvSpPr>
          <p:cNvPr id="5" name="TextovéPole 4"/>
          <p:cNvSpPr txBox="1">
            <a:spLocks noChangeArrowheads="1"/>
          </p:cNvSpPr>
          <p:nvPr/>
        </p:nvSpPr>
        <p:spPr bwMode="auto">
          <a:xfrm>
            <a:off x="827088" y="3573463"/>
            <a:ext cx="230505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400">
                <a:latin typeface="Times New Roman" pitchFamily="18" charset="0"/>
                <a:cs typeface="Times New Roman" pitchFamily="18" charset="0"/>
              </a:rPr>
              <a:t>Chlapců  7</a:t>
            </a:r>
          </a:p>
        </p:txBody>
      </p:sp>
      <p:sp>
        <p:nvSpPr>
          <p:cNvPr id="6" name="TextovéPole 5"/>
          <p:cNvSpPr txBox="1">
            <a:spLocks noChangeArrowheads="1"/>
          </p:cNvSpPr>
          <p:nvPr/>
        </p:nvSpPr>
        <p:spPr bwMode="auto">
          <a:xfrm>
            <a:off x="900113" y="4076700"/>
            <a:ext cx="2303462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400">
                <a:latin typeface="Times New Roman" pitchFamily="18" charset="0"/>
                <a:cs typeface="Times New Roman" pitchFamily="18" charset="0"/>
              </a:rPr>
              <a:t>9 + 7 = 17</a:t>
            </a:r>
          </a:p>
        </p:txBody>
      </p:sp>
      <p:sp>
        <p:nvSpPr>
          <p:cNvPr id="7" name="TextovéPole 6"/>
          <p:cNvSpPr txBox="1">
            <a:spLocks noChangeArrowheads="1"/>
          </p:cNvSpPr>
          <p:nvPr/>
        </p:nvSpPr>
        <p:spPr bwMode="auto">
          <a:xfrm>
            <a:off x="468313" y="5373688"/>
            <a:ext cx="5903912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400">
                <a:latin typeface="Times New Roman" pitchFamily="18" charset="0"/>
                <a:cs typeface="Times New Roman" pitchFamily="18" charset="0"/>
              </a:rPr>
              <a:t>Na hodinu tělocviku nastoupilo 17 žáků.</a:t>
            </a:r>
          </a:p>
        </p:txBody>
      </p:sp>
      <p:pic>
        <p:nvPicPr>
          <p:cNvPr id="16391" name="Picture 2" descr="http://www.zsnaslovance.cz/zs_na_slovance/tridy/8A/1322929084/obr/132293013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95738" y="2565400"/>
            <a:ext cx="4321175" cy="275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5" grpId="0" build="p"/>
      <p:bldP spid="6" grpId="0" build="p"/>
      <p:bldP spid="7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779463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cs-CZ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Doplň tabulku</a:t>
            </a:r>
            <a:endParaRPr lang="cs-CZ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1476375" y="2420938"/>
          <a:ext cx="7221538" cy="1976437"/>
        </p:xfrm>
        <a:graphic>
          <a:graphicData uri="http://schemas.openxmlformats.org/drawingml/2006/table">
            <a:tbl>
              <a:tblPr firstRow="1" bandRow="1">
                <a:tableStyleId>{ED083AE6-46FA-4A59-8FB0-9F97EB10719F}</a:tableStyleId>
              </a:tblPr>
              <a:tblGrid>
                <a:gridCol w="656498"/>
                <a:gridCol w="656498"/>
                <a:gridCol w="656498"/>
                <a:gridCol w="656498"/>
                <a:gridCol w="656498"/>
                <a:gridCol w="656498"/>
                <a:gridCol w="656498"/>
                <a:gridCol w="656498"/>
                <a:gridCol w="656498"/>
                <a:gridCol w="656498"/>
                <a:gridCol w="656498"/>
              </a:tblGrid>
              <a:tr h="658872"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cs-CZ" sz="28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cs-CZ" sz="28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cs-CZ" sz="28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cs-CZ" sz="28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cs-CZ" sz="28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cs-CZ" sz="28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cs-CZ" sz="28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cs-CZ" sz="28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cs-CZ" sz="28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cs-CZ" sz="28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cs-CZ" sz="28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658872"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cs-CZ" sz="2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cs-CZ" sz="2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cs-CZ" sz="2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cs-CZ" sz="2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cs-CZ" sz="2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cs-CZ" sz="2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cs-CZ" sz="2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cs-CZ" sz="2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cs-CZ" sz="2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  <a:endParaRPr lang="cs-CZ" sz="2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cs-CZ" sz="2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658872">
                <a:tc>
                  <a:txBody>
                    <a:bodyPr/>
                    <a:lstStyle/>
                    <a:p>
                      <a:pPr algn="ctr"/>
                      <a:endParaRPr lang="cs-CZ" u="non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u="non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u="non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u="non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u="non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u="non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u="non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u="non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u="non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u="non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u="non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8" name="Zahnutá šipka doprava 7"/>
          <p:cNvSpPr/>
          <p:nvPr/>
        </p:nvSpPr>
        <p:spPr>
          <a:xfrm>
            <a:off x="827088" y="2565400"/>
            <a:ext cx="576262" cy="863600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5" name="Elipsa 4"/>
          <p:cNvSpPr/>
          <p:nvPr/>
        </p:nvSpPr>
        <p:spPr>
          <a:xfrm>
            <a:off x="539750" y="2708275"/>
            <a:ext cx="431800" cy="433388"/>
          </a:xfrm>
          <a:prstGeom prst="ellips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+</a:t>
            </a:r>
          </a:p>
        </p:txBody>
      </p:sp>
      <p:sp>
        <p:nvSpPr>
          <p:cNvPr id="9" name="Zahnutá šipka doprava 8"/>
          <p:cNvSpPr/>
          <p:nvPr/>
        </p:nvSpPr>
        <p:spPr>
          <a:xfrm>
            <a:off x="755650" y="3284538"/>
            <a:ext cx="576263" cy="865187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6" name="Elipsa 5"/>
          <p:cNvSpPr/>
          <p:nvPr/>
        </p:nvSpPr>
        <p:spPr>
          <a:xfrm>
            <a:off x="539750" y="3500438"/>
            <a:ext cx="431800" cy="433387"/>
          </a:xfrm>
          <a:prstGeom prst="ellips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=</a:t>
            </a:r>
          </a:p>
        </p:txBody>
      </p:sp>
      <p:sp>
        <p:nvSpPr>
          <p:cNvPr id="10" name="TextovéPole 9"/>
          <p:cNvSpPr txBox="1">
            <a:spLocks noChangeArrowheads="1"/>
          </p:cNvSpPr>
          <p:nvPr/>
        </p:nvSpPr>
        <p:spPr bwMode="auto">
          <a:xfrm>
            <a:off x="1619250" y="3789363"/>
            <a:ext cx="339725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800" b="1">
                <a:latin typeface="Times New Roman" pitchFamily="18" charset="0"/>
                <a:cs typeface="Times New Roman" pitchFamily="18" charset="0"/>
              </a:rPr>
              <a:t>7</a:t>
            </a:r>
            <a:endParaRPr lang="cs-CZ" sz="24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ovéPole 10"/>
          <p:cNvSpPr txBox="1">
            <a:spLocks noChangeArrowheads="1"/>
          </p:cNvSpPr>
          <p:nvPr/>
        </p:nvSpPr>
        <p:spPr bwMode="auto">
          <a:xfrm>
            <a:off x="2268538" y="3789363"/>
            <a:ext cx="338137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800" b="1">
                <a:latin typeface="Times New Roman" pitchFamily="18" charset="0"/>
                <a:cs typeface="Times New Roman" pitchFamily="18" charset="0"/>
              </a:rPr>
              <a:t>8</a:t>
            </a:r>
            <a:endParaRPr lang="cs-CZ" sz="24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ovéPole 11"/>
          <p:cNvSpPr txBox="1">
            <a:spLocks noChangeArrowheads="1"/>
          </p:cNvSpPr>
          <p:nvPr/>
        </p:nvSpPr>
        <p:spPr bwMode="auto">
          <a:xfrm>
            <a:off x="2987675" y="3789363"/>
            <a:ext cx="338138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800" b="1">
                <a:latin typeface="Times New Roman" pitchFamily="18" charset="0"/>
                <a:cs typeface="Times New Roman" pitchFamily="18" charset="0"/>
              </a:rPr>
              <a:t>9</a:t>
            </a:r>
            <a:endParaRPr lang="cs-CZ" sz="24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ovéPole 12"/>
          <p:cNvSpPr txBox="1">
            <a:spLocks noChangeArrowheads="1"/>
          </p:cNvSpPr>
          <p:nvPr/>
        </p:nvSpPr>
        <p:spPr bwMode="auto">
          <a:xfrm>
            <a:off x="3492500" y="3789363"/>
            <a:ext cx="574675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800" b="1">
                <a:latin typeface="Times New Roman" pitchFamily="18" charset="0"/>
                <a:cs typeface="Times New Roman" pitchFamily="18" charset="0"/>
              </a:rPr>
              <a:t>10</a:t>
            </a:r>
            <a:endParaRPr lang="cs-CZ" sz="24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ovéPole 13"/>
          <p:cNvSpPr txBox="1">
            <a:spLocks noChangeArrowheads="1"/>
          </p:cNvSpPr>
          <p:nvPr/>
        </p:nvSpPr>
        <p:spPr bwMode="auto">
          <a:xfrm>
            <a:off x="4140200" y="3789363"/>
            <a:ext cx="576263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800" b="1">
                <a:latin typeface="Times New Roman" pitchFamily="18" charset="0"/>
                <a:cs typeface="Times New Roman" pitchFamily="18" charset="0"/>
              </a:rPr>
              <a:t>11</a:t>
            </a:r>
            <a:endParaRPr lang="cs-CZ" sz="24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ovéPole 14"/>
          <p:cNvSpPr txBox="1">
            <a:spLocks noChangeArrowheads="1"/>
          </p:cNvSpPr>
          <p:nvPr/>
        </p:nvSpPr>
        <p:spPr bwMode="auto">
          <a:xfrm>
            <a:off x="4787900" y="3789363"/>
            <a:ext cx="576263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800" b="1">
                <a:latin typeface="Times New Roman" pitchFamily="18" charset="0"/>
                <a:cs typeface="Times New Roman" pitchFamily="18" charset="0"/>
              </a:rPr>
              <a:t>12</a:t>
            </a:r>
            <a:endParaRPr lang="cs-CZ" sz="24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TextovéPole 16"/>
          <p:cNvSpPr txBox="1">
            <a:spLocks noChangeArrowheads="1"/>
          </p:cNvSpPr>
          <p:nvPr/>
        </p:nvSpPr>
        <p:spPr bwMode="auto">
          <a:xfrm>
            <a:off x="5508625" y="3789363"/>
            <a:ext cx="576263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800" b="1">
                <a:latin typeface="Times New Roman" pitchFamily="18" charset="0"/>
                <a:cs typeface="Times New Roman" pitchFamily="18" charset="0"/>
              </a:rPr>
              <a:t>13</a:t>
            </a:r>
            <a:endParaRPr lang="cs-CZ" sz="24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TextovéPole 17"/>
          <p:cNvSpPr txBox="1">
            <a:spLocks noChangeArrowheads="1"/>
          </p:cNvSpPr>
          <p:nvPr/>
        </p:nvSpPr>
        <p:spPr bwMode="auto">
          <a:xfrm>
            <a:off x="6156325" y="3789363"/>
            <a:ext cx="576263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800" b="1">
                <a:latin typeface="Times New Roman" pitchFamily="18" charset="0"/>
                <a:cs typeface="Times New Roman" pitchFamily="18" charset="0"/>
              </a:rPr>
              <a:t>14</a:t>
            </a:r>
            <a:endParaRPr lang="cs-CZ" sz="24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TextovéPole 18"/>
          <p:cNvSpPr txBox="1">
            <a:spLocks noChangeArrowheads="1"/>
          </p:cNvSpPr>
          <p:nvPr/>
        </p:nvSpPr>
        <p:spPr bwMode="auto">
          <a:xfrm>
            <a:off x="6804025" y="3789363"/>
            <a:ext cx="576263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800" b="1">
                <a:latin typeface="Times New Roman" pitchFamily="18" charset="0"/>
                <a:cs typeface="Times New Roman" pitchFamily="18" charset="0"/>
              </a:rPr>
              <a:t>15</a:t>
            </a:r>
            <a:endParaRPr lang="cs-CZ" sz="24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TextovéPole 19"/>
          <p:cNvSpPr txBox="1">
            <a:spLocks noChangeArrowheads="1"/>
          </p:cNvSpPr>
          <p:nvPr/>
        </p:nvSpPr>
        <p:spPr bwMode="auto">
          <a:xfrm>
            <a:off x="7451725" y="3789363"/>
            <a:ext cx="576263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800" b="1">
                <a:latin typeface="Times New Roman" pitchFamily="18" charset="0"/>
                <a:cs typeface="Times New Roman" pitchFamily="18" charset="0"/>
              </a:rPr>
              <a:t>16</a:t>
            </a:r>
            <a:endParaRPr lang="cs-CZ" sz="24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TextovéPole 20"/>
          <p:cNvSpPr txBox="1">
            <a:spLocks noChangeArrowheads="1"/>
          </p:cNvSpPr>
          <p:nvPr/>
        </p:nvSpPr>
        <p:spPr bwMode="auto">
          <a:xfrm>
            <a:off x="8172450" y="3789363"/>
            <a:ext cx="576263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800" b="1">
                <a:latin typeface="Times New Roman" pitchFamily="18" charset="0"/>
                <a:cs typeface="Times New Roman" pitchFamily="18" charset="0"/>
              </a:rPr>
              <a:t>17</a:t>
            </a:r>
            <a:endParaRPr lang="cs-CZ" sz="2400" b="1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7475" name="Picture 2" descr="http://matematika.komenskeho288.cz/wp-content/gallery/start/hcmty05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0" y="4508500"/>
            <a:ext cx="3852863" cy="2089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ull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708025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cs-CZ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Slovní úloha</a:t>
            </a:r>
            <a:endParaRPr lang="cs-CZ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434" name="Zástupný symbol pro obsah 2"/>
          <p:cNvSpPr>
            <a:spLocks noGrp="1"/>
          </p:cNvSpPr>
          <p:nvPr>
            <p:ph idx="1"/>
          </p:nvPr>
        </p:nvSpPr>
        <p:spPr>
          <a:xfrm>
            <a:off x="457200" y="1700213"/>
            <a:ext cx="8229600" cy="4624387"/>
          </a:xfrm>
        </p:spPr>
        <p:txBody>
          <a:bodyPr/>
          <a:lstStyle/>
          <a:p>
            <a:pPr eaLnBrk="1" hangingPunct="1">
              <a:buFont typeface="Wingdings 2" pitchFamily="18" charset="2"/>
              <a:buNone/>
            </a:pPr>
            <a:r>
              <a:rPr lang="cs-CZ" smtClean="0">
                <a:latin typeface="Times New Roman" pitchFamily="18" charset="0"/>
                <a:cs typeface="Times New Roman" pitchFamily="18" charset="0"/>
              </a:rPr>
              <a:t>Anička toužila po hračce. Poprosila babičku a ta jí dala 8 korun. Anička se podívala do pokladničky a našla 9  korun. Mohla si koupit hračku, která stála 16 korun?</a:t>
            </a:r>
          </a:p>
        </p:txBody>
      </p:sp>
      <p:sp>
        <p:nvSpPr>
          <p:cNvPr id="4" name="TextovéPole 3"/>
          <p:cNvSpPr txBox="1">
            <a:spLocks noChangeArrowheads="1"/>
          </p:cNvSpPr>
          <p:nvPr/>
        </p:nvSpPr>
        <p:spPr bwMode="auto">
          <a:xfrm>
            <a:off x="1331913" y="3573463"/>
            <a:ext cx="338137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>
                <a:latin typeface="Times New Roman" pitchFamily="18" charset="0"/>
                <a:cs typeface="Times New Roman" pitchFamily="18" charset="0"/>
              </a:rPr>
              <a:t>9</a:t>
            </a:r>
          </a:p>
        </p:txBody>
      </p:sp>
      <p:sp>
        <p:nvSpPr>
          <p:cNvPr id="5" name="TextovéPole 4"/>
          <p:cNvSpPr txBox="1">
            <a:spLocks noChangeArrowheads="1"/>
          </p:cNvSpPr>
          <p:nvPr/>
        </p:nvSpPr>
        <p:spPr bwMode="auto">
          <a:xfrm>
            <a:off x="1619250" y="3573463"/>
            <a:ext cx="35560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>
                <a:latin typeface="Times New Roman" pitchFamily="18" charset="0"/>
                <a:cs typeface="Times New Roman" pitchFamily="18" charset="0"/>
              </a:rPr>
              <a:t>+</a:t>
            </a:r>
          </a:p>
        </p:txBody>
      </p:sp>
      <p:sp>
        <p:nvSpPr>
          <p:cNvPr id="6" name="TextovéPole 5"/>
          <p:cNvSpPr txBox="1">
            <a:spLocks noChangeArrowheads="1"/>
          </p:cNvSpPr>
          <p:nvPr/>
        </p:nvSpPr>
        <p:spPr bwMode="auto">
          <a:xfrm>
            <a:off x="1908175" y="3573463"/>
            <a:ext cx="325438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400">
                <a:latin typeface="Times New Roman" pitchFamily="18" charset="0"/>
                <a:cs typeface="Times New Roman" pitchFamily="18" charset="0"/>
              </a:rPr>
              <a:t>8</a:t>
            </a:r>
          </a:p>
        </p:txBody>
      </p:sp>
      <p:sp>
        <p:nvSpPr>
          <p:cNvPr id="7" name="TextovéPole 6"/>
          <p:cNvSpPr txBox="1">
            <a:spLocks noChangeArrowheads="1"/>
          </p:cNvSpPr>
          <p:nvPr/>
        </p:nvSpPr>
        <p:spPr bwMode="auto">
          <a:xfrm>
            <a:off x="2195513" y="3573463"/>
            <a:ext cx="35560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>
                <a:latin typeface="Times New Roman" pitchFamily="18" charset="0"/>
                <a:cs typeface="Times New Roman" pitchFamily="18" charset="0"/>
              </a:rPr>
              <a:t>=</a:t>
            </a:r>
          </a:p>
        </p:txBody>
      </p:sp>
      <p:sp>
        <p:nvSpPr>
          <p:cNvPr id="8" name="TextovéPole 7"/>
          <p:cNvSpPr txBox="1">
            <a:spLocks noChangeArrowheads="1"/>
          </p:cNvSpPr>
          <p:nvPr/>
        </p:nvSpPr>
        <p:spPr bwMode="auto">
          <a:xfrm>
            <a:off x="2484438" y="3573463"/>
            <a:ext cx="49212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>
                <a:latin typeface="Times New Roman" pitchFamily="18" charset="0"/>
                <a:cs typeface="Times New Roman" pitchFamily="18" charset="0"/>
              </a:rPr>
              <a:t>17</a:t>
            </a:r>
          </a:p>
        </p:txBody>
      </p:sp>
      <p:sp>
        <p:nvSpPr>
          <p:cNvPr id="9" name="TextovéPole 8"/>
          <p:cNvSpPr txBox="1">
            <a:spLocks noChangeArrowheads="1"/>
          </p:cNvSpPr>
          <p:nvPr/>
        </p:nvSpPr>
        <p:spPr bwMode="auto">
          <a:xfrm>
            <a:off x="1258888" y="4076700"/>
            <a:ext cx="493712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>
                <a:latin typeface="Times New Roman" pitchFamily="18" charset="0"/>
                <a:cs typeface="Times New Roman" pitchFamily="18" charset="0"/>
              </a:rPr>
              <a:t>17</a:t>
            </a:r>
          </a:p>
        </p:txBody>
      </p:sp>
      <p:sp>
        <p:nvSpPr>
          <p:cNvPr id="10" name="TextovéPole 9"/>
          <p:cNvSpPr txBox="1">
            <a:spLocks noChangeArrowheads="1"/>
          </p:cNvSpPr>
          <p:nvPr/>
        </p:nvSpPr>
        <p:spPr bwMode="auto">
          <a:xfrm>
            <a:off x="1692275" y="4076700"/>
            <a:ext cx="35718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>
                <a:latin typeface="Times New Roman" pitchFamily="18" charset="0"/>
                <a:cs typeface="Times New Roman" pitchFamily="18" charset="0"/>
              </a:rPr>
              <a:t>&gt;</a:t>
            </a:r>
          </a:p>
        </p:txBody>
      </p:sp>
      <p:sp>
        <p:nvSpPr>
          <p:cNvPr id="11" name="TextovéPole 10"/>
          <p:cNvSpPr txBox="1">
            <a:spLocks noChangeArrowheads="1"/>
          </p:cNvSpPr>
          <p:nvPr/>
        </p:nvSpPr>
        <p:spPr bwMode="auto">
          <a:xfrm>
            <a:off x="2051050" y="4076700"/>
            <a:ext cx="493713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>
                <a:latin typeface="Times New Roman" pitchFamily="18" charset="0"/>
                <a:cs typeface="Times New Roman" pitchFamily="18" charset="0"/>
              </a:rPr>
              <a:t>16</a:t>
            </a:r>
          </a:p>
        </p:txBody>
      </p:sp>
      <p:sp>
        <p:nvSpPr>
          <p:cNvPr id="12" name="TextovéPole 11"/>
          <p:cNvSpPr txBox="1">
            <a:spLocks noChangeArrowheads="1"/>
          </p:cNvSpPr>
          <p:nvPr/>
        </p:nvSpPr>
        <p:spPr bwMode="auto">
          <a:xfrm>
            <a:off x="684213" y="5445125"/>
            <a:ext cx="72009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400">
                <a:latin typeface="Times New Roman" pitchFamily="18" charset="0"/>
                <a:cs typeface="Times New Roman" pitchFamily="18" charset="0"/>
              </a:rPr>
              <a:t>Anička si hračku koupit může a ještě jí 1 koruna zůstane.</a:t>
            </a:r>
          </a:p>
        </p:txBody>
      </p:sp>
      <p:pic>
        <p:nvPicPr>
          <p:cNvPr id="18444" name="Picture 2" descr="http://upload.wikimedia.org/wikipedia/commons/thumb/a/a5/Coin-1-Kc-reverse.jpg/190px-Coin-1-Kc-revers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580063" y="3141663"/>
            <a:ext cx="2155825" cy="2087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TextovéPole 13"/>
          <p:cNvSpPr txBox="1">
            <a:spLocks noChangeArrowheads="1"/>
          </p:cNvSpPr>
          <p:nvPr/>
        </p:nvSpPr>
        <p:spPr bwMode="auto">
          <a:xfrm>
            <a:off x="1258888" y="4581525"/>
            <a:ext cx="493712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>
                <a:latin typeface="Times New Roman" pitchFamily="18" charset="0"/>
                <a:cs typeface="Times New Roman" pitchFamily="18" charset="0"/>
              </a:rPr>
              <a:t>17</a:t>
            </a:r>
          </a:p>
        </p:txBody>
      </p:sp>
      <p:sp>
        <p:nvSpPr>
          <p:cNvPr id="15" name="TextovéPole 14"/>
          <p:cNvSpPr txBox="1">
            <a:spLocks noChangeArrowheads="1"/>
          </p:cNvSpPr>
          <p:nvPr/>
        </p:nvSpPr>
        <p:spPr bwMode="auto">
          <a:xfrm>
            <a:off x="1692275" y="4581525"/>
            <a:ext cx="28733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>
                <a:latin typeface="Times New Roman" pitchFamily="18" charset="0"/>
                <a:cs typeface="Times New Roman" pitchFamily="18" charset="0"/>
              </a:rPr>
              <a:t>-</a:t>
            </a:r>
          </a:p>
        </p:txBody>
      </p:sp>
      <p:sp>
        <p:nvSpPr>
          <p:cNvPr id="16" name="TextovéPole 15"/>
          <p:cNvSpPr txBox="1">
            <a:spLocks noChangeArrowheads="1"/>
          </p:cNvSpPr>
          <p:nvPr/>
        </p:nvSpPr>
        <p:spPr bwMode="auto">
          <a:xfrm>
            <a:off x="1908175" y="4581525"/>
            <a:ext cx="49212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>
                <a:latin typeface="Times New Roman" pitchFamily="18" charset="0"/>
                <a:cs typeface="Times New Roman" pitchFamily="18" charset="0"/>
              </a:rPr>
              <a:t>16</a:t>
            </a:r>
          </a:p>
        </p:txBody>
      </p:sp>
      <p:sp>
        <p:nvSpPr>
          <p:cNvPr id="17" name="TextovéPole 16"/>
          <p:cNvSpPr txBox="1">
            <a:spLocks noChangeArrowheads="1"/>
          </p:cNvSpPr>
          <p:nvPr/>
        </p:nvSpPr>
        <p:spPr bwMode="auto">
          <a:xfrm>
            <a:off x="2339975" y="4581525"/>
            <a:ext cx="35718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>
                <a:latin typeface="Times New Roman" pitchFamily="18" charset="0"/>
                <a:cs typeface="Times New Roman" pitchFamily="18" charset="0"/>
              </a:rPr>
              <a:t>=</a:t>
            </a:r>
          </a:p>
        </p:txBody>
      </p:sp>
      <p:sp>
        <p:nvSpPr>
          <p:cNvPr id="18" name="TextovéPole 17"/>
          <p:cNvSpPr txBox="1">
            <a:spLocks noChangeArrowheads="1"/>
          </p:cNvSpPr>
          <p:nvPr/>
        </p:nvSpPr>
        <p:spPr bwMode="auto">
          <a:xfrm>
            <a:off x="2627313" y="4581525"/>
            <a:ext cx="33972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>
                <a:latin typeface="Times New Roman" pitchFamily="18" charset="0"/>
                <a:cs typeface="Times New Roman" pitchFamily="18" charset="0"/>
              </a:rPr>
              <a:t>1</a:t>
            </a:r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2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5" grpId="0" build="p"/>
      <p:bldP spid="6" grpId="0" build="p"/>
      <p:bldP spid="7" grpId="0" build="p"/>
      <p:bldP spid="8" grpId="0" build="p"/>
      <p:bldP spid="9" grpId="0" build="p"/>
      <p:bldP spid="10" grpId="0" build="p"/>
      <p:bldP spid="11" grpId="0" build="p"/>
      <p:bldP spid="12" grpId="0" build="p"/>
      <p:bldP spid="14" grpId="0" build="p"/>
      <p:bldP spid="15" grpId="0" build="p"/>
      <p:bldP spid="16" grpId="0" build="p"/>
      <p:bldP spid="17" grpId="0" build="p"/>
      <p:bldP spid="18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779463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cs-CZ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Doplň tabulku</a:t>
            </a:r>
            <a:endParaRPr lang="cs-CZ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4" name="Zástupný symbol pro obsah 3"/>
          <p:cNvGraphicFramePr>
            <a:graphicFrameLocks/>
          </p:cNvGraphicFramePr>
          <p:nvPr/>
        </p:nvGraphicFramePr>
        <p:xfrm>
          <a:off x="1547813" y="2565400"/>
          <a:ext cx="7221537" cy="1976438"/>
        </p:xfrm>
        <a:graphic>
          <a:graphicData uri="http://schemas.openxmlformats.org/drawingml/2006/table">
            <a:tbl>
              <a:tblPr firstRow="1" bandRow="1">
                <a:tableStyleId>{BDBED569-4797-4DF1-A0F4-6AAB3CD982D8}</a:tableStyleId>
              </a:tblPr>
              <a:tblGrid>
                <a:gridCol w="656498"/>
                <a:gridCol w="656498"/>
                <a:gridCol w="656498"/>
                <a:gridCol w="656498"/>
                <a:gridCol w="656498"/>
                <a:gridCol w="656498"/>
                <a:gridCol w="656498"/>
                <a:gridCol w="656498"/>
                <a:gridCol w="656498"/>
                <a:gridCol w="656498"/>
                <a:gridCol w="656498"/>
              </a:tblGrid>
              <a:tr h="658872"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cs-CZ" sz="28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  <a:endParaRPr lang="cs-CZ" sz="28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cs-CZ" sz="28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cs-CZ" sz="28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cs-CZ" sz="28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cs-CZ" sz="28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cs-CZ" sz="28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cs-CZ" sz="28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  <a:endParaRPr lang="cs-CZ" sz="28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cs-CZ" sz="28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cs-CZ" sz="28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658872"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cs-CZ" sz="2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cs-CZ" sz="2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cs-CZ" sz="2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cs-CZ" sz="2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cs-CZ" sz="2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  <a:endParaRPr lang="cs-CZ" sz="2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cs-CZ" sz="2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cs-CZ" sz="2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cs-CZ" sz="2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  <a:endParaRPr lang="cs-CZ" sz="2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cs-CZ" sz="2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658872">
                <a:tc>
                  <a:txBody>
                    <a:bodyPr/>
                    <a:lstStyle/>
                    <a:p>
                      <a:pPr algn="ctr"/>
                      <a:endParaRPr lang="cs-CZ" u="non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u="non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u="non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u="non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u="non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u="non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u="non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u="non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u="non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u="non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u="non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Zahnutá šipka doprava 4"/>
          <p:cNvSpPr/>
          <p:nvPr/>
        </p:nvSpPr>
        <p:spPr>
          <a:xfrm>
            <a:off x="827088" y="2565400"/>
            <a:ext cx="576262" cy="863600"/>
          </a:xfrm>
          <a:prstGeom prst="curvedRight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6" name="Zahnutá šipka doprava 5"/>
          <p:cNvSpPr/>
          <p:nvPr/>
        </p:nvSpPr>
        <p:spPr>
          <a:xfrm>
            <a:off x="827088" y="3357563"/>
            <a:ext cx="576262" cy="863600"/>
          </a:xfrm>
          <a:prstGeom prst="curvedRight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7" name="Elipsa 6"/>
          <p:cNvSpPr/>
          <p:nvPr/>
        </p:nvSpPr>
        <p:spPr>
          <a:xfrm>
            <a:off x="539750" y="2708275"/>
            <a:ext cx="431800" cy="433388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+</a:t>
            </a:r>
          </a:p>
        </p:txBody>
      </p:sp>
      <p:sp>
        <p:nvSpPr>
          <p:cNvPr id="8" name="Elipsa 7"/>
          <p:cNvSpPr/>
          <p:nvPr/>
        </p:nvSpPr>
        <p:spPr>
          <a:xfrm>
            <a:off x="539750" y="3500438"/>
            <a:ext cx="431800" cy="433387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=</a:t>
            </a:r>
          </a:p>
        </p:txBody>
      </p:sp>
      <p:sp>
        <p:nvSpPr>
          <p:cNvPr id="12" name="TextovéPole 11"/>
          <p:cNvSpPr txBox="1">
            <a:spLocks noChangeArrowheads="1"/>
          </p:cNvSpPr>
          <p:nvPr/>
        </p:nvSpPr>
        <p:spPr bwMode="auto">
          <a:xfrm>
            <a:off x="1619250" y="3933825"/>
            <a:ext cx="576263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800" b="1">
                <a:latin typeface="Times New Roman" pitchFamily="18" charset="0"/>
                <a:cs typeface="Times New Roman" pitchFamily="18" charset="0"/>
              </a:rPr>
              <a:t>15</a:t>
            </a:r>
            <a:endParaRPr lang="cs-CZ" sz="24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ovéPole 12"/>
          <p:cNvSpPr txBox="1">
            <a:spLocks noChangeArrowheads="1"/>
          </p:cNvSpPr>
          <p:nvPr/>
        </p:nvSpPr>
        <p:spPr bwMode="auto">
          <a:xfrm>
            <a:off x="2268538" y="3933825"/>
            <a:ext cx="574675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800" b="1">
                <a:latin typeface="Times New Roman" pitchFamily="18" charset="0"/>
                <a:cs typeface="Times New Roman" pitchFamily="18" charset="0"/>
              </a:rPr>
              <a:t>12</a:t>
            </a:r>
            <a:endParaRPr lang="cs-CZ" sz="24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ovéPole 13"/>
          <p:cNvSpPr txBox="1">
            <a:spLocks noChangeArrowheads="1"/>
          </p:cNvSpPr>
          <p:nvPr/>
        </p:nvSpPr>
        <p:spPr bwMode="auto">
          <a:xfrm>
            <a:off x="2916238" y="3933825"/>
            <a:ext cx="576262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800" b="1">
                <a:latin typeface="Times New Roman" pitchFamily="18" charset="0"/>
                <a:cs typeface="Times New Roman" pitchFamily="18" charset="0"/>
              </a:rPr>
              <a:t>13</a:t>
            </a:r>
            <a:endParaRPr lang="cs-CZ" sz="24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ovéPole 14"/>
          <p:cNvSpPr txBox="1">
            <a:spLocks noChangeArrowheads="1"/>
          </p:cNvSpPr>
          <p:nvPr/>
        </p:nvSpPr>
        <p:spPr bwMode="auto">
          <a:xfrm>
            <a:off x="3563938" y="3933825"/>
            <a:ext cx="576262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800" b="1">
                <a:latin typeface="Times New Roman" pitchFamily="18" charset="0"/>
                <a:cs typeface="Times New Roman" pitchFamily="18" charset="0"/>
              </a:rPr>
              <a:t>11</a:t>
            </a:r>
            <a:endParaRPr lang="cs-CZ" sz="24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ovéPole 15"/>
          <p:cNvSpPr txBox="1">
            <a:spLocks noChangeArrowheads="1"/>
          </p:cNvSpPr>
          <p:nvPr/>
        </p:nvSpPr>
        <p:spPr bwMode="auto">
          <a:xfrm>
            <a:off x="4284663" y="3933825"/>
            <a:ext cx="574675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800" b="1">
                <a:latin typeface="Times New Roman" pitchFamily="18" charset="0"/>
                <a:cs typeface="Times New Roman" pitchFamily="18" charset="0"/>
              </a:rPr>
              <a:t>12</a:t>
            </a:r>
            <a:endParaRPr lang="cs-CZ" sz="24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TextovéPole 16"/>
          <p:cNvSpPr txBox="1">
            <a:spLocks noChangeArrowheads="1"/>
          </p:cNvSpPr>
          <p:nvPr/>
        </p:nvSpPr>
        <p:spPr bwMode="auto">
          <a:xfrm>
            <a:off x="4932363" y="3933825"/>
            <a:ext cx="576262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800" b="1">
                <a:latin typeface="Times New Roman" pitchFamily="18" charset="0"/>
                <a:cs typeface="Times New Roman" pitchFamily="18" charset="0"/>
              </a:rPr>
              <a:t>11</a:t>
            </a:r>
            <a:endParaRPr lang="cs-CZ" sz="24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TextovéPole 17"/>
          <p:cNvSpPr txBox="1">
            <a:spLocks noChangeArrowheads="1"/>
          </p:cNvSpPr>
          <p:nvPr/>
        </p:nvSpPr>
        <p:spPr bwMode="auto">
          <a:xfrm>
            <a:off x="5580063" y="3933825"/>
            <a:ext cx="576262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800" b="1">
                <a:latin typeface="Times New Roman" pitchFamily="18" charset="0"/>
                <a:cs typeface="Times New Roman" pitchFamily="18" charset="0"/>
              </a:rPr>
              <a:t>14</a:t>
            </a:r>
            <a:endParaRPr lang="cs-CZ" sz="24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TextovéPole 18"/>
          <p:cNvSpPr txBox="1">
            <a:spLocks noChangeArrowheads="1"/>
          </p:cNvSpPr>
          <p:nvPr/>
        </p:nvSpPr>
        <p:spPr bwMode="auto">
          <a:xfrm>
            <a:off x="6300788" y="3933825"/>
            <a:ext cx="574675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800" b="1">
                <a:latin typeface="Times New Roman" pitchFamily="18" charset="0"/>
                <a:cs typeface="Times New Roman" pitchFamily="18" charset="0"/>
              </a:rPr>
              <a:t>13</a:t>
            </a:r>
            <a:endParaRPr lang="cs-CZ" sz="24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TextovéPole 19"/>
          <p:cNvSpPr txBox="1">
            <a:spLocks noChangeArrowheads="1"/>
          </p:cNvSpPr>
          <p:nvPr/>
        </p:nvSpPr>
        <p:spPr bwMode="auto">
          <a:xfrm>
            <a:off x="6875463" y="3933825"/>
            <a:ext cx="576262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800" b="1">
                <a:latin typeface="Times New Roman" pitchFamily="18" charset="0"/>
                <a:cs typeface="Times New Roman" pitchFamily="18" charset="0"/>
              </a:rPr>
              <a:t>11</a:t>
            </a:r>
            <a:endParaRPr lang="cs-CZ" sz="24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TextovéPole 20"/>
          <p:cNvSpPr txBox="1">
            <a:spLocks noChangeArrowheads="1"/>
          </p:cNvSpPr>
          <p:nvPr/>
        </p:nvSpPr>
        <p:spPr bwMode="auto">
          <a:xfrm>
            <a:off x="7524750" y="3933825"/>
            <a:ext cx="576263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800" b="1">
                <a:latin typeface="Times New Roman" pitchFamily="18" charset="0"/>
                <a:cs typeface="Times New Roman" pitchFamily="18" charset="0"/>
              </a:rPr>
              <a:t>16</a:t>
            </a:r>
            <a:endParaRPr lang="cs-CZ" sz="24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TextovéPole 21"/>
          <p:cNvSpPr txBox="1">
            <a:spLocks noChangeArrowheads="1"/>
          </p:cNvSpPr>
          <p:nvPr/>
        </p:nvSpPr>
        <p:spPr bwMode="auto">
          <a:xfrm>
            <a:off x="8172450" y="3933825"/>
            <a:ext cx="576263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800" b="1">
                <a:latin typeface="Times New Roman" pitchFamily="18" charset="0"/>
                <a:cs typeface="Times New Roman" pitchFamily="18" charset="0"/>
              </a:rPr>
              <a:t>18</a:t>
            </a:r>
            <a:endParaRPr lang="cs-CZ" sz="2400" b="1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9523" name="Picture 2" descr="http://www.smolkova.szm.com/obrazky/knihy%20so%20ziakom1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19700" y="4724400"/>
            <a:ext cx="3171825" cy="194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388" y="692150"/>
            <a:ext cx="6562725" cy="636588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cs-CZ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Vyřeš správně tabulky</a:t>
            </a:r>
            <a:endParaRPr lang="cs-CZ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900113" y="2708275"/>
          <a:ext cx="1800225" cy="2243138"/>
        </p:xfrm>
        <a:graphic>
          <a:graphicData uri="http://schemas.openxmlformats.org/drawingml/2006/table">
            <a:tbl>
              <a:tblPr firstRow="1" bandRow="1">
                <a:tableStyleId>{5DA37D80-6434-44D0-A028-1B22A696006F}</a:tableStyleId>
              </a:tblPr>
              <a:tblGrid>
                <a:gridCol w="900100"/>
                <a:gridCol w="9001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cs-CZ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atin typeface="Times New Roman" pitchFamily="18" charset="0"/>
                          <a:cs typeface="Times New Roman" pitchFamily="18" charset="0"/>
                        </a:rPr>
                        <a:t>13</a:t>
                      </a:r>
                      <a:endParaRPr lang="cs-CZ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atin typeface="Times New Roman" pitchFamily="18" charset="0"/>
                          <a:cs typeface="Times New Roman" pitchFamily="18" charset="0"/>
                        </a:rPr>
                        <a:t>15</a:t>
                      </a:r>
                      <a:endParaRPr lang="cs-CZ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  <a:endParaRPr lang="cs-CZ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88848"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atin typeface="Times New Roman" pitchFamily="18" charset="0"/>
                          <a:cs typeface="Times New Roman" pitchFamily="18" charset="0"/>
                        </a:rPr>
                        <a:t>17</a:t>
                      </a:r>
                      <a:endParaRPr lang="cs-CZ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atin typeface="Times New Roman" pitchFamily="18" charset="0"/>
                          <a:cs typeface="Times New Roman" pitchFamily="18" charset="0"/>
                        </a:rPr>
                        <a:t>14</a:t>
                      </a:r>
                      <a:endParaRPr lang="cs-CZ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6" name="Zástupný symbol pro obsah 3"/>
          <p:cNvGraphicFramePr>
            <a:graphicFrameLocks/>
          </p:cNvGraphicFramePr>
          <p:nvPr/>
        </p:nvGraphicFramePr>
        <p:xfrm>
          <a:off x="3276600" y="3789363"/>
          <a:ext cx="1800225" cy="2225675"/>
        </p:xfrm>
        <a:graphic>
          <a:graphicData uri="http://schemas.openxmlformats.org/drawingml/2006/table">
            <a:tbl>
              <a:tblPr firstRow="1" bandRow="1">
                <a:tableStyleId>{BDBED569-4797-4DF1-A0F4-6AAB3CD982D8}</a:tableStyleId>
              </a:tblPr>
              <a:tblGrid>
                <a:gridCol w="900100"/>
                <a:gridCol w="9001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cs-CZ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cs-CZ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  <a:endParaRPr lang="cs-CZ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  <a:endParaRPr lang="cs-CZ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atin typeface="Times New Roman" pitchFamily="18" charset="0"/>
                          <a:cs typeface="Times New Roman" pitchFamily="18" charset="0"/>
                        </a:rPr>
                        <a:t>13</a:t>
                      </a:r>
                      <a:endParaRPr lang="cs-CZ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  <a:endParaRPr lang="cs-CZ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7" name="Zástupný symbol pro obsah 3"/>
          <p:cNvGraphicFramePr>
            <a:graphicFrameLocks/>
          </p:cNvGraphicFramePr>
          <p:nvPr/>
        </p:nvGraphicFramePr>
        <p:xfrm>
          <a:off x="5508625" y="2636838"/>
          <a:ext cx="1800225" cy="2225675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864096"/>
                <a:gridCol w="936104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atin typeface="Times New Roman" pitchFamily="18" charset="0"/>
                          <a:cs typeface="Times New Roman" pitchFamily="18" charset="0"/>
                        </a:rPr>
                        <a:t>13</a:t>
                      </a:r>
                      <a:endParaRPr lang="cs-CZ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b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cs-CZ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cs-CZ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  <a:endParaRPr lang="cs-CZ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b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atin typeface="Times New Roman" pitchFamily="18" charset="0"/>
                          <a:cs typeface="Times New Roman" pitchFamily="18" charset="0"/>
                        </a:rPr>
                        <a:t>15</a:t>
                      </a:r>
                      <a:endParaRPr lang="cs-CZ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b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cs-CZ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8" name="Zahnutá šipka dolů 7"/>
          <p:cNvSpPr/>
          <p:nvPr/>
        </p:nvSpPr>
        <p:spPr>
          <a:xfrm>
            <a:off x="1258888" y="1989138"/>
            <a:ext cx="1152525" cy="576262"/>
          </a:xfrm>
          <a:prstGeom prst="curvedDown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9" name="Zahnutá šipka dolů 8"/>
          <p:cNvSpPr/>
          <p:nvPr/>
        </p:nvSpPr>
        <p:spPr>
          <a:xfrm>
            <a:off x="3635375" y="3141663"/>
            <a:ext cx="1152525" cy="574675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10" name="Zahnutá šipka dolů 9"/>
          <p:cNvSpPr/>
          <p:nvPr/>
        </p:nvSpPr>
        <p:spPr>
          <a:xfrm>
            <a:off x="5867400" y="1989138"/>
            <a:ext cx="1152525" cy="576262"/>
          </a:xfrm>
          <a:prstGeom prst="curvedDownArrow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20554" name="TextovéPole 10"/>
          <p:cNvSpPr txBox="1">
            <a:spLocks noChangeArrowheads="1"/>
          </p:cNvSpPr>
          <p:nvPr/>
        </p:nvSpPr>
        <p:spPr bwMode="auto">
          <a:xfrm>
            <a:off x="1476375" y="2133600"/>
            <a:ext cx="574675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800" b="1">
                <a:latin typeface="Times New Roman" pitchFamily="18" charset="0"/>
                <a:cs typeface="Times New Roman" pitchFamily="18" charset="0"/>
              </a:rPr>
              <a:t>+3</a:t>
            </a:r>
            <a:endParaRPr lang="cs-CZ" sz="24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555" name="TextovéPole 11"/>
          <p:cNvSpPr txBox="1">
            <a:spLocks noChangeArrowheads="1"/>
          </p:cNvSpPr>
          <p:nvPr/>
        </p:nvSpPr>
        <p:spPr bwMode="auto">
          <a:xfrm>
            <a:off x="3851275" y="3213100"/>
            <a:ext cx="576263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800" b="1">
                <a:latin typeface="Times New Roman" pitchFamily="18" charset="0"/>
                <a:cs typeface="Times New Roman" pitchFamily="18" charset="0"/>
              </a:rPr>
              <a:t>+6</a:t>
            </a:r>
            <a:endParaRPr lang="cs-CZ" sz="24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556" name="TextovéPole 12"/>
          <p:cNvSpPr txBox="1">
            <a:spLocks noChangeArrowheads="1"/>
          </p:cNvSpPr>
          <p:nvPr/>
        </p:nvSpPr>
        <p:spPr bwMode="auto">
          <a:xfrm>
            <a:off x="6156325" y="2060575"/>
            <a:ext cx="792163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800" b="1">
                <a:latin typeface="Times New Roman" pitchFamily="18" charset="0"/>
                <a:cs typeface="Times New Roman" pitchFamily="18" charset="0"/>
              </a:rPr>
              <a:t>+4</a:t>
            </a:r>
            <a:endParaRPr lang="cs-CZ" sz="24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ovéPole 13"/>
          <p:cNvSpPr txBox="1">
            <a:spLocks noChangeArrowheads="1"/>
          </p:cNvSpPr>
          <p:nvPr/>
        </p:nvSpPr>
        <p:spPr bwMode="auto">
          <a:xfrm>
            <a:off x="2124075" y="2708275"/>
            <a:ext cx="57626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b="1">
                <a:latin typeface="Times New Roman" pitchFamily="18" charset="0"/>
                <a:cs typeface="Times New Roman" pitchFamily="18" charset="0"/>
              </a:rPr>
              <a:t>11</a:t>
            </a:r>
            <a:endParaRPr lang="cs-CZ" sz="24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ovéPole 15"/>
          <p:cNvSpPr txBox="1">
            <a:spLocks noChangeArrowheads="1"/>
          </p:cNvSpPr>
          <p:nvPr/>
        </p:nvSpPr>
        <p:spPr bwMode="auto">
          <a:xfrm>
            <a:off x="2124075" y="3068638"/>
            <a:ext cx="57626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b="1">
                <a:latin typeface="Times New Roman" pitchFamily="18" charset="0"/>
                <a:cs typeface="Times New Roman" pitchFamily="18" charset="0"/>
              </a:rPr>
              <a:t>16</a:t>
            </a:r>
            <a:endParaRPr lang="cs-CZ" sz="24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TextovéPole 16"/>
          <p:cNvSpPr txBox="1">
            <a:spLocks noChangeArrowheads="1"/>
          </p:cNvSpPr>
          <p:nvPr/>
        </p:nvSpPr>
        <p:spPr bwMode="auto">
          <a:xfrm>
            <a:off x="2124075" y="3429000"/>
            <a:ext cx="57626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b="1">
                <a:latin typeface="Times New Roman" pitchFamily="18" charset="0"/>
                <a:cs typeface="Times New Roman" pitchFamily="18" charset="0"/>
              </a:rPr>
              <a:t>18</a:t>
            </a:r>
            <a:endParaRPr lang="cs-CZ" sz="24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TextovéPole 17"/>
          <p:cNvSpPr txBox="1">
            <a:spLocks noChangeArrowheads="1"/>
          </p:cNvSpPr>
          <p:nvPr/>
        </p:nvSpPr>
        <p:spPr bwMode="auto">
          <a:xfrm>
            <a:off x="2124075" y="3860800"/>
            <a:ext cx="57626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b="1">
                <a:latin typeface="Times New Roman" pitchFamily="18" charset="0"/>
                <a:cs typeface="Times New Roman" pitchFamily="18" charset="0"/>
              </a:rPr>
              <a:t>14</a:t>
            </a:r>
            <a:endParaRPr lang="cs-CZ" sz="24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TextovéPole 18"/>
          <p:cNvSpPr txBox="1">
            <a:spLocks noChangeArrowheads="1"/>
          </p:cNvSpPr>
          <p:nvPr/>
        </p:nvSpPr>
        <p:spPr bwMode="auto">
          <a:xfrm>
            <a:off x="2124075" y="4221163"/>
            <a:ext cx="57626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b="1">
                <a:latin typeface="Times New Roman" pitchFamily="18" charset="0"/>
                <a:cs typeface="Times New Roman" pitchFamily="18" charset="0"/>
              </a:rPr>
              <a:t>20</a:t>
            </a:r>
            <a:endParaRPr lang="cs-CZ" sz="24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TextovéPole 19"/>
          <p:cNvSpPr txBox="1">
            <a:spLocks noChangeArrowheads="1"/>
          </p:cNvSpPr>
          <p:nvPr/>
        </p:nvSpPr>
        <p:spPr bwMode="auto">
          <a:xfrm>
            <a:off x="2124075" y="4581525"/>
            <a:ext cx="576263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b="1">
                <a:latin typeface="Times New Roman" pitchFamily="18" charset="0"/>
                <a:cs typeface="Times New Roman" pitchFamily="18" charset="0"/>
              </a:rPr>
              <a:t>17</a:t>
            </a:r>
            <a:endParaRPr lang="cs-CZ" sz="24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TextovéPole 20"/>
          <p:cNvSpPr txBox="1">
            <a:spLocks noChangeArrowheads="1"/>
          </p:cNvSpPr>
          <p:nvPr/>
        </p:nvSpPr>
        <p:spPr bwMode="auto">
          <a:xfrm>
            <a:off x="4500563" y="3789363"/>
            <a:ext cx="576262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b="1">
                <a:latin typeface="Times New Roman" pitchFamily="18" charset="0"/>
                <a:cs typeface="Times New Roman" pitchFamily="18" charset="0"/>
              </a:rPr>
              <a:t>13</a:t>
            </a:r>
            <a:endParaRPr lang="cs-CZ" sz="24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TextovéPole 21"/>
          <p:cNvSpPr txBox="1">
            <a:spLocks noChangeArrowheads="1"/>
          </p:cNvSpPr>
          <p:nvPr/>
        </p:nvSpPr>
        <p:spPr bwMode="auto">
          <a:xfrm>
            <a:off x="4500563" y="4149725"/>
            <a:ext cx="576262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b="1">
                <a:latin typeface="Times New Roman" pitchFamily="18" charset="0"/>
                <a:cs typeface="Times New Roman" pitchFamily="18" charset="0"/>
              </a:rPr>
              <a:t>14</a:t>
            </a:r>
            <a:endParaRPr lang="cs-CZ" sz="24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TextovéPole 22"/>
          <p:cNvSpPr txBox="1">
            <a:spLocks noChangeArrowheads="1"/>
          </p:cNvSpPr>
          <p:nvPr/>
        </p:nvSpPr>
        <p:spPr bwMode="auto">
          <a:xfrm>
            <a:off x="4500563" y="4508500"/>
            <a:ext cx="57626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b="1">
                <a:latin typeface="Times New Roman" pitchFamily="18" charset="0"/>
                <a:cs typeface="Times New Roman" pitchFamily="18" charset="0"/>
              </a:rPr>
              <a:t>18</a:t>
            </a:r>
            <a:endParaRPr lang="cs-CZ" sz="24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TextovéPole 23"/>
          <p:cNvSpPr txBox="1">
            <a:spLocks noChangeArrowheads="1"/>
          </p:cNvSpPr>
          <p:nvPr/>
        </p:nvSpPr>
        <p:spPr bwMode="auto">
          <a:xfrm>
            <a:off x="4500563" y="4868863"/>
            <a:ext cx="57626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b="1">
                <a:latin typeface="Times New Roman" pitchFamily="18" charset="0"/>
                <a:cs typeface="Times New Roman" pitchFamily="18" charset="0"/>
              </a:rPr>
              <a:t>17</a:t>
            </a:r>
            <a:endParaRPr lang="cs-CZ" sz="24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TextovéPole 24"/>
          <p:cNvSpPr txBox="1">
            <a:spLocks noChangeArrowheads="1"/>
          </p:cNvSpPr>
          <p:nvPr/>
        </p:nvSpPr>
        <p:spPr bwMode="auto">
          <a:xfrm>
            <a:off x="4500563" y="5229225"/>
            <a:ext cx="57626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b="1">
                <a:latin typeface="Times New Roman" pitchFamily="18" charset="0"/>
                <a:cs typeface="Times New Roman" pitchFamily="18" charset="0"/>
              </a:rPr>
              <a:t>19</a:t>
            </a:r>
            <a:endParaRPr lang="cs-CZ" sz="24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" name="TextovéPole 25"/>
          <p:cNvSpPr txBox="1">
            <a:spLocks noChangeArrowheads="1"/>
          </p:cNvSpPr>
          <p:nvPr/>
        </p:nvSpPr>
        <p:spPr bwMode="auto">
          <a:xfrm>
            <a:off x="4500563" y="5661025"/>
            <a:ext cx="57626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b="1">
                <a:latin typeface="Times New Roman" pitchFamily="18" charset="0"/>
                <a:cs typeface="Times New Roman" pitchFamily="18" charset="0"/>
              </a:rPr>
              <a:t>15</a:t>
            </a:r>
            <a:endParaRPr lang="cs-CZ" sz="24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" name="TextovéPole 26"/>
          <p:cNvSpPr txBox="1">
            <a:spLocks noChangeArrowheads="1"/>
          </p:cNvSpPr>
          <p:nvPr/>
        </p:nvSpPr>
        <p:spPr bwMode="auto">
          <a:xfrm>
            <a:off x="6659563" y="2636838"/>
            <a:ext cx="57626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b="1">
                <a:latin typeface="Times New Roman" pitchFamily="18" charset="0"/>
                <a:cs typeface="Times New Roman" pitchFamily="18" charset="0"/>
              </a:rPr>
              <a:t>17</a:t>
            </a:r>
            <a:endParaRPr lang="cs-CZ" sz="24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8" name="TextovéPole 27"/>
          <p:cNvSpPr txBox="1">
            <a:spLocks noChangeArrowheads="1"/>
          </p:cNvSpPr>
          <p:nvPr/>
        </p:nvSpPr>
        <p:spPr bwMode="auto">
          <a:xfrm>
            <a:off x="6659563" y="2997200"/>
            <a:ext cx="576262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b="1">
                <a:latin typeface="Times New Roman" pitchFamily="18" charset="0"/>
                <a:cs typeface="Times New Roman" pitchFamily="18" charset="0"/>
              </a:rPr>
              <a:t>12</a:t>
            </a:r>
            <a:endParaRPr lang="cs-CZ" sz="24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" name="TextovéPole 28"/>
          <p:cNvSpPr txBox="1">
            <a:spLocks noChangeArrowheads="1"/>
          </p:cNvSpPr>
          <p:nvPr/>
        </p:nvSpPr>
        <p:spPr bwMode="auto">
          <a:xfrm>
            <a:off x="6659563" y="3357563"/>
            <a:ext cx="576262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b="1">
                <a:latin typeface="Times New Roman" pitchFamily="18" charset="0"/>
                <a:cs typeface="Times New Roman" pitchFamily="18" charset="0"/>
              </a:rPr>
              <a:t>10</a:t>
            </a:r>
            <a:endParaRPr lang="cs-CZ" sz="24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" name="TextovéPole 29"/>
          <p:cNvSpPr txBox="1">
            <a:spLocks noChangeArrowheads="1"/>
          </p:cNvSpPr>
          <p:nvPr/>
        </p:nvSpPr>
        <p:spPr bwMode="auto">
          <a:xfrm>
            <a:off x="6659563" y="3789363"/>
            <a:ext cx="433387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b="1">
                <a:latin typeface="Times New Roman" pitchFamily="18" charset="0"/>
                <a:cs typeface="Times New Roman" pitchFamily="18" charset="0"/>
              </a:rPr>
              <a:t>13</a:t>
            </a:r>
            <a:endParaRPr lang="cs-CZ" sz="24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TextovéPole 30"/>
          <p:cNvSpPr txBox="1">
            <a:spLocks noChangeArrowheads="1"/>
          </p:cNvSpPr>
          <p:nvPr/>
        </p:nvSpPr>
        <p:spPr bwMode="auto">
          <a:xfrm>
            <a:off x="6659563" y="4149725"/>
            <a:ext cx="576262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b="1">
                <a:latin typeface="Times New Roman" pitchFamily="18" charset="0"/>
                <a:cs typeface="Times New Roman" pitchFamily="18" charset="0"/>
              </a:rPr>
              <a:t>19</a:t>
            </a:r>
            <a:endParaRPr lang="cs-CZ" sz="24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TextovéPole 31"/>
          <p:cNvSpPr txBox="1">
            <a:spLocks noChangeArrowheads="1"/>
          </p:cNvSpPr>
          <p:nvPr/>
        </p:nvSpPr>
        <p:spPr bwMode="auto">
          <a:xfrm>
            <a:off x="6659563" y="4508500"/>
            <a:ext cx="57626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b="1">
                <a:latin typeface="Times New Roman" pitchFamily="18" charset="0"/>
                <a:cs typeface="Times New Roman" pitchFamily="18" charset="0"/>
              </a:rPr>
              <a:t>  8</a:t>
            </a:r>
            <a:endParaRPr lang="cs-CZ" sz="2400" b="1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75" name="Picture 2" descr="http://www.tanika.sk/web/matematika/images/otazniky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677025" y="188913"/>
            <a:ext cx="2336800" cy="201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765175"/>
            <a:ext cx="8229600" cy="5360988"/>
          </a:xfrm>
        </p:spPr>
        <p:txBody>
          <a:bodyPr>
            <a:normAutofit/>
          </a:bodyPr>
          <a:lstStyle/>
          <a:p>
            <a:pPr eaLnBrk="1" hangingPunct="1">
              <a:buFont typeface="Wingdings 2" pitchFamily="18" charset="2"/>
              <a:buNone/>
            </a:pPr>
            <a:r>
              <a:rPr lang="cs-CZ" sz="3000" b="1" smtClean="0">
                <a:solidFill>
                  <a:srgbClr val="7030A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Zdroje:</a:t>
            </a:r>
          </a:p>
          <a:p>
            <a:pPr eaLnBrk="1" hangingPunct="1">
              <a:buFont typeface="Wingdings 2" pitchFamily="18" charset="2"/>
              <a:buNone/>
            </a:pPr>
            <a:r>
              <a:rPr lang="cs-CZ" sz="2400" u="sng" smtClean="0">
                <a:solidFill>
                  <a:schemeClr val="hlink"/>
                </a:solidFill>
                <a:cs typeface="Times New Roman" pitchFamily="18" charset="0"/>
              </a:rPr>
              <a:t>Matematika pro 2. ročník- 1. díl</a:t>
            </a:r>
          </a:p>
          <a:p>
            <a:pPr eaLnBrk="1" hangingPunct="1">
              <a:buFont typeface="Wingdings 2" pitchFamily="18" charset="2"/>
              <a:buNone/>
            </a:pPr>
            <a:r>
              <a:rPr lang="cs-CZ" sz="2400" u="sng" smtClean="0">
                <a:solidFill>
                  <a:schemeClr val="hlink"/>
                </a:solidFill>
              </a:rPr>
              <a:t>http://gadgeto.cz/769-1832-thickbox/lahev-h2o.jpg</a:t>
            </a:r>
          </a:p>
          <a:p>
            <a:pPr eaLnBrk="1" hangingPunct="1">
              <a:buFont typeface="Wingdings 2" pitchFamily="18" charset="2"/>
              <a:buNone/>
            </a:pPr>
            <a:r>
              <a:rPr lang="cs-CZ" sz="2400" smtClean="0">
                <a:hlinkClick r:id="rId2"/>
              </a:rPr>
              <a:t>http://www.druhacizlutice.websnadno.cz/Tydenni-plan.html</a:t>
            </a:r>
            <a:endParaRPr lang="cs-CZ" sz="2400" smtClean="0"/>
          </a:p>
          <a:p>
            <a:pPr eaLnBrk="1" hangingPunct="1">
              <a:buFont typeface="Wingdings 2" pitchFamily="18" charset="2"/>
              <a:buNone/>
            </a:pPr>
            <a:r>
              <a:rPr lang="cs-CZ" sz="2400" smtClean="0">
                <a:hlinkClick r:id="rId3"/>
              </a:rPr>
              <a:t>http://www.zsnaslovance.cz/zs_na_slovance/tridy/8A/?sl=1322929084&amp;sln=N%E1%9A%20b%EC%9En%FD%20%9Akoln%ED%20den&amp;big=1</a:t>
            </a:r>
            <a:endParaRPr lang="cs-CZ" sz="2400" smtClean="0"/>
          </a:p>
          <a:p>
            <a:pPr eaLnBrk="1" hangingPunct="1">
              <a:buFont typeface="Wingdings 2" pitchFamily="18" charset="2"/>
              <a:buNone/>
            </a:pPr>
            <a:r>
              <a:rPr lang="cs-CZ" sz="2400" smtClean="0">
                <a:hlinkClick r:id="rId4"/>
              </a:rPr>
              <a:t>http://matematika.komenskeho288.cz/?cat=4</a:t>
            </a:r>
            <a:endParaRPr lang="cs-CZ" sz="2400" smtClean="0"/>
          </a:p>
          <a:p>
            <a:pPr eaLnBrk="1" hangingPunct="1">
              <a:buFont typeface="Wingdings 2" pitchFamily="18" charset="2"/>
              <a:buNone/>
            </a:pPr>
            <a:r>
              <a:rPr lang="cs-CZ" sz="2400" smtClean="0">
                <a:hlinkClick r:id="rId5"/>
              </a:rPr>
              <a:t>http://www.smolkova.szm.com/slovensky%20jazyk.htm</a:t>
            </a:r>
            <a:endParaRPr lang="cs-CZ" sz="2400" smtClean="0"/>
          </a:p>
          <a:p>
            <a:pPr eaLnBrk="1" hangingPunct="1">
              <a:buFont typeface="Wingdings 2" pitchFamily="18" charset="2"/>
              <a:buNone/>
            </a:pPr>
            <a:r>
              <a:rPr lang="cs-CZ" sz="2400" u="sng" smtClean="0">
                <a:solidFill>
                  <a:schemeClr val="hlink"/>
                </a:solidFill>
              </a:rPr>
              <a:t>http://cs.wikipedia.org/wiki/Soubor:Coin-1-Kc-reverse.jpg</a:t>
            </a:r>
          </a:p>
          <a:p>
            <a:pPr eaLnBrk="1" hangingPunct="1">
              <a:buFont typeface="Wingdings 2" pitchFamily="18" charset="2"/>
              <a:buNone/>
            </a:pPr>
            <a:r>
              <a:rPr lang="cs-CZ" sz="2400" smtClean="0">
                <a:hlinkClick r:id="rId6"/>
              </a:rPr>
              <a:t>http://www.tanika.sk/web/matematika/</a:t>
            </a:r>
            <a:endParaRPr lang="cs-CZ" sz="2400" smtClean="0"/>
          </a:p>
          <a:p>
            <a:pPr eaLnBrk="1" hangingPunct="1">
              <a:buFont typeface="Wingdings 2" pitchFamily="18" charset="2"/>
              <a:buNone/>
            </a:pPr>
            <a:endParaRPr lang="cs-CZ" sz="2400" smtClean="0"/>
          </a:p>
          <a:p>
            <a:pPr eaLnBrk="1" hangingPunct="1">
              <a:buFont typeface="Wingdings 2" pitchFamily="18" charset="2"/>
              <a:buNone/>
            </a:pPr>
            <a:endParaRPr lang="cs-CZ" sz="2400" smtClean="0"/>
          </a:p>
          <a:p>
            <a:pPr eaLnBrk="1" hangingPunct="1">
              <a:buFont typeface="Wingdings 2" pitchFamily="18" charset="2"/>
              <a:buNone/>
            </a:pPr>
            <a:endParaRPr lang="cs-CZ" sz="2400" smtClean="0"/>
          </a:p>
          <a:p>
            <a:pPr eaLnBrk="1" hangingPunct="1">
              <a:buFont typeface="Wingdings 2" pitchFamily="18" charset="2"/>
              <a:buNone/>
            </a:pPr>
            <a:endParaRPr lang="cs-CZ" sz="2400" smtClean="0"/>
          </a:p>
          <a:p>
            <a:pPr eaLnBrk="1" hangingPunct="1">
              <a:buFont typeface="Wingdings 2" pitchFamily="18" charset="2"/>
              <a:buNone/>
            </a:pPr>
            <a:endParaRPr lang="cs-CZ" sz="2400" smtClean="0"/>
          </a:p>
          <a:p>
            <a:pPr eaLnBrk="1" hangingPunct="1">
              <a:buFont typeface="Wingdings 2" pitchFamily="18" charset="2"/>
              <a:buNone/>
            </a:pPr>
            <a:endParaRPr lang="cs-CZ" sz="2400" smtClean="0"/>
          </a:p>
          <a:p>
            <a:pPr eaLnBrk="1" hangingPunct="1">
              <a:buFont typeface="Wingdings 2" pitchFamily="18" charset="2"/>
              <a:buNone/>
            </a:pPr>
            <a:endParaRPr lang="cs-CZ" sz="2400" smtClean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2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238</TotalTime>
  <Words>344</Words>
  <Application>Microsoft Office PowerPoint</Application>
  <PresentationFormat>On-screen Show (4:3)</PresentationFormat>
  <Paragraphs>210</Paragraphs>
  <Slides>9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Šablona návrhu</vt:lpstr>
      </vt:variant>
      <vt:variant>
        <vt:i4>4</vt:i4>
      </vt:variant>
      <vt:variant>
        <vt:lpstr>Nadpisy snímků</vt:lpstr>
      </vt:variant>
      <vt:variant>
        <vt:i4>9</vt:i4>
      </vt:variant>
    </vt:vector>
  </HeadingPairs>
  <TitlesOfParts>
    <vt:vector size="18" baseType="lpstr">
      <vt:lpstr>Arial</vt:lpstr>
      <vt:lpstr>Calibri</vt:lpstr>
      <vt:lpstr>Constantia</vt:lpstr>
      <vt:lpstr>Wingdings 2</vt:lpstr>
      <vt:lpstr>Times New Roman</vt:lpstr>
      <vt:lpstr>Tok</vt:lpstr>
      <vt:lpstr>Tok</vt:lpstr>
      <vt:lpstr>Tok</vt:lpstr>
      <vt:lpstr>Tok</vt:lpstr>
      <vt:lpstr>Snímek 1</vt:lpstr>
      <vt:lpstr>Slovní úloha</vt:lpstr>
      <vt:lpstr>Znázorni a doplň</vt:lpstr>
      <vt:lpstr>Slovní úloha</vt:lpstr>
      <vt:lpstr>Doplň tabulku</vt:lpstr>
      <vt:lpstr>Slovní úloha</vt:lpstr>
      <vt:lpstr>Doplň tabulku</vt:lpstr>
      <vt:lpstr>Vyřeš správně tabulky</vt:lpstr>
      <vt:lpstr>Snímek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SČÍTÁNÍ DO 20 S PŘECHODEM DESÍTKY</dc:title>
  <dc:creator>Matyáš</dc:creator>
  <cp:lastModifiedBy>PC23545</cp:lastModifiedBy>
  <cp:revision>12</cp:revision>
  <dcterms:created xsi:type="dcterms:W3CDTF">2013-06-03T06:32:13Z</dcterms:created>
  <dcterms:modified xsi:type="dcterms:W3CDTF">2013-08-27T10:17:21Z</dcterms:modified>
</cp:coreProperties>
</file>