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0" r:id="rId1"/>
    <p:sldMasterId id="2147483792" r:id="rId2"/>
  </p:sldMasterIdLst>
  <p:sldIdLst>
    <p:sldId id="271" r:id="rId3"/>
    <p:sldId id="258" r:id="rId4"/>
    <p:sldId id="259" r:id="rId5"/>
    <p:sldId id="260" r:id="rId6"/>
    <p:sldId id="272" r:id="rId7"/>
    <p:sldId id="276" r:id="rId8"/>
    <p:sldId id="273" r:id="rId9"/>
    <p:sldId id="274" r:id="rId10"/>
    <p:sldId id="278" r:id="rId11"/>
    <p:sldId id="275" r:id="rId12"/>
    <p:sldId id="277" r:id="rId13"/>
    <p:sldId id="270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69C7853C-536D-4A76-A0AE-DD22124D55A5}" styleName="Styl s motivem 1 – zvýraznění 3">
    <a:tblBg>
      <a:fillRef idx="2">
        <a:schemeClr val="accent3"/>
      </a:fillRef>
      <a:effectRef idx="1">
        <a:schemeClr val="accent3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Ref idx="1">
              <a:schemeClr val="accent3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  <a:fill>
          <a:solidFill>
            <a:schemeClr val="accent3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3"/>
            </a:lnRef>
          </a:left>
          <a:right>
            <a:lnRef idx="2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2">
              <a:schemeClr val="accent3"/>
            </a:lnRef>
          </a:top>
          <a:bottom>
            <a:lnRef idx="2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1" autoAdjust="0"/>
    <p:restoredTop sz="94722" autoAdjust="0"/>
  </p:normalViewPr>
  <p:slideViewPr>
    <p:cSldViewPr>
      <p:cViewPr>
        <p:scale>
          <a:sx n="90" d="100"/>
          <a:sy n="90" d="100"/>
        </p:scale>
        <p:origin x="-990" y="-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tableStyles" Target="tableStyle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presProps" Target="presProp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>
                <a:solidFill>
                  <a:srgbClr val="94C600"/>
                </a:solidFill>
              </a:rPr>
              <a:pPr/>
              <a:t>‹#›</a:t>
            </a:fld>
            <a:endParaRPr lang="cs-CZ">
              <a:solidFill>
                <a:srgbClr val="94C6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25341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125665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018169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607803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88562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104074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72153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07994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005429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713981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668691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DC37B229-3315-4450-A05C-459553D0C7DF}" type="slidenum">
              <a:rPr lang="cs-CZ" smtClean="0">
                <a:solidFill>
                  <a:srgbClr val="94C600"/>
                </a:solidFill>
              </a:rPr>
              <a:pPr/>
              <a:t>‹#›</a:t>
            </a:fld>
            <a:endParaRPr lang="cs-CZ">
              <a:solidFill>
                <a:srgbClr val="94C600"/>
              </a:solidFill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20D11D-3FDA-490A-A584-D9D128A67B9C}" type="datetimeFigureOut">
              <a:rPr lang="cs-CZ" smtClean="0"/>
              <a:t>28.2.2013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EA10FC3-42F0-45BC-BFC3-471E5C1CBFD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5970269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81" r:id="rId1"/>
    <p:sldLayoutId id="2147483782" r:id="rId2"/>
    <p:sldLayoutId id="2147483783" r:id="rId3"/>
    <p:sldLayoutId id="2147483784" r:id="rId4"/>
    <p:sldLayoutId id="2147483785" r:id="rId5"/>
    <p:sldLayoutId id="2147483786" r:id="rId6"/>
    <p:sldLayoutId id="2147483787" r:id="rId7"/>
    <p:sldLayoutId id="2147483788" r:id="rId8"/>
    <p:sldLayoutId id="2147483789" r:id="rId9"/>
    <p:sldLayoutId id="2147483790" r:id="rId10"/>
    <p:sldLayoutId id="2147483791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1D20D11D-3FDA-490A-A584-D9D128A67B9C}" type="datetimeFigureOut">
              <a:rPr lang="cs-CZ" smtClean="0"/>
              <a:t>28.2.2013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FEA10FC3-42F0-45BC-BFC3-471E5C1CBFDC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93" r:id="rId1"/>
    <p:sldLayoutId id="2147483794" r:id="rId2"/>
    <p:sldLayoutId id="2147483795" r:id="rId3"/>
    <p:sldLayoutId id="2147483796" r:id="rId4"/>
    <p:sldLayoutId id="2147483797" r:id="rId5"/>
    <p:sldLayoutId id="2147483798" r:id="rId6"/>
    <p:sldLayoutId id="2147483799" r:id="rId7"/>
    <p:sldLayoutId id="2147483800" r:id="rId8"/>
    <p:sldLayoutId id="2147483801" r:id="rId9"/>
    <p:sldLayoutId id="2147483802" r:id="rId10"/>
    <p:sldLayoutId id="2147483803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pf.jcu.cz/stru/katedry/fyzika/prof/Tesar/diplomky/pruvodce_hw/komponenty/karty/sitovka/popis.htm" TargetMode="External"/><Relationship Id="rId2" Type="http://schemas.openxmlformats.org/officeDocument/2006/relationships/hyperlink" Target="http://cs.wikipedia.org/wiki/S%C3%AD%C5%A5ov%C3%A1_karta" TargetMode="External"/><Relationship Id="rId1" Type="http://schemas.openxmlformats.org/officeDocument/2006/relationships/slideLayout" Target="../slideLayouts/slideLayout13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0" y="1"/>
            <a:ext cx="9144000" cy="119697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dirty="0">
              <a:solidFill>
                <a:prstClr val="white"/>
              </a:solidFill>
            </a:endParaRPr>
          </a:p>
        </p:txBody>
      </p:sp>
      <p:pic>
        <p:nvPicPr>
          <p:cNvPr id="2074" name="Picture 30" descr="logolinkI_bar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0188" y="1"/>
            <a:ext cx="3744912" cy="1071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75" name="Text Box 43"/>
          <p:cNvSpPr txBox="1">
            <a:spLocks noChangeArrowheads="1"/>
          </p:cNvSpPr>
          <p:nvPr/>
        </p:nvSpPr>
        <p:spPr bwMode="auto">
          <a:xfrm>
            <a:off x="468314" y="5877272"/>
            <a:ext cx="8348663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cs-CZ" i="1" dirty="0">
                <a:solidFill>
                  <a:prstClr val="black"/>
                </a:solidFill>
              </a:rPr>
              <a:t>Uvedení autoři, není-li uvedeno jinak, jsou autory tohoto výukového materiálu a všech jeho částí. Tento projekt je spolufinancován ESF a státním rozpočtem ČR.</a:t>
            </a:r>
          </a:p>
        </p:txBody>
      </p:sp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1546923"/>
              </p:ext>
            </p:extLst>
          </p:nvPr>
        </p:nvGraphicFramePr>
        <p:xfrm>
          <a:off x="1103784" y="1397000"/>
          <a:ext cx="6936432" cy="4372337"/>
        </p:xfrm>
        <a:graphic>
          <a:graphicData uri="http://schemas.openxmlformats.org/drawingml/2006/table">
            <a:tbl>
              <a:tblPr firstRow="1" bandRow="1">
                <a:tableStyleId>{073A0DAA-6AF3-43AB-8588-CEC1D06C72B9}</a:tableStyleId>
              </a:tblPr>
              <a:tblGrid>
                <a:gridCol w="2321119"/>
                <a:gridCol w="4615313"/>
              </a:tblGrid>
              <a:tr h="592950">
                <a:tc>
                  <a:txBody>
                    <a:bodyPr/>
                    <a:lstStyle/>
                    <a:p>
                      <a:pPr algn="ctr"/>
                      <a:r>
                        <a:rPr lang="cs-CZ" sz="2000" b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Název</a:t>
                      </a:r>
                      <a:r>
                        <a:rPr lang="cs-CZ" sz="2000" b="0" baseline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 SŠ:</a:t>
                      </a:r>
                      <a:endParaRPr lang="cs-CZ" sz="2000" b="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000" b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SOU</a:t>
                      </a:r>
                      <a:r>
                        <a:rPr lang="cs-CZ" sz="2000" b="0" baseline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 Uherský Brod</a:t>
                      </a:r>
                      <a:endParaRPr lang="cs-CZ" sz="2000" b="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592950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Autoři: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Ing. Radim Bublík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706547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Název prezentace:</a:t>
                      </a:r>
                    </a:p>
                    <a:p>
                      <a:pPr algn="ctr"/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(DUMu)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Síťová karta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592950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Tematická</a:t>
                      </a:r>
                      <a:r>
                        <a:rPr lang="cs-CZ" sz="20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oblast: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Hardware počítače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592950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Ročník: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000" b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1. ročník oboru Mechanik opravář motorových vozidel</a:t>
                      </a:r>
                      <a:endParaRPr lang="cs-CZ" sz="2000" b="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592950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Číslo</a:t>
                      </a:r>
                      <a:r>
                        <a:rPr lang="cs-CZ" sz="20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projektu: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000" b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CZ.1.07/1.5.00/34.0369</a:t>
                      </a:r>
                      <a:endParaRPr lang="cs-CZ" sz="2000" b="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592950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Datum vzniku: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000" b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18. 11. 2012</a:t>
                      </a:r>
                      <a:endParaRPr lang="cs-CZ" sz="2000" b="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3579661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sz="2400" dirty="0" smtClean="0"/>
              <a:t>Záměrem této sady výukových materiálů s názvem </a:t>
            </a:r>
            <a:r>
              <a:rPr lang="cs-CZ" sz="2400" b="1" dirty="0" smtClean="0"/>
              <a:t>Hardware počítače </a:t>
            </a:r>
            <a:r>
              <a:rPr lang="cs-CZ" sz="2400" dirty="0" smtClean="0"/>
              <a:t>je poskytnout žákům potřebné informace o technickém vybavení počítačů pro jejich lepší orientaci v informačních a komunikačních technologiích (zejména počítačích), se kterými se budou velmi pravděpodobně setkávat po celý svůj život.</a:t>
            </a:r>
          </a:p>
          <a:p>
            <a:pPr>
              <a:buFont typeface="Wingdings" pitchFamily="2" charset="2"/>
              <a:buChar char="q"/>
            </a:pPr>
            <a:r>
              <a:rPr lang="cs-CZ" sz="2400" dirty="0" smtClean="0"/>
              <a:t>Jednotlivé </a:t>
            </a:r>
            <a:r>
              <a:rPr lang="cs-CZ" sz="2400" dirty="0" err="1" smtClean="0"/>
              <a:t>DUMy</a:t>
            </a:r>
            <a:r>
              <a:rPr lang="cs-CZ" sz="2400" dirty="0" smtClean="0"/>
              <a:t> (prezentace a pracovní listy) v této sadě pokryjí postupně tematické oblasti, které jsou probírány v předmětu Informační a komunikační technologie na naší SŠ.</a:t>
            </a:r>
          </a:p>
          <a:p>
            <a:pPr>
              <a:buFont typeface="Wingdings" pitchFamily="2" charset="2"/>
              <a:buChar char="q"/>
            </a:pPr>
            <a:r>
              <a:rPr lang="cs-CZ" sz="2400" dirty="0" smtClean="0"/>
              <a:t>Tato prezentace je konkrétně zaměřena na tematický celek </a:t>
            </a:r>
            <a:r>
              <a:rPr lang="cs-CZ" sz="2400" b="1" dirty="0" smtClean="0"/>
              <a:t>Síťová karta</a:t>
            </a:r>
            <a:r>
              <a:rPr lang="cs-CZ" sz="2400" dirty="0" smtClean="0"/>
              <a:t>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5493071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SÍŤOVÁ karta</a:t>
            </a:r>
            <a:endParaRPr lang="cs-CZ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861" t="19409" r="7442" b="10846"/>
          <a:stretch/>
        </p:blipFill>
        <p:spPr>
          <a:xfrm>
            <a:off x="755576" y="1484784"/>
            <a:ext cx="7836196" cy="4763387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19314225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Síťová karta - charakteristika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2"/>
            <a:ext cx="8686800" cy="4971182"/>
          </a:xfrm>
        </p:spPr>
        <p:txBody>
          <a:bodyPr>
            <a:noAutofit/>
          </a:bodyPr>
          <a:lstStyle/>
          <a:p>
            <a:r>
              <a:rPr lang="cs-CZ" dirty="0" smtClean="0"/>
              <a:t>Síťová karta </a:t>
            </a:r>
            <a:r>
              <a:rPr lang="cs-CZ" b="1" dirty="0" smtClean="0"/>
              <a:t>zajišťuje propojení počítače s (lokální) počítačovou sítí LAN</a:t>
            </a:r>
            <a:r>
              <a:rPr lang="cs-CZ" dirty="0" smtClean="0"/>
              <a:t> (</a:t>
            </a:r>
            <a:r>
              <a:rPr lang="cs-CZ" i="1" dirty="0" err="1" smtClean="0"/>
              <a:t>Local</a:t>
            </a:r>
            <a:r>
              <a:rPr lang="cs-CZ" i="1" dirty="0" smtClean="0"/>
              <a:t> Area Network</a:t>
            </a:r>
            <a:r>
              <a:rPr lang="cs-CZ" dirty="0" smtClean="0"/>
              <a:t>).</a:t>
            </a:r>
          </a:p>
          <a:p>
            <a:r>
              <a:rPr lang="cs-CZ" sz="3200" dirty="0" smtClean="0"/>
              <a:t>Její anglická zkratka je </a:t>
            </a:r>
            <a:r>
              <a:rPr lang="cs-CZ" sz="3200" b="1" dirty="0" smtClean="0"/>
              <a:t>NIC</a:t>
            </a:r>
            <a:r>
              <a:rPr lang="cs-CZ" sz="3200" dirty="0" smtClean="0"/>
              <a:t> = </a:t>
            </a:r>
            <a:r>
              <a:rPr lang="cs-CZ" sz="3200" i="1" dirty="0" smtClean="0"/>
              <a:t>Network Interface </a:t>
            </a:r>
            <a:r>
              <a:rPr lang="cs-CZ" sz="3200" i="1" dirty="0" err="1" smtClean="0"/>
              <a:t>Controller</a:t>
            </a:r>
            <a:endParaRPr lang="cs-CZ" i="1" dirty="0"/>
          </a:p>
          <a:p>
            <a:r>
              <a:rPr lang="cs-CZ" dirty="0" smtClean="0"/>
              <a:t>Síťová karta může být:</a:t>
            </a:r>
          </a:p>
          <a:p>
            <a:pPr lvl="2">
              <a:buFont typeface="Wingdings" pitchFamily="2" charset="2"/>
              <a:buChar char="Ø"/>
            </a:pPr>
            <a:r>
              <a:rPr lang="cs-CZ" sz="3200" b="1" dirty="0" smtClean="0"/>
              <a:t>Integrovaná</a:t>
            </a:r>
            <a:r>
              <a:rPr lang="cs-CZ" sz="3200" dirty="0" smtClean="0"/>
              <a:t> (na základní desce)</a:t>
            </a:r>
          </a:p>
          <a:p>
            <a:pPr lvl="2">
              <a:buFont typeface="Wingdings" pitchFamily="2" charset="2"/>
              <a:buChar char="Ø"/>
            </a:pPr>
            <a:r>
              <a:rPr lang="cs-CZ" sz="3200" b="1" dirty="0" smtClean="0"/>
              <a:t>Přídavná</a:t>
            </a:r>
            <a:r>
              <a:rPr lang="cs-CZ" sz="3200" dirty="0" smtClean="0"/>
              <a:t> (samostatná karta do </a:t>
            </a:r>
            <a:r>
              <a:rPr lang="cs-CZ" sz="3200" b="1" dirty="0" smtClean="0"/>
              <a:t>PCI</a:t>
            </a:r>
            <a:r>
              <a:rPr lang="cs-CZ" sz="3200" dirty="0" smtClean="0"/>
              <a:t> nebo </a:t>
            </a:r>
            <a:r>
              <a:rPr lang="cs-CZ" sz="3200" b="1" dirty="0" err="1" smtClean="0"/>
              <a:t>PCIe</a:t>
            </a:r>
            <a:r>
              <a:rPr lang="cs-CZ" sz="3200" dirty="0" smtClean="0"/>
              <a:t> slotu)</a:t>
            </a:r>
          </a:p>
        </p:txBody>
      </p:sp>
    </p:spTree>
    <p:extLst>
      <p:ext uri="{BB962C8B-B14F-4D97-AF65-F5344CB8AC3E}">
        <p14:creationId xmlns:p14="http://schemas.microsoft.com/office/powerpoint/2010/main" val="33718408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SÍŤOVÁ karta – technické parametry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484784"/>
            <a:ext cx="8686800" cy="5112568"/>
          </a:xfrm>
        </p:spPr>
        <p:txBody>
          <a:bodyPr>
            <a:noAutofit/>
          </a:bodyPr>
          <a:lstStyle/>
          <a:p>
            <a:r>
              <a:rPr lang="cs-CZ" dirty="0" smtClean="0"/>
              <a:t>V průběhu let se </a:t>
            </a:r>
            <a:r>
              <a:rPr lang="cs-CZ" dirty="0"/>
              <a:t>používaly v oblasti počítačových sítí různé technologie</a:t>
            </a:r>
            <a:r>
              <a:rPr lang="cs-CZ" dirty="0" smtClean="0"/>
              <a:t>.</a:t>
            </a:r>
          </a:p>
          <a:p>
            <a:r>
              <a:rPr lang="cs-CZ" dirty="0" smtClean="0"/>
              <a:t>Ve dnešní době převládla platforma </a:t>
            </a:r>
            <a:r>
              <a:rPr lang="cs-CZ" b="1" dirty="0" err="1" smtClean="0"/>
              <a:t>Ethernet</a:t>
            </a:r>
            <a:r>
              <a:rPr lang="cs-CZ" b="1" dirty="0" smtClean="0"/>
              <a:t>.</a:t>
            </a:r>
          </a:p>
          <a:p>
            <a:r>
              <a:rPr lang="cs-CZ" dirty="0" smtClean="0"/>
              <a:t>Rychlosti </a:t>
            </a:r>
            <a:r>
              <a:rPr lang="cs-CZ" dirty="0" err="1" smtClean="0"/>
              <a:t>Ethernetu</a:t>
            </a:r>
            <a:r>
              <a:rPr lang="cs-CZ" dirty="0" smtClean="0"/>
              <a:t>:</a:t>
            </a:r>
          </a:p>
          <a:p>
            <a:pPr lvl="1"/>
            <a:r>
              <a:rPr lang="cs-CZ" sz="3200" dirty="0" smtClean="0"/>
              <a:t>10 </a:t>
            </a:r>
            <a:r>
              <a:rPr lang="cs-CZ" sz="3200" dirty="0" err="1" smtClean="0"/>
              <a:t>Mbit</a:t>
            </a:r>
            <a:r>
              <a:rPr lang="cs-CZ" sz="3200" dirty="0" smtClean="0"/>
              <a:t>/s … klasický </a:t>
            </a:r>
            <a:r>
              <a:rPr lang="cs-CZ" sz="3200" dirty="0" err="1" smtClean="0"/>
              <a:t>Ethernet</a:t>
            </a:r>
            <a:endParaRPr lang="cs-CZ" sz="3200" dirty="0" smtClean="0"/>
          </a:p>
          <a:p>
            <a:pPr lvl="1"/>
            <a:r>
              <a:rPr lang="cs-CZ" sz="3200" b="1" dirty="0" smtClean="0"/>
              <a:t>100 </a:t>
            </a:r>
            <a:r>
              <a:rPr lang="cs-CZ" sz="3200" b="1" dirty="0" err="1" smtClean="0"/>
              <a:t>Mbit</a:t>
            </a:r>
            <a:r>
              <a:rPr lang="cs-CZ" sz="3200" b="1" dirty="0" smtClean="0"/>
              <a:t>/s … Fast </a:t>
            </a:r>
            <a:r>
              <a:rPr lang="cs-CZ" sz="3200" b="1" dirty="0" err="1" smtClean="0"/>
              <a:t>Ethernet</a:t>
            </a:r>
            <a:r>
              <a:rPr lang="cs-CZ" sz="3200" b="1" dirty="0" smtClean="0"/>
              <a:t> </a:t>
            </a:r>
            <a:r>
              <a:rPr lang="cs-CZ" sz="3200" dirty="0" smtClean="0"/>
              <a:t>(nejčastější)</a:t>
            </a:r>
          </a:p>
          <a:p>
            <a:pPr lvl="1"/>
            <a:r>
              <a:rPr lang="cs-CZ" sz="3200" dirty="0" smtClean="0"/>
              <a:t>1000 </a:t>
            </a:r>
            <a:r>
              <a:rPr lang="cs-CZ" sz="3200" dirty="0" err="1" smtClean="0"/>
              <a:t>Mbit</a:t>
            </a:r>
            <a:r>
              <a:rPr lang="cs-CZ" sz="3200" dirty="0" smtClean="0"/>
              <a:t>/s … Gigabit </a:t>
            </a:r>
            <a:r>
              <a:rPr lang="cs-CZ" sz="3200" dirty="0" err="1" smtClean="0"/>
              <a:t>Ethernet</a:t>
            </a:r>
            <a:endParaRPr lang="cs-CZ" sz="3200" dirty="0" smtClean="0"/>
          </a:p>
          <a:p>
            <a:pPr lvl="1"/>
            <a:r>
              <a:rPr lang="cs-CZ" sz="3200" dirty="0" smtClean="0"/>
              <a:t>10 000 </a:t>
            </a:r>
            <a:r>
              <a:rPr lang="cs-CZ" sz="3200" dirty="0" err="1" smtClean="0"/>
              <a:t>Mbit</a:t>
            </a:r>
            <a:r>
              <a:rPr lang="cs-CZ" sz="3200" dirty="0" smtClean="0"/>
              <a:t>/s … budoucí standard</a:t>
            </a:r>
          </a:p>
        </p:txBody>
      </p:sp>
    </p:spTree>
    <p:extLst>
      <p:ext uri="{BB962C8B-B14F-4D97-AF65-F5344CB8AC3E}">
        <p14:creationId xmlns:p14="http://schemas.microsoft.com/office/powerpoint/2010/main" val="5440022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Vedení v počítačových sítích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/>
              <a:t>V současné době se nejčastěji </a:t>
            </a:r>
            <a:r>
              <a:rPr lang="cs-CZ" dirty="0" smtClean="0"/>
              <a:t>používají následující </a:t>
            </a:r>
            <a:r>
              <a:rPr lang="cs-CZ" dirty="0"/>
              <a:t>typy vedení:</a:t>
            </a:r>
          </a:p>
          <a:p>
            <a:pPr lvl="1">
              <a:buFont typeface="Wingdings" pitchFamily="2" charset="2"/>
              <a:buChar char="Ø"/>
            </a:pPr>
            <a:r>
              <a:rPr lang="cs-CZ" sz="3200" b="1" dirty="0"/>
              <a:t>metalické</a:t>
            </a:r>
            <a:r>
              <a:rPr lang="cs-CZ" sz="3200" dirty="0"/>
              <a:t> (kovové, elektřina…)</a:t>
            </a:r>
          </a:p>
          <a:p>
            <a:pPr lvl="1">
              <a:buFont typeface="Wingdings" pitchFamily="2" charset="2"/>
              <a:buChar char="Ø"/>
            </a:pPr>
            <a:r>
              <a:rPr lang="cs-CZ" sz="3200" b="1" dirty="0"/>
              <a:t>optické</a:t>
            </a:r>
            <a:r>
              <a:rPr lang="cs-CZ" sz="3200" dirty="0"/>
              <a:t> (přenos informace světlovodem)</a:t>
            </a:r>
          </a:p>
          <a:p>
            <a:pPr lvl="1">
              <a:buFont typeface="Wingdings" pitchFamily="2" charset="2"/>
              <a:buChar char="Ø"/>
            </a:pPr>
            <a:r>
              <a:rPr lang="cs-CZ" sz="3200" b="1" dirty="0"/>
              <a:t>bezdrátové</a:t>
            </a:r>
            <a:r>
              <a:rPr lang="cs-CZ" sz="3200" dirty="0"/>
              <a:t> (např. Wi-Fi</a:t>
            </a:r>
            <a:r>
              <a:rPr lang="cs-CZ" sz="3200" dirty="0" smtClean="0"/>
              <a:t>)</a:t>
            </a:r>
            <a:endParaRPr lang="cs-CZ" dirty="0"/>
          </a:p>
          <a:p>
            <a:pPr marL="0" indent="0">
              <a:buNone/>
            </a:pPr>
            <a:r>
              <a:rPr lang="cs-CZ" dirty="0" smtClean="0">
                <a:solidFill>
                  <a:srgbClr val="4E3B30"/>
                </a:solidFill>
              </a:rPr>
              <a:t>Nejrozšířenější v LAN sítích je přitom metalické. Jde o kabely pro systémy kroucené dvoulinky, označované jako </a:t>
            </a:r>
            <a:r>
              <a:rPr lang="cs-CZ" b="1" dirty="0" smtClean="0">
                <a:solidFill>
                  <a:srgbClr val="4E3B30"/>
                </a:solidFill>
              </a:rPr>
              <a:t>TP</a:t>
            </a:r>
            <a:r>
              <a:rPr lang="cs-CZ" dirty="0" smtClean="0">
                <a:solidFill>
                  <a:srgbClr val="4E3B30"/>
                </a:solidFill>
              </a:rPr>
              <a:t> = </a:t>
            </a:r>
            <a:r>
              <a:rPr lang="cs-CZ" i="1" dirty="0" err="1" smtClean="0">
                <a:solidFill>
                  <a:srgbClr val="4E3B30"/>
                </a:solidFill>
              </a:rPr>
              <a:t>Twisted</a:t>
            </a:r>
            <a:r>
              <a:rPr lang="cs-CZ" i="1" dirty="0" smtClean="0">
                <a:solidFill>
                  <a:srgbClr val="4E3B30"/>
                </a:solidFill>
              </a:rPr>
              <a:t> Pair.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38239088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UTP a STP kabely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484784"/>
            <a:ext cx="8686800" cy="5184576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b="1" dirty="0" smtClean="0"/>
              <a:t>UTP</a:t>
            </a:r>
            <a:r>
              <a:rPr lang="cs-CZ" dirty="0" smtClean="0"/>
              <a:t> = </a:t>
            </a:r>
            <a:r>
              <a:rPr lang="cs-CZ" i="1" dirty="0" err="1" smtClean="0"/>
              <a:t>Unshielded</a:t>
            </a:r>
            <a:r>
              <a:rPr lang="cs-CZ" i="1" dirty="0" smtClean="0"/>
              <a:t> </a:t>
            </a:r>
            <a:r>
              <a:rPr lang="cs-CZ" i="1" dirty="0" err="1" smtClean="0"/>
              <a:t>Twisted</a:t>
            </a:r>
            <a:r>
              <a:rPr lang="cs-CZ" i="1" dirty="0" smtClean="0"/>
              <a:t> Pair</a:t>
            </a:r>
            <a:r>
              <a:rPr lang="cs-CZ" dirty="0" smtClean="0"/>
              <a:t>, nestíněná kroucená dvoulinka. Velmi populární typ kabeláže díky své ceně a vynikajícím parametrům, dostatečným pro moderní, rychlé síťování. 1m kabelu UTP stojí zhruba 5 Kč.</a:t>
            </a:r>
            <a:endParaRPr lang="cs-CZ" dirty="0"/>
          </a:p>
          <a:p>
            <a:pPr>
              <a:buFont typeface="Wingdings" pitchFamily="2" charset="2"/>
              <a:buChar char="q"/>
            </a:pPr>
            <a:r>
              <a:rPr lang="cs-CZ" b="1" dirty="0" smtClean="0"/>
              <a:t>STP</a:t>
            </a:r>
            <a:r>
              <a:rPr lang="cs-CZ" dirty="0" smtClean="0"/>
              <a:t> </a:t>
            </a:r>
            <a:r>
              <a:rPr lang="cs-CZ" dirty="0"/>
              <a:t>= </a:t>
            </a:r>
            <a:r>
              <a:rPr lang="cs-CZ" i="1" dirty="0" err="1"/>
              <a:t>S</a:t>
            </a:r>
            <a:r>
              <a:rPr lang="cs-CZ" i="1" dirty="0" err="1" smtClean="0"/>
              <a:t>hielded</a:t>
            </a:r>
            <a:r>
              <a:rPr lang="cs-CZ" i="1" dirty="0" smtClean="0"/>
              <a:t> </a:t>
            </a:r>
            <a:r>
              <a:rPr lang="cs-CZ" i="1" dirty="0" err="1"/>
              <a:t>Twisted</a:t>
            </a:r>
            <a:r>
              <a:rPr lang="cs-CZ" i="1" dirty="0"/>
              <a:t> Pair</a:t>
            </a:r>
            <a:r>
              <a:rPr lang="cs-CZ" dirty="0"/>
              <a:t>, </a:t>
            </a:r>
            <a:r>
              <a:rPr lang="cs-CZ" dirty="0" smtClean="0"/>
              <a:t>stíněná </a:t>
            </a:r>
            <a:r>
              <a:rPr lang="cs-CZ" dirty="0"/>
              <a:t>kroucená dvoulinka. </a:t>
            </a:r>
            <a:r>
              <a:rPr lang="cs-CZ" dirty="0" smtClean="0"/>
              <a:t>Kvalitnější typ </a:t>
            </a:r>
            <a:r>
              <a:rPr lang="cs-CZ" dirty="0"/>
              <a:t>kabeláže díky </a:t>
            </a:r>
            <a:r>
              <a:rPr lang="cs-CZ" dirty="0" smtClean="0"/>
              <a:t>přítomnosti stínění, které zajišťuje provoz na delší vzdálenosti. 1m </a:t>
            </a:r>
            <a:r>
              <a:rPr lang="cs-CZ" dirty="0"/>
              <a:t>kabelu </a:t>
            </a:r>
            <a:r>
              <a:rPr lang="cs-CZ" dirty="0" smtClean="0"/>
              <a:t>STP </a:t>
            </a:r>
            <a:r>
              <a:rPr lang="cs-CZ" dirty="0"/>
              <a:t>stojí </a:t>
            </a:r>
            <a:r>
              <a:rPr lang="cs-CZ" dirty="0" smtClean="0"/>
              <a:t>však již zhruba 10 </a:t>
            </a:r>
            <a:r>
              <a:rPr lang="cs-CZ" dirty="0"/>
              <a:t>Kč.</a:t>
            </a:r>
          </a:p>
          <a:p>
            <a:pPr>
              <a:buFont typeface="Wingdings" pitchFamily="2" charset="2"/>
              <a:buChar char="q"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10281456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Adresace, MAC a IP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429189" y="1340768"/>
            <a:ext cx="8352928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Každá síťová karta má z výroby přidělenu tzv. </a:t>
            </a:r>
            <a:r>
              <a:rPr lang="cs-CZ" sz="3200" b="1" dirty="0" smtClean="0"/>
              <a:t>MAC adresu</a:t>
            </a:r>
            <a:r>
              <a:rPr lang="cs-CZ" sz="3200" dirty="0" smtClean="0"/>
              <a:t>. MAC = </a:t>
            </a:r>
            <a:r>
              <a:rPr lang="cs-CZ" sz="3200" i="1" dirty="0" smtClean="0"/>
              <a:t>Medium Access </a:t>
            </a:r>
            <a:r>
              <a:rPr lang="cs-CZ" sz="3200" i="1" dirty="0" err="1" smtClean="0"/>
              <a:t>Control</a:t>
            </a:r>
            <a:r>
              <a:rPr lang="cs-CZ" sz="3200" dirty="0" smtClean="0"/>
              <a:t>.</a:t>
            </a:r>
            <a:r>
              <a:rPr lang="cs-CZ" sz="3200" dirty="0"/>
              <a:t> </a:t>
            </a:r>
            <a:r>
              <a:rPr lang="cs-CZ" sz="3200" dirty="0" smtClean="0"/>
              <a:t>Říká se jí také hardwarová, </a:t>
            </a:r>
            <a:r>
              <a:rPr lang="cs-CZ" sz="3200" b="1" dirty="0" smtClean="0"/>
              <a:t>fyzická</a:t>
            </a:r>
            <a:r>
              <a:rPr lang="cs-CZ" sz="3200" dirty="0" smtClean="0"/>
              <a:t> adresa. Je tvořena 48 bity. Pomocí hardwarových adres komunikují síťové karty na nejnižší úrovni (</a:t>
            </a:r>
            <a:r>
              <a:rPr lang="cs-CZ" sz="3200" dirty="0" err="1" smtClean="0"/>
              <a:t>switch</a:t>
            </a:r>
            <a:r>
              <a:rPr lang="cs-CZ" sz="3200" dirty="0" smtClean="0"/>
              <a:t>, hub…). Příklad </a:t>
            </a:r>
            <a:r>
              <a:rPr lang="cs-CZ" sz="3200" smtClean="0"/>
              <a:t>MAC adresy:</a:t>
            </a:r>
            <a:endParaRPr lang="cs-CZ" sz="3200" dirty="0" smtClean="0"/>
          </a:p>
          <a:p>
            <a:pPr algn="ctr"/>
            <a:r>
              <a:rPr lang="cs-CZ" sz="3200" dirty="0" smtClean="0"/>
              <a:t>90-2B-34-E2-58-4B</a:t>
            </a:r>
            <a:endParaRPr lang="cs-CZ" sz="3200" dirty="0"/>
          </a:p>
          <a:p>
            <a:r>
              <a:rPr lang="cs-CZ" sz="3200" dirty="0" smtClean="0"/>
              <a:t>Naproti tomu na vyšší úrovni se komunikuje pomocí tzv. </a:t>
            </a:r>
            <a:r>
              <a:rPr lang="cs-CZ" sz="3200" b="1" dirty="0" smtClean="0"/>
              <a:t>IP adres</a:t>
            </a:r>
            <a:r>
              <a:rPr lang="cs-CZ" sz="3200" dirty="0" smtClean="0"/>
              <a:t>. IP = </a:t>
            </a:r>
            <a:r>
              <a:rPr lang="cs-CZ" sz="3200" i="1" dirty="0" smtClean="0"/>
              <a:t>Internet </a:t>
            </a:r>
            <a:r>
              <a:rPr lang="cs-CZ" sz="3200" i="1" dirty="0" err="1" smtClean="0"/>
              <a:t>Protocol</a:t>
            </a:r>
            <a:r>
              <a:rPr lang="cs-CZ" sz="3200" dirty="0" smtClean="0"/>
              <a:t>. Jde o logické adresy, tvořené 32 bity (4 bajty, IPv4).</a:t>
            </a:r>
          </a:p>
        </p:txBody>
      </p:sp>
    </p:spTree>
    <p:extLst>
      <p:ext uri="{BB962C8B-B14F-4D97-AF65-F5344CB8AC3E}">
        <p14:creationId xmlns:p14="http://schemas.microsoft.com/office/powerpoint/2010/main" val="16217501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IP adresy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IP adresa vypadá v současném IPv4 protokolu tak, že se jedná o čtveřici bajtů, oddělenou tečkami. Jde tedy o čísla v rozsahu 0 – 255, například:</a:t>
            </a:r>
          </a:p>
          <a:p>
            <a:pPr marL="0" indent="0" algn="ctr">
              <a:buNone/>
            </a:pPr>
            <a:r>
              <a:rPr lang="cs-CZ" sz="4000" dirty="0" smtClean="0"/>
              <a:t>192.168.1.1</a:t>
            </a:r>
          </a:p>
          <a:p>
            <a:pPr marL="0" indent="0">
              <a:buNone/>
            </a:pPr>
            <a:r>
              <a:rPr lang="cs-CZ" dirty="0" smtClean="0"/>
              <a:t>IP adresa může být zadána síťové kartě </a:t>
            </a:r>
            <a:r>
              <a:rPr lang="cs-CZ" b="1" dirty="0" smtClean="0"/>
              <a:t>manuálně</a:t>
            </a:r>
            <a:r>
              <a:rPr lang="cs-CZ" dirty="0" smtClean="0"/>
              <a:t> (ručně) a nebo jí může být přidělena </a:t>
            </a:r>
            <a:r>
              <a:rPr lang="cs-CZ" b="1" dirty="0" smtClean="0"/>
              <a:t>automaticky</a:t>
            </a:r>
            <a:r>
              <a:rPr lang="cs-CZ" dirty="0" smtClean="0"/>
              <a:t> DHCP serverem.</a:t>
            </a:r>
          </a:p>
          <a:p>
            <a:pPr marL="0" indent="0">
              <a:buNone/>
            </a:pPr>
            <a:r>
              <a:rPr lang="cs-CZ" b="1" dirty="0" smtClean="0"/>
              <a:t>DHCP</a:t>
            </a:r>
            <a:r>
              <a:rPr lang="cs-CZ" dirty="0" smtClean="0"/>
              <a:t> = </a:t>
            </a:r>
            <a:r>
              <a:rPr lang="cs-CZ" i="1" dirty="0" err="1" smtClean="0"/>
              <a:t>Dynamic</a:t>
            </a:r>
            <a:r>
              <a:rPr lang="cs-CZ" i="1" dirty="0" smtClean="0"/>
              <a:t> Host </a:t>
            </a:r>
            <a:r>
              <a:rPr lang="cs-CZ" i="1" dirty="0" err="1" smtClean="0"/>
              <a:t>Control</a:t>
            </a:r>
            <a:r>
              <a:rPr lang="cs-CZ" i="1" dirty="0" smtClean="0"/>
              <a:t> </a:t>
            </a:r>
            <a:r>
              <a:rPr lang="cs-CZ" i="1" dirty="0" err="1" smtClean="0"/>
              <a:t>Protocol</a:t>
            </a:r>
            <a:r>
              <a:rPr lang="cs-CZ" dirty="0" smtClean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7619298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Konektor RJ-45 síťového KABELU TP</a:t>
            </a:r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256" t="26882" r="25465" b="27192"/>
          <a:stretch/>
        </p:blipFill>
        <p:spPr>
          <a:xfrm>
            <a:off x="1686840" y="1412776"/>
            <a:ext cx="5634686" cy="417646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35005742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Další zdroje informací o síť. kartách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Zde jsou uvedeny některé zajímavé externí zdroje:</a:t>
            </a:r>
          </a:p>
          <a:p>
            <a:pPr marL="0" indent="0">
              <a:buNone/>
            </a:pPr>
            <a:r>
              <a:rPr lang="cs-CZ" dirty="0">
                <a:hlinkClick r:id="rId2"/>
              </a:rPr>
              <a:t>http://</a:t>
            </a:r>
            <a:r>
              <a:rPr lang="cs-CZ" dirty="0" err="1" smtClean="0">
                <a:hlinkClick r:id="rId2"/>
              </a:rPr>
              <a:t>cs.wikipedia.org</a:t>
            </a:r>
            <a:r>
              <a:rPr lang="cs-CZ" dirty="0" smtClean="0">
                <a:hlinkClick r:id="rId2"/>
              </a:rPr>
              <a:t>/wiki/S%C3%AD%C5%A5ov%C3%A1_karta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nebo</a:t>
            </a:r>
          </a:p>
          <a:p>
            <a:pPr marL="0" indent="0">
              <a:buNone/>
            </a:pPr>
            <a:r>
              <a:rPr lang="cs-CZ" dirty="0">
                <a:hlinkClick r:id="rId3"/>
              </a:rPr>
              <a:t>http://</a:t>
            </a:r>
            <a:r>
              <a:rPr lang="cs-CZ" dirty="0" err="1">
                <a:hlinkClick r:id="rId3"/>
              </a:rPr>
              <a:t>www.pf.jcu.cz</a:t>
            </a:r>
            <a:r>
              <a:rPr lang="cs-CZ" dirty="0">
                <a:hlinkClick r:id="rId3"/>
              </a:rPr>
              <a:t>/</a:t>
            </a:r>
            <a:r>
              <a:rPr lang="cs-CZ" dirty="0" err="1">
                <a:hlinkClick r:id="rId3"/>
              </a:rPr>
              <a:t>stru</a:t>
            </a:r>
            <a:r>
              <a:rPr lang="cs-CZ" dirty="0">
                <a:hlinkClick r:id="rId3"/>
              </a:rPr>
              <a:t>/katedry/fyzika/</a:t>
            </a:r>
            <a:r>
              <a:rPr lang="cs-CZ" dirty="0" err="1">
                <a:hlinkClick r:id="rId3"/>
              </a:rPr>
              <a:t>prof</a:t>
            </a:r>
            <a:r>
              <a:rPr lang="cs-CZ" dirty="0">
                <a:hlinkClick r:id="rId3"/>
              </a:rPr>
              <a:t>/</a:t>
            </a:r>
            <a:r>
              <a:rPr lang="cs-CZ" dirty="0" err="1">
                <a:hlinkClick r:id="rId3"/>
              </a:rPr>
              <a:t>Tesar</a:t>
            </a:r>
            <a:r>
              <a:rPr lang="cs-CZ" dirty="0">
                <a:hlinkClick r:id="rId3"/>
              </a:rPr>
              <a:t>/diplomky/</a:t>
            </a:r>
            <a:r>
              <a:rPr lang="cs-CZ" dirty="0" err="1">
                <a:hlinkClick r:id="rId3"/>
              </a:rPr>
              <a:t>pruvodce_hw</a:t>
            </a:r>
            <a:r>
              <a:rPr lang="cs-CZ" dirty="0">
                <a:hlinkClick r:id="rId3"/>
              </a:rPr>
              <a:t>/komponenty/karty/</a:t>
            </a:r>
            <a:r>
              <a:rPr lang="cs-CZ" dirty="0" err="1">
                <a:hlinkClick r:id="rId3"/>
              </a:rPr>
              <a:t>sitovka</a:t>
            </a:r>
            <a:r>
              <a:rPr lang="cs-CZ" dirty="0">
                <a:hlinkClick r:id="rId3"/>
              </a:rPr>
              <a:t>/</a:t>
            </a:r>
            <a:r>
              <a:rPr lang="cs-CZ" dirty="0" err="1">
                <a:hlinkClick r:id="rId3"/>
              </a:rPr>
              <a:t>popis.htm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799211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3"/>
            <a:ext cx="8686800" cy="230688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800" dirty="0"/>
              <a:t>Výukový materiál je výhradně dílem autora (včetně fotografií).</a:t>
            </a:r>
          </a:p>
          <a:p>
            <a:pPr marL="0" indent="0">
              <a:buNone/>
            </a:pPr>
            <a:endParaRPr lang="cs-CZ" sz="1800" dirty="0" smtClean="0"/>
          </a:p>
        </p:txBody>
      </p:sp>
    </p:spTree>
    <p:extLst>
      <p:ext uri="{BB962C8B-B14F-4D97-AF65-F5344CB8AC3E}">
        <p14:creationId xmlns:p14="http://schemas.microsoft.com/office/powerpoint/2010/main" val="17781262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1604</TotalTime>
  <Words>421</Words>
  <Application>Microsoft Office PowerPoint</Application>
  <PresentationFormat>Předvádění na obrazovce (4:3)</PresentationFormat>
  <Paragraphs>61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12</vt:i4>
      </vt:variant>
    </vt:vector>
  </HeadingPairs>
  <TitlesOfParts>
    <vt:vector size="14" baseType="lpstr">
      <vt:lpstr>Motiv systému Office</vt:lpstr>
      <vt:lpstr>Cesta</vt:lpstr>
      <vt:lpstr>Prezentace aplikace PowerPoint</vt:lpstr>
      <vt:lpstr>ANOTACE</vt:lpstr>
      <vt:lpstr>SÍŤOVÁ karta</vt:lpstr>
      <vt:lpstr>Síťová karta - charakteristika</vt:lpstr>
      <vt:lpstr>SÍŤOVÁ karta – technické parametry</vt:lpstr>
      <vt:lpstr>Vedení v počítačových sítích</vt:lpstr>
      <vt:lpstr>UTP a STP kabely</vt:lpstr>
      <vt:lpstr>Adresace, MAC a IP</vt:lpstr>
      <vt:lpstr>IP adresy</vt:lpstr>
      <vt:lpstr>Konektor RJ-45 síťového KABELU TP</vt:lpstr>
      <vt:lpstr>Další zdroje informací o síť. kartách</vt:lpstr>
      <vt:lpstr>Použité zdroje</vt:lpstr>
    </vt:vector>
  </TitlesOfParts>
  <Company>SOU Uherský Brod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Ing. Radim Bublík</dc:creator>
  <cp:lastModifiedBy>bublikradim</cp:lastModifiedBy>
  <cp:revision>126</cp:revision>
  <dcterms:created xsi:type="dcterms:W3CDTF">2012-08-02T10:31:28Z</dcterms:created>
  <dcterms:modified xsi:type="dcterms:W3CDTF">2013-02-28T13:14:45Z</dcterms:modified>
</cp:coreProperties>
</file>