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65" r:id="rId2"/>
    <p:sldId id="266" r:id="rId3"/>
    <p:sldId id="256" r:id="rId4"/>
    <p:sldId id="258" r:id="rId5"/>
    <p:sldId id="257" r:id="rId6"/>
    <p:sldId id="260" r:id="rId7"/>
    <p:sldId id="259" r:id="rId8"/>
    <p:sldId id="261" r:id="rId9"/>
    <p:sldId id="262" r:id="rId10"/>
    <p:sldId id="263" r:id="rId11"/>
    <p:sldId id="264" r:id="rId12"/>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7" d="100"/>
          <a:sy n="77" d="100"/>
        </p:scale>
        <p:origin x="-306" y="21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26250C7-72A4-4634-BC38-41529804940C}" type="datetimeFigureOut">
              <a:rPr lang="cs-CZ" smtClean="0"/>
              <a:pPr/>
              <a:t>7.8.2013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896979A-1B6F-405A-AC55-ABFF9B168691}" type="slidenum">
              <a:rPr lang="cs-CZ" smtClean="0"/>
              <a:pPr/>
              <a:t>‹#›</a:t>
            </a:fld>
            <a:endParaRPr lang="cs-CZ"/>
          </a:p>
        </p:txBody>
      </p:sp>
    </p:spTree>
    <p:extLst>
      <p:ext uri="{BB962C8B-B14F-4D97-AF65-F5344CB8AC3E}">
        <p14:creationId xmlns:p14="http://schemas.microsoft.com/office/powerpoint/2010/main" val="31539978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pPr/>
              <a:t>1</a:t>
            </a:fld>
            <a:endParaRPr lang="cs-CZ"/>
          </a:p>
        </p:txBody>
      </p:sp>
    </p:spTree>
    <p:extLst>
      <p:ext uri="{BB962C8B-B14F-4D97-AF65-F5344CB8AC3E}">
        <p14:creationId xmlns:p14="http://schemas.microsoft.com/office/powerpoint/2010/main" val="31319061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pPr/>
              <a:t>2</a:t>
            </a:fld>
            <a:endParaRPr lang="cs-CZ"/>
          </a:p>
        </p:txBody>
      </p:sp>
    </p:spTree>
    <p:extLst>
      <p:ext uri="{BB962C8B-B14F-4D97-AF65-F5344CB8AC3E}">
        <p14:creationId xmlns:p14="http://schemas.microsoft.com/office/powerpoint/2010/main" val="34794219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pPr/>
              <a:t>11</a:t>
            </a:fld>
            <a:endParaRPr lang="cs-CZ"/>
          </a:p>
        </p:txBody>
      </p:sp>
    </p:spTree>
    <p:extLst>
      <p:ext uri="{BB962C8B-B14F-4D97-AF65-F5344CB8AC3E}">
        <p14:creationId xmlns:p14="http://schemas.microsoft.com/office/powerpoint/2010/main" val="30869410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E582A215-2D09-4307-91AB-FC3761D4E3E9}" type="datetimeFigureOut">
              <a:rPr lang="cs-CZ" smtClean="0"/>
              <a:pPr/>
              <a:t>7.8.2013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D40CC75-B9D0-4CAE-9298-E18B4836B4D4}"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582A215-2D09-4307-91AB-FC3761D4E3E9}" type="datetimeFigureOut">
              <a:rPr lang="cs-CZ" smtClean="0"/>
              <a:pPr/>
              <a:t>7.8.2013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D40CC75-B9D0-4CAE-9298-E18B4836B4D4}"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E582A215-2D09-4307-91AB-FC3761D4E3E9}" type="datetimeFigureOut">
              <a:rPr lang="cs-CZ" smtClean="0"/>
              <a:pPr/>
              <a:t>7.8.2013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D40CC75-B9D0-4CAE-9298-E18B4836B4D4}"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E582A215-2D09-4307-91AB-FC3761D4E3E9}" type="datetimeFigureOut">
              <a:rPr lang="cs-CZ" smtClean="0"/>
              <a:pPr/>
              <a:t>7.8.2013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D40CC75-B9D0-4CAE-9298-E18B4836B4D4}"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E582A215-2D09-4307-91AB-FC3761D4E3E9}" type="datetimeFigureOut">
              <a:rPr lang="cs-CZ" smtClean="0"/>
              <a:pPr/>
              <a:t>7.8.2013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AD40CC75-B9D0-4CAE-9298-E18B4836B4D4}"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E582A215-2D09-4307-91AB-FC3761D4E3E9}" type="datetimeFigureOut">
              <a:rPr lang="cs-CZ" smtClean="0"/>
              <a:pPr/>
              <a:t>7.8.2013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AD40CC75-B9D0-4CAE-9298-E18B4836B4D4}"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E582A215-2D09-4307-91AB-FC3761D4E3E9}" type="datetimeFigureOut">
              <a:rPr lang="cs-CZ" smtClean="0"/>
              <a:pPr/>
              <a:t>7.8.2013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AD40CC75-B9D0-4CAE-9298-E18B4836B4D4}"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E582A215-2D09-4307-91AB-FC3761D4E3E9}" type="datetimeFigureOut">
              <a:rPr lang="cs-CZ" smtClean="0"/>
              <a:pPr/>
              <a:t>7.8.2013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D40CC75-B9D0-4CAE-9298-E18B4836B4D4}"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E582A215-2D09-4307-91AB-FC3761D4E3E9}" type="datetimeFigureOut">
              <a:rPr lang="cs-CZ" smtClean="0"/>
              <a:pPr/>
              <a:t>7.8.2013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D40CC75-B9D0-4CAE-9298-E18B4836B4D4}"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582A215-2D09-4307-91AB-FC3761D4E3E9}" type="datetimeFigureOut">
              <a:rPr lang="cs-CZ" smtClean="0"/>
              <a:pPr/>
              <a:t>7.8.2013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D40CC75-B9D0-4CAE-9298-E18B4836B4D4}"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582A215-2D09-4307-91AB-FC3761D4E3E9}" type="datetimeFigureOut">
              <a:rPr lang="cs-CZ" smtClean="0"/>
              <a:pPr/>
              <a:t>7.8.2013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D40CC75-B9D0-4CAE-9298-E18B4836B4D4}"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582A215-2D09-4307-91AB-FC3761D4E3E9}" type="datetimeFigureOut">
              <a:rPr lang="cs-CZ" smtClean="0"/>
              <a:pPr/>
              <a:t>7.8.2013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D40CC75-B9D0-4CAE-9298-E18B4836B4D4}"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sesity.net/elektronicka-knihovna/starec-a-more.pdf" TargetMode="External"/><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val="2794994876"/>
              </p:ext>
            </p:extLst>
          </p:nvPr>
        </p:nvGraphicFramePr>
        <p:xfrm>
          <a:off x="614836" y="2816085"/>
          <a:ext cx="8136904" cy="2692896"/>
        </p:xfrm>
        <a:graphic>
          <a:graphicData uri="http://schemas.openxmlformats.org/drawingml/2006/table">
            <a:tbl>
              <a:tblPr firstRow="1" bandRow="1">
                <a:tableStyleId>{5C22544A-7EE6-4342-B048-85BDC9FD1C3A}</a:tableStyleId>
              </a:tblPr>
              <a:tblGrid>
                <a:gridCol w="1940940"/>
                <a:gridCol w="6195964"/>
              </a:tblGrid>
              <a:tr h="86409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ŠKOLA:</a:t>
                      </a:r>
                      <a:endParaRPr lang="cs-CZ" dirty="0"/>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Gymnázium, Chomutov, Mostecká 3000, příspěvková organizace</a:t>
                      </a:r>
                      <a:endParaRPr lang="cs-CZ" sz="1800" dirty="0"/>
                    </a:p>
                  </a:txBody>
                  <a:tcPr anchor="ctr"/>
                </a:tc>
              </a:tr>
              <a:tr h="164456">
                <a:tc>
                  <a:txBody>
                    <a:bodyPr/>
                    <a:lstStyle/>
                    <a:p>
                      <a:r>
                        <a:rPr lang="cs-CZ" sz="1800" b="1" kern="1200" dirty="0" smtClean="0">
                          <a:solidFill>
                            <a:srgbClr val="2C3036"/>
                          </a:solidFill>
                          <a:latin typeface="Calibri" pitchFamily="34" charset="0"/>
                          <a:ea typeface="+mn-ea"/>
                          <a:cs typeface="+mn-cs"/>
                        </a:rPr>
                        <a:t>AUTOR:</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smtClean="0">
                          <a:solidFill>
                            <a:srgbClr val="2C3036"/>
                          </a:solidFill>
                          <a:latin typeface="Calibri" pitchFamily="34" charset="0"/>
                          <a:ea typeface="+mn-ea"/>
                          <a:cs typeface="+mn-cs"/>
                        </a:rPr>
                        <a:t>Mgr. Marcela </a:t>
                      </a:r>
                      <a:r>
                        <a:rPr lang="cs-CZ" sz="1800" b="1" kern="1200" dirty="0" err="1" smtClean="0">
                          <a:solidFill>
                            <a:srgbClr val="2C3036"/>
                          </a:solidFill>
                          <a:latin typeface="Calibri" pitchFamily="34" charset="0"/>
                          <a:ea typeface="+mn-ea"/>
                          <a:cs typeface="+mn-cs"/>
                        </a:rPr>
                        <a:t>Tichotová</a:t>
                      </a:r>
                      <a:endParaRPr lang="cs-CZ" sz="1800" b="1" kern="1200" dirty="0">
                        <a:solidFill>
                          <a:srgbClr val="2C3036"/>
                        </a:solidFill>
                        <a:latin typeface="Calibri" pitchFamily="34" charset="0"/>
                        <a:ea typeface="+mn-ea"/>
                        <a:cs typeface="+mn-cs"/>
                      </a:endParaRPr>
                    </a:p>
                  </a:txBody>
                  <a:tcPr anchor="ctr"/>
                </a:tc>
              </a:tr>
              <a:tr h="287798">
                <a:tc>
                  <a:txBody>
                    <a:bodyPr/>
                    <a:lstStyle/>
                    <a:p>
                      <a:r>
                        <a:rPr lang="cs-CZ" sz="1800" b="1" kern="1200" dirty="0" smtClean="0">
                          <a:solidFill>
                            <a:srgbClr val="2C3036"/>
                          </a:solidFill>
                          <a:latin typeface="Calibri" pitchFamily="34" charset="0"/>
                          <a:ea typeface="+mn-ea"/>
                          <a:cs typeface="+mn-cs"/>
                        </a:rPr>
                        <a:t>NÁZEV:</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smtClean="0">
                          <a:solidFill>
                            <a:schemeClr val="dk1"/>
                          </a:solidFill>
                          <a:latin typeface="Calibri" pitchFamily="34" charset="0"/>
                          <a:ea typeface="+mn-ea"/>
                          <a:cs typeface="+mn-cs"/>
                        </a:rPr>
                        <a:t>VY_12_INOVACE_01A_31_Ernest </a:t>
                      </a:r>
                      <a:r>
                        <a:rPr lang="cs-CZ" sz="1800" b="1" kern="1200" dirty="0" err="1" smtClean="0">
                          <a:solidFill>
                            <a:schemeClr val="dk1"/>
                          </a:solidFill>
                          <a:latin typeface="Calibri" pitchFamily="34" charset="0"/>
                          <a:ea typeface="+mn-ea"/>
                          <a:cs typeface="+mn-cs"/>
                        </a:rPr>
                        <a:t>Hemingway</a:t>
                      </a:r>
                      <a:r>
                        <a:rPr lang="cs-CZ" sz="1800" b="1" kern="1200" dirty="0" smtClean="0">
                          <a:solidFill>
                            <a:schemeClr val="dk1"/>
                          </a:solidFill>
                          <a:latin typeface="Calibri" pitchFamily="34" charset="0"/>
                          <a:ea typeface="+mn-ea"/>
                          <a:cs typeface="+mn-cs"/>
                        </a:rPr>
                        <a:t>: Stařec a moře</a:t>
                      </a:r>
                      <a:endParaRPr lang="cs-CZ" sz="1800" b="1" kern="1200" dirty="0">
                        <a:solidFill>
                          <a:srgbClr val="2C3036"/>
                        </a:solidFill>
                        <a:latin typeface="Calibri" pitchFamily="34" charset="0"/>
                        <a:ea typeface="+mn-ea"/>
                        <a:cs typeface="+mn-cs"/>
                      </a:endParaRPr>
                    </a:p>
                  </a:txBody>
                  <a:tcPr anchor="ctr"/>
                </a:tc>
              </a:tr>
              <a:tr h="164456">
                <a:tc>
                  <a:txBody>
                    <a:bodyPr/>
                    <a:lstStyle/>
                    <a:p>
                      <a:r>
                        <a:rPr lang="cs-CZ" sz="1800" b="1" kern="1200" dirty="0" smtClean="0">
                          <a:solidFill>
                            <a:srgbClr val="2C3036"/>
                          </a:solidFill>
                          <a:latin typeface="Calibri" pitchFamily="34" charset="0"/>
                          <a:ea typeface="+mn-ea"/>
                          <a:cs typeface="+mn-cs"/>
                        </a:rPr>
                        <a:t>TEMA:</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smtClean="0">
                          <a:solidFill>
                            <a:srgbClr val="2C3036"/>
                          </a:solidFill>
                          <a:latin typeface="Calibri" pitchFamily="34" charset="0"/>
                          <a:ea typeface="+mn-ea"/>
                          <a:cs typeface="+mn-cs"/>
                        </a:rPr>
                        <a:t>Světová literatura 20. století</a:t>
                      </a:r>
                      <a:endParaRPr lang="cs-CZ" sz="1800" b="1" kern="1200" dirty="0">
                        <a:solidFill>
                          <a:srgbClr val="2C3036"/>
                        </a:solidFill>
                        <a:latin typeface="Calibri" pitchFamily="34" charset="0"/>
                        <a:ea typeface="+mn-ea"/>
                        <a:cs typeface="+mn-cs"/>
                      </a:endParaRPr>
                    </a:p>
                  </a:txBody>
                  <a:tcPr anchor="ctr"/>
                </a:tc>
              </a:tr>
              <a:tr h="287798">
                <a:tc>
                  <a:txBody>
                    <a:bodyPr/>
                    <a:lstStyle/>
                    <a:p>
                      <a:r>
                        <a:rPr lang="cs-CZ" sz="1800" b="1" kern="1200" dirty="0" smtClean="0">
                          <a:solidFill>
                            <a:srgbClr val="2C3036"/>
                          </a:solidFill>
                          <a:latin typeface="Calibri" pitchFamily="34" charset="0"/>
                          <a:ea typeface="+mn-ea"/>
                          <a:cs typeface="+mn-cs"/>
                        </a:rPr>
                        <a:t>ČÍSLO PROJEKTU:</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CZ.1.07/1.5.00/34.0816</a:t>
                      </a:r>
                      <a:endParaRPr lang="cs-CZ" sz="1800" b="1" kern="1200" dirty="0">
                        <a:solidFill>
                          <a:srgbClr val="2C3036"/>
                        </a:solidFill>
                        <a:latin typeface="Calibri" pitchFamily="34" charset="0"/>
                        <a:ea typeface="+mn-ea"/>
                        <a:cs typeface="+mn-cs"/>
                      </a:endParaRPr>
                    </a:p>
                  </a:txBody>
                  <a:tcPr anchor="ctr"/>
                </a:tc>
              </a:tr>
              <a:tr h="164456">
                <a:tc>
                  <a:txBody>
                    <a:bodyPr/>
                    <a:lstStyle/>
                    <a:p>
                      <a:r>
                        <a:rPr lang="cs-CZ" sz="1800" b="1" kern="1200" dirty="0" smtClean="0">
                          <a:solidFill>
                            <a:srgbClr val="2C3036"/>
                          </a:solidFill>
                          <a:latin typeface="Calibri" pitchFamily="34" charset="0"/>
                          <a:ea typeface="+mn-ea"/>
                          <a:cs typeface="+mn-cs"/>
                        </a:rPr>
                        <a:t>DATUM TVORBY:</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smtClean="0">
                          <a:solidFill>
                            <a:srgbClr val="2C3036"/>
                          </a:solidFill>
                          <a:latin typeface="Calibri" pitchFamily="34" charset="0"/>
                          <a:ea typeface="+mn-ea"/>
                          <a:cs typeface="+mn-cs"/>
                        </a:rPr>
                        <a:t>11. července 2013</a:t>
                      </a:r>
                      <a:endParaRPr lang="cs-CZ" sz="1800" b="1" kern="1200" dirty="0">
                        <a:solidFill>
                          <a:srgbClr val="2C3036"/>
                        </a:solidFill>
                        <a:latin typeface="Calibri" pitchFamily="34" charset="0"/>
                        <a:ea typeface="+mn-ea"/>
                        <a:cs typeface="+mn-cs"/>
                      </a:endParaRPr>
                    </a:p>
                  </a:txBody>
                  <a:tcPr anchor="ctr"/>
                </a:tc>
              </a:tr>
            </a:tbl>
          </a:graphicData>
        </a:graphic>
      </p:graphicFrame>
      <p:pic>
        <p:nvPicPr>
          <p:cNvPr id="3" name="Obrázek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79712" y="908720"/>
            <a:ext cx="5407152" cy="1045464"/>
          </a:xfrm>
          <a:prstGeom prst="rect">
            <a:avLst/>
          </a:prstGeom>
        </p:spPr>
      </p:pic>
      <p:pic>
        <p:nvPicPr>
          <p:cNvPr id="4"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619672" y="2926638"/>
            <a:ext cx="648072" cy="6463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6728453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0"/>
            <a:ext cx="8229600" cy="1052736"/>
          </a:xfrm>
        </p:spPr>
        <p:txBody>
          <a:bodyPr/>
          <a:lstStyle/>
          <a:p>
            <a:r>
              <a:rPr lang="cs-CZ" sz="3600" b="1" dirty="0" smtClean="0">
                <a:solidFill>
                  <a:schemeClr val="tx1"/>
                </a:solidFill>
                <a:latin typeface="Calibri" pitchFamily="34" charset="0"/>
              </a:rPr>
              <a:t>ANOTACE</a:t>
            </a:r>
            <a:endParaRPr lang="cs-CZ" sz="3600" b="1" dirty="0">
              <a:solidFill>
                <a:schemeClr val="tx1"/>
              </a:solidFill>
              <a:latin typeface="Calibri" pitchFamily="34" charset="0"/>
            </a:endParaRPr>
          </a:p>
        </p:txBody>
      </p:sp>
      <p:sp>
        <p:nvSpPr>
          <p:cNvPr id="3" name="Zástupný symbol pro obsah 2"/>
          <p:cNvSpPr>
            <a:spLocks noGrp="1"/>
          </p:cNvSpPr>
          <p:nvPr>
            <p:ph idx="1"/>
          </p:nvPr>
        </p:nvSpPr>
        <p:spPr>
          <a:xfrm>
            <a:off x="457200" y="1196752"/>
            <a:ext cx="8229600" cy="4929411"/>
          </a:xfrm>
        </p:spPr>
        <p:txBody>
          <a:bodyPr>
            <a:normAutofit/>
          </a:bodyPr>
          <a:lstStyle/>
          <a:p>
            <a:r>
              <a:rPr lang="cs-CZ" sz="1400" dirty="0" smtClean="0"/>
              <a:t>Tento materiál slouží k výuce v hodinách české literatury ve 4. ročníku  4letého studia a  6. ročníku 6letého studia, časově je koncipován na jednu vyučovací hodinu. </a:t>
            </a:r>
          </a:p>
          <a:p>
            <a:r>
              <a:rPr lang="cs-CZ" sz="1400" dirty="0" smtClean="0"/>
              <a:t>Cílem je seznámit žáky s </a:t>
            </a:r>
            <a:r>
              <a:rPr lang="cs-CZ" sz="1400" dirty="0" err="1" smtClean="0"/>
              <a:t>Hemingwayovým</a:t>
            </a:r>
            <a:r>
              <a:rPr lang="cs-CZ" sz="1400" dirty="0" smtClean="0"/>
              <a:t> Starcem a mořem a motivovat je k jeho přečtení.</a:t>
            </a:r>
          </a:p>
          <a:p>
            <a:r>
              <a:rPr lang="cs-CZ" sz="1400" dirty="0" smtClean="0"/>
              <a:t>Materiál slouží k procvičování čtenářské gramotnosti - porozumění čtenému textu, přemýšlení o něm, vyhledávání informací. </a:t>
            </a:r>
          </a:p>
          <a:p>
            <a:r>
              <a:rPr lang="cs-CZ" sz="1400" dirty="0" smtClean="0"/>
              <a:t>Práce s materiálem je variabilní, je možné použít slide 10 i jako motivaci na úvod hodiny.</a:t>
            </a:r>
          </a:p>
          <a:p>
            <a:r>
              <a:rPr lang="cs-CZ" sz="1400" dirty="0" smtClean="0"/>
              <a:t>Svá řešení žáci zapisují na interaktivní tabuli digitálním perem, označují  části textu, které jsou klíčové pro řešení jednotlivých úkolů, potřebné doplňující informace vyhledávají na internetu.</a:t>
            </a:r>
          </a:p>
          <a:p>
            <a:r>
              <a:rPr lang="cs-CZ" sz="1400" dirty="0" smtClean="0"/>
              <a:t>Materiál je určen k interaktivní výuce.</a:t>
            </a:r>
            <a:endParaRPr lang="cs-CZ" sz="1400" dirty="0" smtClean="0">
              <a:solidFill>
                <a:schemeClr val="tx1"/>
              </a:solidFill>
              <a:latin typeface="Calibri" pitchFamily="34" charset="0"/>
            </a:endParaRPr>
          </a:p>
        </p:txBody>
      </p:sp>
    </p:spTree>
    <p:extLst>
      <p:ext uri="{BB962C8B-B14F-4D97-AF65-F5344CB8AC3E}">
        <p14:creationId xmlns:p14="http://schemas.microsoft.com/office/powerpoint/2010/main" val="76722349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STAŘEC  A  MOŘE</a:t>
            </a:r>
            <a:endParaRPr lang="cs-CZ" dirty="0"/>
          </a:p>
        </p:txBody>
      </p:sp>
      <p:sp>
        <p:nvSpPr>
          <p:cNvPr id="3" name="Podnadpis 2"/>
          <p:cNvSpPr>
            <a:spLocks noGrp="1"/>
          </p:cNvSpPr>
          <p:nvPr>
            <p:ph type="subTitle" idx="1"/>
          </p:nvPr>
        </p:nvSpPr>
        <p:spPr/>
        <p:txBody>
          <a:bodyPr/>
          <a:lstStyle/>
          <a:p>
            <a:r>
              <a:rPr lang="cs-CZ" dirty="0" smtClean="0"/>
              <a:t>Ernest </a:t>
            </a:r>
            <a:r>
              <a:rPr lang="cs-CZ" dirty="0" err="1" smtClean="0"/>
              <a:t>Hemingway</a:t>
            </a:r>
            <a:endParaRPr lang="cs-CZ"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p>
            <a:pPr lvl="0"/>
            <a:r>
              <a:rPr lang="cs-CZ" dirty="0"/>
              <a:t>Jaký typ charakteristiky používá autor v </a:t>
            </a:r>
            <a:r>
              <a:rPr lang="cs-CZ" dirty="0" smtClean="0"/>
              <a:t> úryvku </a:t>
            </a:r>
            <a:r>
              <a:rPr lang="cs-CZ" dirty="0"/>
              <a:t>A? </a:t>
            </a:r>
            <a:endParaRPr lang="cs-CZ" dirty="0" smtClean="0"/>
          </a:p>
          <a:p>
            <a:pPr lvl="0"/>
            <a:r>
              <a:rPr lang="cs-CZ" dirty="0" smtClean="0"/>
              <a:t>Jaký </a:t>
            </a:r>
            <a:r>
              <a:rPr lang="cs-CZ" dirty="0"/>
              <a:t>slohový postup převažuje</a:t>
            </a:r>
            <a:r>
              <a:rPr lang="cs-CZ" dirty="0" smtClean="0"/>
              <a:t>?</a:t>
            </a:r>
          </a:p>
          <a:p>
            <a:r>
              <a:rPr lang="cs-CZ" dirty="0" smtClean="0"/>
              <a:t>Jaké asociace ve vás vyvolává stáří?</a:t>
            </a:r>
          </a:p>
          <a:p>
            <a:pPr lvl="0"/>
            <a:endParaRPr lang="cs-CZ" dirty="0"/>
          </a:p>
          <a:p>
            <a:endParaRPr lang="cs-CZ"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404664"/>
            <a:ext cx="8507288" cy="6264696"/>
          </a:xfrm>
        </p:spPr>
        <p:txBody>
          <a:bodyPr>
            <a:normAutofit fontScale="77500" lnSpcReduction="20000"/>
          </a:bodyPr>
          <a:lstStyle/>
          <a:p>
            <a:pPr algn="just">
              <a:buNone/>
            </a:pPr>
            <a:r>
              <a:rPr lang="cs-CZ" dirty="0"/>
              <a:t>A/     Byl starý, jezdil sám na člunu rybařit do Golfského proudu a už čtyřiaosmdesát dnů nic nechytil. Prvních čtyřicet dnů s sebou měl chlapce. Ale po čtyřiceti dnech bez ryb rodiče chlapci řekli, že stařec je už úplně </a:t>
            </a:r>
            <a:r>
              <a:rPr lang="cs-CZ" i="1" dirty="0" err="1"/>
              <a:t>salao</a:t>
            </a:r>
            <a:r>
              <a:rPr lang="cs-CZ" i="1" dirty="0"/>
              <a:t>, </a:t>
            </a:r>
            <a:r>
              <a:rPr lang="cs-CZ" dirty="0"/>
              <a:t>tedy smolař toho nejhoršího ražení, a chlapec se na jejich příkaz dal na jinou loď, která během prvního týdne chytila hned tři jaksepatří velké ryby. Chlapci bylo smutno, když viděl, jak se stařec vrací den co den s prázdným člunem, a pokaždé mu šel pomoci odnést buď klubka šňůr, nebo špičatý hák, harpunu a plachtu smotanou okolo stěžně. Plachta měla záplaty z pytlů od mouky; jak byla svěšená, vypadala jako vlajka trvalé porážky.</a:t>
            </a:r>
          </a:p>
          <a:p>
            <a:pPr algn="just">
              <a:buNone/>
            </a:pPr>
            <a:r>
              <a:rPr lang="cs-CZ" dirty="0"/>
              <a:t>       </a:t>
            </a:r>
            <a:r>
              <a:rPr lang="cs-CZ" dirty="0" smtClean="0"/>
              <a:t>  Stařec </a:t>
            </a:r>
            <a:r>
              <a:rPr lang="cs-CZ" dirty="0"/>
              <a:t>byl hubený a </a:t>
            </a:r>
            <a:r>
              <a:rPr lang="cs-CZ" dirty="0" err="1"/>
              <a:t>vychrtlý</a:t>
            </a:r>
            <a:r>
              <a:rPr lang="cs-CZ" dirty="0"/>
              <a:t>, s hlubokými vráskami na zátylku. Tváře mu místy zhnědly neškodnou rakovinou kůže od odrazu slunce v tropickém moři. Hnědé skvrny se mu táhly po krajích obličeje až dolů a ruce měl rozryté hlubokými jizvami od tahání šňůr s těžkými rybami. Ale žádné z těch jizev nebyly čerstvé. Byly staré jako jámy vymleté v </a:t>
            </a:r>
            <a:r>
              <a:rPr lang="cs-CZ" dirty="0" err="1"/>
              <a:t>bezrybé</a:t>
            </a:r>
            <a:r>
              <a:rPr lang="cs-CZ" dirty="0"/>
              <a:t> poušti.</a:t>
            </a:r>
          </a:p>
          <a:p>
            <a:pPr algn="just">
              <a:buNone/>
            </a:pPr>
            <a:r>
              <a:rPr lang="cs-CZ" dirty="0"/>
              <a:t>       </a:t>
            </a:r>
            <a:r>
              <a:rPr lang="cs-CZ" dirty="0" smtClean="0"/>
              <a:t>  Všechno </a:t>
            </a:r>
            <a:r>
              <a:rPr lang="cs-CZ" dirty="0"/>
              <a:t>na něm bylo staré s výjimkou očí. Ty měly stejnou barvu jako moře a jejich pohled byl veselý a </a:t>
            </a:r>
            <a:r>
              <a:rPr lang="cs-CZ" dirty="0" smtClean="0"/>
              <a:t>nezlomený.</a:t>
            </a:r>
            <a:r>
              <a:rPr lang="cs-CZ" baseline="30000" dirty="0" smtClean="0"/>
              <a:t>1</a:t>
            </a:r>
            <a:endParaRPr lang="cs-CZ" dirty="0"/>
          </a:p>
          <a:p>
            <a:endParaRPr lang="cs-CZ"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p>
            <a:pPr lvl="0"/>
            <a:r>
              <a:rPr lang="cs-CZ" dirty="0"/>
              <a:t>V úryvku B zdůvodněte interpunkci.</a:t>
            </a:r>
          </a:p>
          <a:p>
            <a:endParaRPr lang="cs-CZ"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260648"/>
            <a:ext cx="8229600" cy="6597352"/>
          </a:xfrm>
        </p:spPr>
        <p:txBody>
          <a:bodyPr>
            <a:normAutofit fontScale="70000" lnSpcReduction="20000"/>
          </a:bodyPr>
          <a:lstStyle/>
          <a:p>
            <a:pPr algn="just">
              <a:buNone/>
            </a:pPr>
            <a:r>
              <a:rPr lang="cs-CZ" dirty="0"/>
              <a:t>B/    </a:t>
            </a:r>
            <a:r>
              <a:rPr lang="cs-CZ" dirty="0" smtClean="0"/>
              <a:t> Když </a:t>
            </a:r>
            <a:r>
              <a:rPr lang="cs-CZ" dirty="0"/>
              <a:t>se vrátil, stařec v židli spal a slunce už zapadlo. Chlapec sebral z postele starou vojenskou přikrývku a roztáhl ji přes opěradlo židle a starci přes ramena. Byla to zvláštní ramena, stále měla sílu, ačkoli již byla velmi stará. I starcova šíje byla pořád silná a záhyby kůže na ní nebyly tak zřetelné, když spal a hlava mu padala dopředu. Košili měl tolikrát záplatovanou, že vypadala stejně jako plachta, a záplaty byly sluncem vybělené do mnoha různých odstínů.</a:t>
            </a:r>
          </a:p>
          <a:p>
            <a:pPr algn="just">
              <a:buNone/>
            </a:pPr>
            <a:r>
              <a:rPr lang="cs-CZ" dirty="0"/>
              <a:t>       </a:t>
            </a:r>
            <a:r>
              <a:rPr lang="cs-CZ" dirty="0" smtClean="0"/>
              <a:t>   Starcova </a:t>
            </a:r>
            <a:r>
              <a:rPr lang="cs-CZ" dirty="0"/>
              <a:t>hlava však byla velmi stará. Když měl zavřené oči, jeho tvář byla zcela bez života. Noviny mu ležely na kolenou a váha jeho ruky je tam ve večerním větříku přidržovala. Byl bos.</a:t>
            </a:r>
          </a:p>
          <a:p>
            <a:pPr algn="just">
              <a:buNone/>
            </a:pPr>
            <a:r>
              <a:rPr lang="cs-CZ" dirty="0"/>
              <a:t>       </a:t>
            </a:r>
            <a:r>
              <a:rPr lang="cs-CZ" dirty="0" smtClean="0"/>
              <a:t>   Chlapec </a:t>
            </a:r>
            <a:r>
              <a:rPr lang="cs-CZ" dirty="0"/>
              <a:t>ho nechal být, a když se vrátil, stařec ještě spal. </a:t>
            </a:r>
          </a:p>
          <a:p>
            <a:pPr algn="just">
              <a:buNone/>
            </a:pPr>
            <a:r>
              <a:rPr lang="cs-CZ" dirty="0"/>
              <a:t>       </a:t>
            </a:r>
            <a:r>
              <a:rPr lang="cs-CZ" dirty="0" smtClean="0"/>
              <a:t>   „</a:t>
            </a:r>
            <a:r>
              <a:rPr lang="cs-CZ" dirty="0"/>
              <a:t>Vstávej, dědo,“ řekl chlapec a položil mu ruku na koleno.</a:t>
            </a:r>
          </a:p>
          <a:p>
            <a:pPr algn="just">
              <a:buNone/>
            </a:pPr>
            <a:r>
              <a:rPr lang="cs-CZ" dirty="0"/>
              <a:t>       </a:t>
            </a:r>
            <a:r>
              <a:rPr lang="cs-CZ" dirty="0" smtClean="0"/>
              <a:t>   Stařec </a:t>
            </a:r>
            <a:r>
              <a:rPr lang="cs-CZ" dirty="0"/>
              <a:t>otevřel oči a chviličku se vracel z velké dálky. Pak se usmál.</a:t>
            </a:r>
          </a:p>
          <a:p>
            <a:pPr algn="just">
              <a:buNone/>
            </a:pPr>
            <a:r>
              <a:rPr lang="cs-CZ" dirty="0"/>
              <a:t>       </a:t>
            </a:r>
            <a:r>
              <a:rPr lang="cs-CZ" dirty="0" smtClean="0"/>
              <a:t>   „</a:t>
            </a:r>
            <a:r>
              <a:rPr lang="cs-CZ" dirty="0"/>
              <a:t>Co to máš?“ zeptal se.</a:t>
            </a:r>
          </a:p>
          <a:p>
            <a:pPr algn="just">
              <a:buNone/>
            </a:pPr>
            <a:r>
              <a:rPr lang="cs-CZ" dirty="0"/>
              <a:t>       </a:t>
            </a:r>
            <a:r>
              <a:rPr lang="cs-CZ" dirty="0" smtClean="0"/>
              <a:t>   „</a:t>
            </a:r>
            <a:r>
              <a:rPr lang="cs-CZ" dirty="0"/>
              <a:t>Večeři,“ řekl chlapec. „Dáme si večeři.“</a:t>
            </a:r>
          </a:p>
          <a:p>
            <a:pPr algn="just">
              <a:buNone/>
            </a:pPr>
            <a:r>
              <a:rPr lang="cs-CZ" dirty="0"/>
              <a:t>       </a:t>
            </a:r>
            <a:r>
              <a:rPr lang="cs-CZ" dirty="0" smtClean="0"/>
              <a:t>   „</a:t>
            </a:r>
            <a:r>
              <a:rPr lang="cs-CZ" dirty="0"/>
              <a:t>Ani nemám moc hlad.“</a:t>
            </a:r>
          </a:p>
          <a:p>
            <a:pPr algn="just">
              <a:buNone/>
            </a:pPr>
            <a:r>
              <a:rPr lang="cs-CZ" dirty="0"/>
              <a:t>       </a:t>
            </a:r>
            <a:r>
              <a:rPr lang="cs-CZ" dirty="0" smtClean="0"/>
              <a:t>   „</a:t>
            </a:r>
            <a:r>
              <a:rPr lang="cs-CZ" dirty="0"/>
              <a:t>Pojď jíst. Rybařit a nejíst, to nejde</a:t>
            </a:r>
            <a:r>
              <a:rPr lang="cs-CZ" dirty="0" smtClean="0"/>
              <a:t>.“</a:t>
            </a:r>
            <a:r>
              <a:rPr lang="cs-CZ" baseline="30000" dirty="0" smtClean="0"/>
              <a:t>2</a:t>
            </a:r>
            <a:endParaRPr lang="cs-CZ" dirty="0"/>
          </a:p>
          <a:p>
            <a:endParaRPr lang="cs-CZ"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p>
            <a:pPr lvl="0"/>
            <a:r>
              <a:rPr lang="cs-CZ" dirty="0"/>
              <a:t>Jaký je vztah chlapce k </a:t>
            </a:r>
            <a:r>
              <a:rPr lang="cs-CZ" dirty="0" err="1"/>
              <a:t>Santiagovi</a:t>
            </a:r>
            <a:r>
              <a:rPr lang="cs-CZ" dirty="0"/>
              <a:t> (starcovi)?</a:t>
            </a:r>
          </a:p>
          <a:p>
            <a:pPr lvl="0"/>
            <a:r>
              <a:rPr lang="cs-CZ" dirty="0"/>
              <a:t>Na základě úryvků se pokuste charakterizovat </a:t>
            </a:r>
            <a:r>
              <a:rPr lang="cs-CZ" dirty="0" err="1"/>
              <a:t>Manolina</a:t>
            </a:r>
            <a:r>
              <a:rPr lang="cs-CZ" dirty="0"/>
              <a:t> (chlapce).</a:t>
            </a:r>
          </a:p>
          <a:p>
            <a:pPr lvl="0"/>
            <a:r>
              <a:rPr lang="cs-CZ" dirty="0"/>
              <a:t>Jako domácí úkol napište </a:t>
            </a:r>
            <a:r>
              <a:rPr lang="cs-CZ" dirty="0" err="1"/>
              <a:t>Manolinovu</a:t>
            </a:r>
            <a:r>
              <a:rPr lang="cs-CZ" dirty="0"/>
              <a:t> charakteristiku (150 slov), použijte řešení úkolu 5 a </a:t>
            </a:r>
            <a:r>
              <a:rPr lang="cs-CZ" dirty="0" smtClean="0"/>
              <a:t>svoji fantazii</a:t>
            </a:r>
            <a:r>
              <a:rPr lang="cs-CZ" dirty="0"/>
              <a:t>.</a:t>
            </a:r>
          </a:p>
          <a:p>
            <a:endParaRPr lang="cs-CZ"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404664"/>
            <a:ext cx="8229600" cy="5721499"/>
          </a:xfrm>
        </p:spPr>
        <p:txBody>
          <a:bodyPr/>
          <a:lstStyle/>
          <a:p>
            <a:pPr>
              <a:buNone/>
            </a:pPr>
            <a:r>
              <a:rPr lang="cs-CZ" dirty="0"/>
              <a:t>C/   </a:t>
            </a:r>
            <a:r>
              <a:rPr lang="cs-CZ" dirty="0" smtClean="0"/>
              <a:t> Chlapec </a:t>
            </a:r>
            <a:r>
              <a:rPr lang="cs-CZ" dirty="0"/>
              <a:t>odešel. K jídlu si nesvítili a stařec si svlékl kalhoty a zalezl do postele potmě. Nastrkal si noviny do kalhot a smotal je jako polštář. Zabalil se do deky a usnul na dalších starých novinách, jež pokrývaly péra </a:t>
            </a:r>
            <a:r>
              <a:rPr lang="cs-CZ" dirty="0" smtClean="0"/>
              <a:t>postele.</a:t>
            </a:r>
            <a:r>
              <a:rPr lang="cs-CZ" baseline="30000" dirty="0" smtClean="0"/>
              <a:t>3</a:t>
            </a:r>
            <a:endParaRPr lang="cs-CZ" dirty="0"/>
          </a:p>
          <a:p>
            <a:pPr lvl="0">
              <a:buNone/>
            </a:pPr>
            <a:endParaRPr lang="cs-CZ" dirty="0" smtClean="0"/>
          </a:p>
          <a:p>
            <a:pPr lvl="0">
              <a:buNone/>
            </a:pPr>
            <a:endParaRPr lang="cs-CZ" dirty="0"/>
          </a:p>
          <a:p>
            <a:r>
              <a:rPr lang="cs-CZ" dirty="0" smtClean="0"/>
              <a:t>Tento </a:t>
            </a:r>
            <a:r>
              <a:rPr lang="cs-CZ" dirty="0"/>
              <a:t>úryvek nejlépe vystihuje slovo: </a:t>
            </a:r>
            <a:endParaRPr lang="cs-CZ" dirty="0" smtClean="0"/>
          </a:p>
          <a:p>
            <a:pPr lvl="0">
              <a:buNone/>
            </a:pPr>
            <a:r>
              <a:rPr lang="cs-CZ" dirty="0" smtClean="0"/>
              <a:t>	únava </a:t>
            </a:r>
            <a:r>
              <a:rPr lang="cs-CZ" dirty="0"/>
              <a:t>– zoufalství – samota – chudoba, </a:t>
            </a:r>
            <a:endParaRPr lang="cs-CZ" dirty="0" smtClean="0"/>
          </a:p>
          <a:p>
            <a:pPr lvl="0">
              <a:buNone/>
            </a:pPr>
            <a:r>
              <a:rPr lang="cs-CZ" dirty="0" smtClean="0"/>
              <a:t>	své </a:t>
            </a:r>
            <a:r>
              <a:rPr lang="cs-CZ" dirty="0"/>
              <a:t>rozhodnutí zdůvodněte.</a:t>
            </a:r>
          </a:p>
          <a:p>
            <a:endParaRPr lang="cs-CZ"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normAutofit/>
          </a:bodyPr>
          <a:lstStyle/>
          <a:p>
            <a:pPr lvl="0"/>
            <a:r>
              <a:rPr lang="cs-CZ" dirty="0"/>
              <a:t>Vyhledejte filmová zpracování této knihy a okomentujte výběr hlavního hrdiny. Odpovídá vašim představám?</a:t>
            </a:r>
          </a:p>
          <a:p>
            <a:pPr lvl="0"/>
            <a:r>
              <a:rPr lang="cs-CZ" dirty="0" smtClean="0"/>
              <a:t>Na </a:t>
            </a:r>
            <a:r>
              <a:rPr lang="cs-CZ" dirty="0" err="1"/>
              <a:t>Wikipedii</a:t>
            </a:r>
            <a:r>
              <a:rPr lang="cs-CZ" dirty="0"/>
              <a:t> vyhledejte, kde se kniha odehrává a jaké je spojení </a:t>
            </a:r>
            <a:r>
              <a:rPr lang="cs-CZ" dirty="0" err="1"/>
              <a:t>Hemingwaye</a:t>
            </a:r>
            <a:r>
              <a:rPr lang="cs-CZ" dirty="0"/>
              <a:t> s tímto místem.</a:t>
            </a:r>
          </a:p>
          <a:p>
            <a:endParaRPr lang="cs-CZ"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611560" y="332656"/>
            <a:ext cx="8208912" cy="646331"/>
          </a:xfrm>
          <a:prstGeom prst="rect">
            <a:avLst/>
          </a:prstGeom>
        </p:spPr>
        <p:txBody>
          <a:bodyPr wrap="square">
            <a:spAutoFit/>
          </a:bodyPr>
          <a:lstStyle/>
          <a:p>
            <a:pPr algn="ctr"/>
            <a:r>
              <a:rPr lang="cs-CZ" sz="3600" b="1" dirty="0" smtClean="0">
                <a:latin typeface="Calibri" pitchFamily="34" charset="0"/>
              </a:rPr>
              <a:t>CITACE</a:t>
            </a:r>
            <a:endParaRPr lang="cs-CZ" sz="3600" b="1" dirty="0">
              <a:latin typeface="Calibri" pitchFamily="34" charset="0"/>
            </a:endParaRPr>
          </a:p>
        </p:txBody>
      </p:sp>
      <p:sp>
        <p:nvSpPr>
          <p:cNvPr id="3" name="Obdélník 2"/>
          <p:cNvSpPr/>
          <p:nvPr/>
        </p:nvSpPr>
        <p:spPr>
          <a:xfrm>
            <a:off x="611560" y="1010882"/>
            <a:ext cx="7920880" cy="2462213"/>
          </a:xfrm>
          <a:prstGeom prst="rect">
            <a:avLst/>
          </a:prstGeom>
        </p:spPr>
        <p:txBody>
          <a:bodyPr wrap="square">
            <a:spAutoFit/>
          </a:bodyPr>
          <a:lstStyle/>
          <a:p>
            <a:r>
              <a:rPr lang="cs-CZ" sz="1400" baseline="30000" dirty="0" smtClean="0"/>
              <a:t>1</a:t>
            </a:r>
            <a:r>
              <a:rPr lang="cs-CZ" sz="1400" dirty="0" smtClean="0"/>
              <a:t>HEMINGWAY</a:t>
            </a:r>
            <a:r>
              <a:rPr lang="cs-CZ" sz="1400" dirty="0" smtClean="0"/>
              <a:t>, Ernest. </a:t>
            </a:r>
            <a:r>
              <a:rPr lang="cs-CZ" sz="1400" i="1" dirty="0" smtClean="0"/>
              <a:t>Stařec a moře</a:t>
            </a:r>
            <a:r>
              <a:rPr lang="cs-CZ" sz="1400" dirty="0" smtClean="0"/>
              <a:t> [online</a:t>
            </a:r>
            <a:r>
              <a:rPr lang="cs-CZ" sz="1400" dirty="0" smtClean="0"/>
              <a:t>], str. 3. </a:t>
            </a:r>
            <a:r>
              <a:rPr lang="cs-CZ" sz="1400" dirty="0" smtClean="0"/>
              <a:t>[cit. 16.7.2013]. Dostupný na WWW: </a:t>
            </a:r>
            <a:r>
              <a:rPr lang="cs-CZ" sz="1400" dirty="0" smtClean="0">
                <a:hlinkClick r:id="rId3"/>
              </a:rPr>
              <a:t>http://</a:t>
            </a:r>
            <a:r>
              <a:rPr lang="cs-CZ" sz="1400" dirty="0" smtClean="0">
                <a:hlinkClick r:id="rId3"/>
              </a:rPr>
              <a:t>www.sesity.net/elektronicka-knihovna/starec-a-more.pdf</a:t>
            </a:r>
            <a:endParaRPr lang="cs-CZ" sz="1400" dirty="0" smtClean="0"/>
          </a:p>
          <a:p>
            <a:endParaRPr lang="cs-CZ" sz="1400" dirty="0"/>
          </a:p>
          <a:p>
            <a:r>
              <a:rPr lang="cs-CZ" sz="1400" baseline="30000" dirty="0" smtClean="0"/>
              <a:t>2</a:t>
            </a:r>
            <a:r>
              <a:rPr lang="cs-CZ" sz="1400" dirty="0" smtClean="0"/>
              <a:t>HEMINGWAY</a:t>
            </a:r>
            <a:r>
              <a:rPr lang="cs-CZ" sz="1400" dirty="0"/>
              <a:t>, Ernest. </a:t>
            </a:r>
            <a:r>
              <a:rPr lang="cs-CZ" sz="1400" i="1" dirty="0"/>
              <a:t>Stařec a moře</a:t>
            </a:r>
            <a:r>
              <a:rPr lang="cs-CZ" sz="1400" dirty="0"/>
              <a:t> [online], str. </a:t>
            </a:r>
            <a:r>
              <a:rPr lang="cs-CZ" sz="1400" dirty="0" smtClean="0"/>
              <a:t>8. </a:t>
            </a:r>
            <a:r>
              <a:rPr lang="cs-CZ" sz="1400" dirty="0"/>
              <a:t>[cit. 16.7.2013]. Dostupný na WWW: </a:t>
            </a:r>
            <a:r>
              <a:rPr lang="cs-CZ" sz="1400" dirty="0">
                <a:hlinkClick r:id="rId3"/>
              </a:rPr>
              <a:t>http://www.sesity.net/elektronicka-knihovna/starec-a-more.pdf</a:t>
            </a:r>
            <a:endParaRPr lang="cs-CZ" sz="1400" dirty="0"/>
          </a:p>
          <a:p>
            <a:endParaRPr lang="cs-CZ" sz="1400" dirty="0" smtClean="0"/>
          </a:p>
          <a:p>
            <a:r>
              <a:rPr lang="cs-CZ" sz="1400" baseline="30000" dirty="0" smtClean="0"/>
              <a:t>3</a:t>
            </a:r>
            <a:r>
              <a:rPr lang="cs-CZ" sz="1400" dirty="0" smtClean="0"/>
              <a:t>HEMINGWAY</a:t>
            </a:r>
            <a:r>
              <a:rPr lang="cs-CZ" sz="1400" dirty="0"/>
              <a:t>, Ernest. </a:t>
            </a:r>
            <a:r>
              <a:rPr lang="cs-CZ" sz="1400" i="1" dirty="0"/>
              <a:t>Stařec a moře</a:t>
            </a:r>
            <a:r>
              <a:rPr lang="cs-CZ" sz="1400" dirty="0"/>
              <a:t> [online], str. </a:t>
            </a:r>
            <a:r>
              <a:rPr lang="cs-CZ" sz="1400" dirty="0" smtClean="0"/>
              <a:t>11. </a:t>
            </a:r>
            <a:r>
              <a:rPr lang="cs-CZ" sz="1400" dirty="0"/>
              <a:t>[cit. 16.7.2013]. Dostupný na WWW: </a:t>
            </a:r>
            <a:r>
              <a:rPr lang="cs-CZ" sz="1400" dirty="0">
                <a:hlinkClick r:id="rId3"/>
              </a:rPr>
              <a:t>http://www.sesity.net/elektronicka-knihovna/starec-a-more.pdf</a:t>
            </a:r>
            <a:endParaRPr lang="cs-CZ" sz="1400" dirty="0"/>
          </a:p>
          <a:p>
            <a:endParaRPr lang="cs-CZ" sz="1400" dirty="0" smtClean="0"/>
          </a:p>
          <a:p>
            <a:r>
              <a:rPr lang="cs-CZ" sz="1400" dirty="0" smtClean="0"/>
              <a:t> </a:t>
            </a:r>
          </a:p>
          <a:p>
            <a:endParaRPr lang="cs-CZ" sz="1400" dirty="0">
              <a:latin typeface="Calibri" pitchFamily="34" charset="0"/>
            </a:endParaRPr>
          </a:p>
        </p:txBody>
      </p:sp>
    </p:spTree>
    <p:extLst>
      <p:ext uri="{BB962C8B-B14F-4D97-AF65-F5344CB8AC3E}">
        <p14:creationId xmlns:p14="http://schemas.microsoft.com/office/powerpoint/2010/main" val="2014193798"/>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21</TotalTime>
  <Words>215</Words>
  <Application>Microsoft Office PowerPoint</Application>
  <PresentationFormat>Předvádění na obrazovce (4:3)</PresentationFormat>
  <Paragraphs>59</Paragraphs>
  <Slides>11</Slides>
  <Notes>3</Notes>
  <HiddenSlides>0</HiddenSlides>
  <MMClips>0</MMClips>
  <ScaleCrop>false</ScaleCrop>
  <HeadingPairs>
    <vt:vector size="4" baseType="variant">
      <vt:variant>
        <vt:lpstr>Motiv</vt:lpstr>
      </vt:variant>
      <vt:variant>
        <vt:i4>1</vt:i4>
      </vt:variant>
      <vt:variant>
        <vt:lpstr>Nadpisy snímků</vt:lpstr>
      </vt:variant>
      <vt:variant>
        <vt:i4>11</vt:i4>
      </vt:variant>
    </vt:vector>
  </HeadingPairs>
  <TitlesOfParts>
    <vt:vector size="12" baseType="lpstr">
      <vt:lpstr>Motiv sady Office</vt:lpstr>
      <vt:lpstr>Prezentace aplikace PowerPoint</vt:lpstr>
      <vt:lpstr>ANOTACE</vt:lpstr>
      <vt:lpstr>STAŘEC  A  MOŘE</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STAŘEC  A  MOŘE</dc:title>
  <dc:creator>Standa</dc:creator>
  <cp:lastModifiedBy>Marcela Tichotová</cp:lastModifiedBy>
  <cp:revision>6</cp:revision>
  <dcterms:created xsi:type="dcterms:W3CDTF">2013-07-15T12:31:48Z</dcterms:created>
  <dcterms:modified xsi:type="dcterms:W3CDTF">2013-08-07T09:51:04Z</dcterms:modified>
</cp:coreProperties>
</file>