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2" r:id="rId7"/>
    <p:sldId id="276" r:id="rId8"/>
    <p:sldId id="273" r:id="rId9"/>
    <p:sldId id="274" r:id="rId10"/>
    <p:sldId id="278" r:id="rId11"/>
    <p:sldId id="279" r:id="rId12"/>
    <p:sldId id="27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fyzika.jreichl.com/main.article/view/409-princip-zaznamu-a-reprodukce-zvuku" TargetMode="External"/><Relationship Id="rId2" Type="http://schemas.openxmlformats.org/officeDocument/2006/relationships/hyperlink" Target="http://fyzika.jreichl.com/main.article/view/410-prumyslova-vyroba-cd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s.wikipedia.org/wiki/Blu-ray" TargetMode="External"/><Relationship Id="rId4" Type="http://schemas.openxmlformats.org/officeDocument/2006/relationships/hyperlink" Target="http://cs.wikipedia.org/wiki/DV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817225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mechanika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24. 11. 2012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Optická mechanika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Optická mechanika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39000"/>
                    </a14:imgEffect>
                    <a14:imgEffect>
                      <a14:saturation sat="66000"/>
                    </a14:imgEffect>
                    <a14:imgEffect>
                      <a14:brightnessContrast bright="5000" contrast="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954" t="11936" r="6977" b="9134"/>
          <a:stretch/>
        </p:blipFill>
        <p:spPr>
          <a:xfrm>
            <a:off x="1115616" y="1484784"/>
            <a:ext cx="6912768" cy="48475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Optická mechanika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cs-CZ" sz="2800" dirty="0" smtClean="0"/>
              <a:t>Optická mechanika slouží v PC zejména k instalaci software a přehrávání zábavních médií.</a:t>
            </a:r>
          </a:p>
          <a:p>
            <a:r>
              <a:rPr lang="cs-CZ" sz="2800" dirty="0" smtClean="0"/>
              <a:t>Pracuje na </a:t>
            </a:r>
            <a:r>
              <a:rPr lang="cs-CZ" sz="2800" b="1" dirty="0" smtClean="0"/>
              <a:t>optickém principu </a:t>
            </a:r>
            <a:r>
              <a:rPr lang="cs-CZ" sz="2800" dirty="0" smtClean="0"/>
              <a:t>(čtení jednotlivých bitů z povrchu nosiče pomocí laseru a optické soustavy)</a:t>
            </a:r>
          </a:p>
          <a:p>
            <a:r>
              <a:rPr lang="cs-CZ" sz="2800" dirty="0" smtClean="0"/>
              <a:t>Anglické zkratky podle typu:</a:t>
            </a:r>
          </a:p>
          <a:p>
            <a:pPr marL="0" indent="0">
              <a:buNone/>
            </a:pPr>
            <a:r>
              <a:rPr lang="cs-CZ" sz="2800" b="1" dirty="0"/>
              <a:t>	</a:t>
            </a:r>
            <a:r>
              <a:rPr lang="cs-CZ" sz="2800" b="1" i="1" dirty="0" smtClean="0"/>
              <a:t>CD</a:t>
            </a:r>
            <a:r>
              <a:rPr lang="cs-CZ" sz="2800" dirty="0" smtClean="0"/>
              <a:t> = </a:t>
            </a:r>
            <a:r>
              <a:rPr lang="cs-CZ" sz="2800" i="1" dirty="0" err="1" smtClean="0"/>
              <a:t>Compact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Disc</a:t>
            </a:r>
            <a:r>
              <a:rPr lang="cs-CZ" sz="2800" i="1" dirty="0" smtClean="0"/>
              <a:t> </a:t>
            </a:r>
            <a:r>
              <a:rPr lang="cs-CZ" sz="2800" dirty="0" smtClean="0"/>
              <a:t>(</a:t>
            </a:r>
            <a:r>
              <a:rPr lang="en-US" sz="2800" dirty="0" err="1" smtClean="0"/>
              <a:t>kompaktn</a:t>
            </a:r>
            <a:r>
              <a:rPr lang="cs-CZ" sz="2800" dirty="0" smtClean="0"/>
              <a:t>í disk)</a:t>
            </a:r>
            <a:endParaRPr lang="cs-CZ" sz="2800" i="1" dirty="0" smtClean="0"/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b="1" i="1" dirty="0" smtClean="0"/>
              <a:t>DVD</a:t>
            </a:r>
            <a:r>
              <a:rPr lang="cs-CZ" sz="2800" i="1" dirty="0" smtClean="0"/>
              <a:t> = Digital </a:t>
            </a:r>
            <a:r>
              <a:rPr lang="cs-CZ" sz="2800" i="1" dirty="0" err="1" smtClean="0"/>
              <a:t>Versatile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Disc</a:t>
            </a:r>
            <a:r>
              <a:rPr lang="cs-CZ" sz="2800" dirty="0" smtClean="0"/>
              <a:t> (digitální všestranný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 	disk)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b="1" dirty="0" err="1" smtClean="0"/>
              <a:t>blu-ray</a:t>
            </a:r>
            <a:r>
              <a:rPr lang="cs-CZ" sz="2800" b="1" dirty="0" smtClean="0"/>
              <a:t> </a:t>
            </a:r>
            <a:r>
              <a:rPr lang="cs-CZ" sz="2800" dirty="0" smtClean="0"/>
              <a:t>= je poněkud zvláštní zkratkou slov </a:t>
            </a:r>
            <a:r>
              <a:rPr lang="cs-CZ" sz="2800" i="1" dirty="0" smtClean="0"/>
              <a:t>blue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	</a:t>
            </a:r>
            <a:r>
              <a:rPr lang="cs-CZ" sz="2800" dirty="0" smtClean="0"/>
              <a:t> 	(modrý) a </a:t>
            </a:r>
            <a:r>
              <a:rPr lang="cs-CZ" sz="2800" i="1" dirty="0" err="1" smtClean="0"/>
              <a:t>ray</a:t>
            </a:r>
            <a:r>
              <a:rPr lang="cs-CZ" sz="2800" i="1" dirty="0" smtClean="0"/>
              <a:t> (paprsek)</a:t>
            </a:r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Pity a </a:t>
            </a:r>
            <a:r>
              <a:rPr lang="cs-CZ" dirty="0" err="1" smtClean="0"/>
              <a:t>landy</a:t>
            </a:r>
            <a:r>
              <a:rPr lang="cs-CZ" dirty="0" smtClean="0"/>
              <a:t> – způsob uložení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112568"/>
          </a:xfrm>
        </p:spPr>
        <p:txBody>
          <a:bodyPr>
            <a:noAutofit/>
          </a:bodyPr>
          <a:lstStyle/>
          <a:p>
            <a:r>
              <a:rPr lang="en-US" sz="3200" dirty="0" err="1" smtClean="0"/>
              <a:t>Jednotliv</a:t>
            </a:r>
            <a:r>
              <a:rPr lang="cs-CZ" dirty="0" smtClean="0"/>
              <a:t>é </a:t>
            </a:r>
            <a:r>
              <a:rPr lang="cs-CZ" b="1" dirty="0" smtClean="0"/>
              <a:t>bity</a:t>
            </a:r>
            <a:r>
              <a:rPr lang="cs-CZ" dirty="0" smtClean="0"/>
              <a:t> informace jsou </a:t>
            </a:r>
            <a:r>
              <a:rPr lang="cs-CZ" b="1" dirty="0" smtClean="0"/>
              <a:t>uloženy ve formě </a:t>
            </a:r>
            <a:r>
              <a:rPr lang="cs-CZ" b="1" i="1" dirty="0" err="1" smtClean="0"/>
              <a:t>pitů</a:t>
            </a:r>
            <a:r>
              <a:rPr lang="cs-CZ" dirty="0" smtClean="0"/>
              <a:t> (prohlubní) a </a:t>
            </a:r>
            <a:r>
              <a:rPr lang="cs-CZ" b="1" i="1" dirty="0" err="1" smtClean="0"/>
              <a:t>landů</a:t>
            </a:r>
            <a:r>
              <a:rPr lang="cs-CZ" dirty="0" smtClean="0"/>
              <a:t> (rovných plošek), které jsou mikroskopického charakteru (rozměry v necelých mikrometrech).</a:t>
            </a:r>
          </a:p>
          <a:p>
            <a:r>
              <a:rPr lang="cs-CZ" sz="3200" i="1" dirty="0" smtClean="0"/>
              <a:t>Pit</a:t>
            </a:r>
            <a:r>
              <a:rPr lang="cs-CZ" sz="3200" dirty="0" smtClean="0"/>
              <a:t> (prohlubeň) reprezentuje většinou bit 0, </a:t>
            </a:r>
            <a:r>
              <a:rPr lang="cs-CZ" sz="3200" i="1" dirty="0" err="1" smtClean="0"/>
              <a:t>land</a:t>
            </a:r>
            <a:r>
              <a:rPr lang="cs-CZ" sz="3200" dirty="0" smtClean="0"/>
              <a:t> (ploška beze změny) pak bit 1.</a:t>
            </a:r>
          </a:p>
          <a:p>
            <a:r>
              <a:rPr lang="cs-CZ" dirty="0" smtClean="0"/>
              <a:t>V továrně na výrobu CD se pity řeší </a:t>
            </a:r>
            <a:r>
              <a:rPr lang="cs-CZ" b="1" dirty="0" smtClean="0"/>
              <a:t>lisováním</a:t>
            </a:r>
            <a:r>
              <a:rPr lang="cs-CZ" dirty="0" smtClean="0"/>
              <a:t>, pokud datové CD/DVD vytváříme sami pomocí „vypalovaček“, pak </a:t>
            </a:r>
            <a:r>
              <a:rPr lang="cs-CZ" b="1" dirty="0" smtClean="0"/>
              <a:t>laser</a:t>
            </a:r>
            <a:r>
              <a:rPr lang="cs-CZ" dirty="0" smtClean="0"/>
              <a:t> mění svou </a:t>
            </a:r>
            <a:r>
              <a:rPr lang="cs-CZ" b="1" dirty="0" smtClean="0"/>
              <a:t>energií</a:t>
            </a:r>
            <a:r>
              <a:rPr lang="cs-CZ" dirty="0" smtClean="0"/>
              <a:t> průhlednost materiálu v místě </a:t>
            </a:r>
            <a:r>
              <a:rPr lang="cs-CZ" i="1" dirty="0" smtClean="0"/>
              <a:t>pitu</a:t>
            </a:r>
            <a:r>
              <a:rPr lang="cs-CZ" dirty="0" smtClean="0"/>
              <a:t>.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54400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Schematické </a:t>
            </a:r>
            <a:r>
              <a:rPr lang="cs-CZ" dirty="0" err="1" smtClean="0"/>
              <a:t>znároznění</a:t>
            </a:r>
            <a:r>
              <a:rPr lang="cs-CZ" dirty="0" smtClean="0"/>
              <a:t> principu</a:t>
            </a:r>
            <a:endParaRPr lang="cs-CZ" dirty="0"/>
          </a:p>
        </p:txBody>
      </p:sp>
      <p:pic>
        <p:nvPicPr>
          <p:cNvPr id="1028" name="Picture 4" descr="http://fyzika.jreichl.com/data/E_elektroakustika_soubory/princip_zaznamu_a_reprodukce_zvuku/image06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37"/>
          <a:stretch/>
        </p:blipFill>
        <p:spPr bwMode="auto">
          <a:xfrm>
            <a:off x="1835696" y="1268760"/>
            <a:ext cx="5472608" cy="54847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80312" y="60932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908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Rozhraní optických mechanik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Stejně jako u pevných disků, i optické mechaniky jsou dnes vyráběny nejčastěji pro rozhraní </a:t>
            </a:r>
            <a:r>
              <a:rPr lang="cs-CZ" b="1" dirty="0" smtClean="0"/>
              <a:t>SATA</a:t>
            </a:r>
            <a:r>
              <a:rPr lang="cs-CZ" dirty="0" smtClean="0"/>
              <a:t> (II, III), dříve </a:t>
            </a:r>
            <a:r>
              <a:rPr lang="cs-CZ" b="1" dirty="0" smtClean="0"/>
              <a:t>Ultra ATA</a:t>
            </a:r>
            <a:r>
              <a:rPr lang="cs-CZ" dirty="0" smtClean="0"/>
              <a:t> (PATA).</a:t>
            </a:r>
          </a:p>
          <a:p>
            <a:r>
              <a:rPr lang="cs-CZ" dirty="0" smtClean="0"/>
              <a:t>Externí verze optických mechanik využívají, stejně jako externí verze pevných disků, rozhraní </a:t>
            </a:r>
            <a:r>
              <a:rPr lang="cs-CZ" b="1" dirty="0" smtClean="0"/>
              <a:t>USB</a:t>
            </a:r>
            <a:r>
              <a:rPr lang="cs-CZ" dirty="0" smtClean="0"/>
              <a:t> (2, 3).</a:t>
            </a:r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Konektory a kabely OPTICKÝCH MECHANIK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281976"/>
            <a:ext cx="4464496" cy="33345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1979712" y="1526624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Serial</a:t>
            </a:r>
            <a:r>
              <a:rPr lang="cs-CZ" sz="2800" b="1" dirty="0" smtClean="0"/>
              <a:t> ATA (SATA), všechny verze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450912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Datový konektor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4998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Napájecí konektor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175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Konektory a kabely OPTICKÝCH MECHANIK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6412" y="2204864"/>
            <a:ext cx="4644008" cy="3468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2216412" y="1526624"/>
            <a:ext cx="4644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Parallel</a:t>
            </a:r>
            <a:r>
              <a:rPr lang="cs-CZ" sz="2800" b="1" dirty="0" smtClean="0"/>
              <a:t> ATA (PATA), Ultra ATA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466416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Datový konektor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4654877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Napájecí konektor</a:t>
            </a:r>
          </a:p>
          <a:p>
            <a:pPr algn="ctr"/>
            <a:r>
              <a:rPr lang="cs-CZ" dirty="0" smtClean="0"/>
              <a:t>(</a:t>
            </a:r>
            <a:r>
              <a:rPr lang="cs-CZ" dirty="0" err="1" smtClean="0"/>
              <a:t>Molex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192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Kapacita médií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CD</a:t>
            </a:r>
            <a:r>
              <a:rPr lang="cs-CZ" dirty="0" smtClean="0"/>
              <a:t>:	</a:t>
            </a:r>
            <a:r>
              <a:rPr lang="cs-CZ" b="1" dirty="0" smtClean="0"/>
              <a:t>700 MB </a:t>
            </a:r>
            <a:r>
              <a:rPr lang="cs-CZ" dirty="0" smtClean="0"/>
              <a:t>(80 min), dříve 650 MB (74)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DVD</a:t>
            </a:r>
            <a:r>
              <a:rPr lang="cs-CZ" dirty="0" smtClean="0"/>
              <a:t>:	</a:t>
            </a:r>
            <a:r>
              <a:rPr lang="cs-CZ" b="1" dirty="0" smtClean="0"/>
              <a:t>4,7 GB</a:t>
            </a:r>
            <a:r>
              <a:rPr lang="cs-CZ" dirty="0" smtClean="0"/>
              <a:t> (jednovrstvé – </a:t>
            </a:r>
            <a:r>
              <a:rPr lang="cs-CZ" i="1" dirty="0" smtClean="0"/>
              <a:t>Single </a:t>
            </a:r>
            <a:r>
              <a:rPr lang="cs-CZ" i="1" dirty="0" err="1" smtClean="0"/>
              <a:t>Layer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8,5 GB (dvouvrstvé – </a:t>
            </a:r>
            <a:r>
              <a:rPr lang="cs-CZ" i="1" dirty="0" err="1" smtClean="0"/>
              <a:t>Dual</a:t>
            </a:r>
            <a:r>
              <a:rPr lang="cs-CZ" i="1" dirty="0" smtClean="0"/>
              <a:t> </a:t>
            </a:r>
            <a:r>
              <a:rPr lang="cs-CZ" i="1" dirty="0" err="1" smtClean="0"/>
              <a:t>Layer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BD</a:t>
            </a:r>
            <a:r>
              <a:rPr lang="cs-CZ" dirty="0" smtClean="0"/>
              <a:t>:	</a:t>
            </a:r>
            <a:r>
              <a:rPr lang="cs-CZ" b="1" dirty="0" smtClean="0"/>
              <a:t>25 GB </a:t>
            </a:r>
            <a:r>
              <a:rPr lang="cs-CZ" dirty="0"/>
              <a:t>(jednovrstvé – </a:t>
            </a:r>
            <a:r>
              <a:rPr lang="cs-CZ" i="1" dirty="0"/>
              <a:t>Single </a:t>
            </a:r>
            <a:r>
              <a:rPr lang="cs-CZ" i="1" dirty="0" err="1"/>
              <a:t>Layer</a:t>
            </a:r>
            <a:r>
              <a:rPr lang="cs-CZ" dirty="0"/>
              <a:t>)</a:t>
            </a:r>
          </a:p>
          <a:p>
            <a:pPr marL="0" indent="0">
              <a:buNone/>
            </a:pPr>
            <a:r>
              <a:rPr lang="cs-CZ" dirty="0" smtClean="0"/>
              <a:t>		50 GB </a:t>
            </a:r>
            <a:r>
              <a:rPr lang="cs-CZ" dirty="0"/>
              <a:t>(dvouvrstvé – </a:t>
            </a:r>
            <a:r>
              <a:rPr lang="cs-CZ" i="1" dirty="0" err="1"/>
              <a:t>Dual</a:t>
            </a:r>
            <a:r>
              <a:rPr lang="cs-CZ" i="1" dirty="0"/>
              <a:t> </a:t>
            </a:r>
            <a:r>
              <a:rPr lang="cs-CZ" i="1" dirty="0" err="1"/>
              <a:t>Layer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64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620688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Další zdroje informací o Optických mechanikách a médiích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060848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</a:t>
            </a:r>
            <a:r>
              <a:rPr lang="cs-CZ" sz="2800" dirty="0" err="1" smtClean="0">
                <a:hlinkClick r:id="rId2"/>
              </a:rPr>
              <a:t>fyzika.jreichl.com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main.article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view</a:t>
            </a:r>
            <a:r>
              <a:rPr lang="cs-CZ" sz="2800" dirty="0" smtClean="0">
                <a:hlinkClick r:id="rId2"/>
              </a:rPr>
              <a:t>/410-prumyslova-vyroba-cd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 smtClean="0">
                <a:hlinkClick r:id="rId3"/>
              </a:rPr>
              <a:t>fyzika.jreichl.com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main.article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view</a:t>
            </a:r>
            <a:r>
              <a:rPr lang="cs-CZ" sz="2800" dirty="0" smtClean="0">
                <a:hlinkClick r:id="rId3"/>
              </a:rPr>
              <a:t>/409-princip-zaznamu-a-reprodukce-zvuku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případně</a:t>
            </a:r>
          </a:p>
          <a:p>
            <a:pPr marL="0" indent="0">
              <a:buNone/>
            </a:pPr>
            <a:r>
              <a:rPr lang="cs-CZ" sz="2800" dirty="0">
                <a:hlinkClick r:id="rId4"/>
              </a:rPr>
              <a:t>http://</a:t>
            </a:r>
            <a:r>
              <a:rPr lang="cs-CZ" sz="2800" dirty="0" err="1" smtClean="0">
                <a:hlinkClick r:id="rId4"/>
              </a:rPr>
              <a:t>cs.wikipedia.org</a:t>
            </a:r>
            <a:r>
              <a:rPr lang="cs-CZ" sz="2800" dirty="0" smtClean="0">
                <a:hlinkClick r:id="rId4"/>
              </a:rPr>
              <a:t>/wiki/DVD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a</a:t>
            </a:r>
            <a:r>
              <a:rPr lang="cs-CZ" sz="2800" dirty="0" smtClean="0"/>
              <a:t> také</a:t>
            </a:r>
          </a:p>
          <a:p>
            <a:pPr marL="0" indent="0">
              <a:buNone/>
            </a:pPr>
            <a:r>
              <a:rPr lang="cs-CZ" sz="2800" dirty="0">
                <a:hlinkClick r:id="rId5"/>
              </a:rPr>
              <a:t>http://</a:t>
            </a:r>
            <a:r>
              <a:rPr lang="cs-CZ" sz="2800" dirty="0" err="1">
                <a:hlinkClick r:id="rId5"/>
              </a:rPr>
              <a:t>cs.wikipedia.org</a:t>
            </a:r>
            <a:r>
              <a:rPr lang="cs-CZ" sz="2800" dirty="0">
                <a:hlinkClick r:id="rId5"/>
              </a:rPr>
              <a:t>/wiki/</a:t>
            </a:r>
            <a:r>
              <a:rPr lang="cs-CZ" sz="2800" dirty="0" err="1">
                <a:hlinkClick r:id="rId5"/>
              </a:rPr>
              <a:t>Blu-ray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 smtClean="0"/>
              <a:t>[1] </a:t>
            </a:r>
            <a:r>
              <a:rPr lang="cs-CZ" sz="1800" dirty="0"/>
              <a:t>REICHL. </a:t>
            </a:r>
            <a:r>
              <a:rPr lang="cs-CZ" sz="1800" i="1" dirty="0"/>
              <a:t>Encyklopedie fyziky</a:t>
            </a:r>
            <a:r>
              <a:rPr lang="cs-CZ" sz="1800" dirty="0"/>
              <a:t> [online]. [cit. </a:t>
            </a:r>
            <a:r>
              <a:rPr lang="cs-CZ" sz="1800" dirty="0" smtClean="0"/>
              <a:t>24.11.2012]. </a:t>
            </a:r>
            <a:r>
              <a:rPr lang="cs-CZ" sz="1800" dirty="0"/>
              <a:t>Dostupný na WWW: http://</a:t>
            </a:r>
            <a:r>
              <a:rPr lang="cs-CZ" sz="1800" dirty="0" err="1"/>
              <a:t>fyzika.jreichl.com</a:t>
            </a:r>
            <a:r>
              <a:rPr lang="cs-CZ" sz="1800" dirty="0"/>
              <a:t>/</a:t>
            </a:r>
            <a:r>
              <a:rPr lang="cs-CZ" sz="1800" dirty="0" err="1"/>
              <a:t>main.article</a:t>
            </a:r>
            <a:r>
              <a:rPr lang="cs-CZ" sz="1800" dirty="0"/>
              <a:t>/</a:t>
            </a:r>
            <a:r>
              <a:rPr lang="cs-CZ" sz="1800" dirty="0" err="1"/>
              <a:t>view</a:t>
            </a:r>
            <a:r>
              <a:rPr lang="cs-CZ" sz="1800" dirty="0"/>
              <a:t>/409-princip-zaznamu-a-reprodukce-zvuku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1926</TotalTime>
  <Words>251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Cesta</vt:lpstr>
      <vt:lpstr>Prezentace aplikace PowerPoint</vt:lpstr>
      <vt:lpstr>ANOTACE</vt:lpstr>
      <vt:lpstr>Optická mechanika</vt:lpstr>
      <vt:lpstr>Optická mechanika - charakteristika</vt:lpstr>
      <vt:lpstr>Pity a landy – způsob uložení dat</vt:lpstr>
      <vt:lpstr>Schematické znároznění principu</vt:lpstr>
      <vt:lpstr>Rozhraní optických mechanik</vt:lpstr>
      <vt:lpstr>Konektory a kabely OPTICKÝCH MECHANIK</vt:lpstr>
      <vt:lpstr>Konektory a kabely OPTICKÝCH MECHANIK</vt:lpstr>
      <vt:lpstr>Kapacita médií</vt:lpstr>
      <vt:lpstr>Další zdroje informací o Optických mechanikách a médiích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151</cp:revision>
  <dcterms:created xsi:type="dcterms:W3CDTF">2012-08-02T10:31:28Z</dcterms:created>
  <dcterms:modified xsi:type="dcterms:W3CDTF">2013-02-28T13:14:55Z</dcterms:modified>
</cp:coreProperties>
</file>