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876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4836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953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195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8501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4191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001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592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464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264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920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FF3B5-9E3C-40E1-877F-778FC1450F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5D75C-1F50-4450-B92D-69D89EFE80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820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Soubor:Flag_of_Kenya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8391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>
                <a:latin typeface="Arial" charset="0"/>
              </a:rPr>
              <a:t>B</a:t>
            </a:r>
            <a:r>
              <a:rPr lang="cs-CZ" sz="1800" b="1" dirty="0" err="1" smtClean="0">
                <a:latin typeface="Arial" charset="0"/>
              </a:rPr>
              <a:t>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14.5.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- Keňa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střední Africe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231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12167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KEŇA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92888" cy="453650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Hlavní město: NAIROBI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Rozloha: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582 646 km²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Počet obyvatel: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36 913 721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3664598"/>
            <a:ext cx="4401882" cy="2932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f.bret\AppData\Local\Microsoft\Windows\Temporary Internet Files\Content.IE5\VGI2URH4\MC9003599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9174" y="3716250"/>
            <a:ext cx="2649290" cy="289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247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PŘÍRODNÍ POMĚRY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/>
              </a:rPr>
              <a:t>Při pobřeží Indického oceánu </a:t>
            </a:r>
            <a:r>
              <a:rPr lang="cs-CZ" b="1" dirty="0" smtClean="0">
                <a:effectLst/>
              </a:rPr>
              <a:t>a na východě se rozkládá rozsáhlá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nížina</a:t>
            </a:r>
            <a:r>
              <a:rPr lang="cs-CZ" b="1" dirty="0" smtClean="0"/>
              <a:t>. Keni </a:t>
            </a:r>
            <a:r>
              <a:rPr lang="cs-CZ" b="1" dirty="0" smtClean="0"/>
              <a:t>patří </a:t>
            </a:r>
            <a:r>
              <a:rPr lang="cs-CZ" b="1" dirty="0" smtClean="0">
                <a:effectLst/>
              </a:rPr>
              <a:t>část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Etiopské</a:t>
            </a:r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vysočiny. </a:t>
            </a:r>
            <a:r>
              <a:rPr lang="cs-CZ" b="1" dirty="0" smtClean="0">
                <a:effectLst/>
              </a:rPr>
              <a:t>Na zbytku území jsou rozsáhlé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plošiny</a:t>
            </a:r>
            <a:r>
              <a:rPr lang="cs-CZ" b="1" dirty="0" smtClean="0">
                <a:effectLst/>
              </a:rPr>
              <a:t>.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Náhorní plošina je rozdělena tektonickým příkopem Východoafrickou příkopovou propadlinou metrů. </a:t>
            </a:r>
          </a:p>
          <a:p>
            <a:r>
              <a:rPr lang="cs-CZ" b="1" dirty="0" smtClean="0">
                <a:effectLst/>
              </a:rPr>
              <a:t>Keňa je v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rovníkovém a monzunovém pásmu</a:t>
            </a:r>
            <a:r>
              <a:rPr lang="cs-CZ" b="1" dirty="0" smtClean="0">
                <a:effectLst/>
              </a:rPr>
              <a:t>. Na severu a severovýchodě jsou pouště a polopouště. U pobřeží je podnebí horké a vlhké. Období dešťů</a:t>
            </a:r>
            <a:r>
              <a:rPr lang="cs-CZ" b="1" dirty="0"/>
              <a:t> </a:t>
            </a:r>
            <a:r>
              <a:rPr lang="cs-CZ" b="1" dirty="0" smtClean="0">
                <a:effectLst/>
              </a:rPr>
              <a:t>zde převládají v březnu, dubnu, květnu, listopadu a prosinci.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5536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PŘÍRODA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/>
              </a:rPr>
              <a:t>V nadmořské výšce do 3000 m převládají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savany.</a:t>
            </a:r>
            <a:r>
              <a:rPr lang="cs-CZ" b="1" dirty="0" smtClean="0">
                <a:effectLst/>
              </a:rPr>
              <a:t> Ve vnitrozemí jsou většinou stepi či savany, na východě od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jezera </a:t>
            </a:r>
            <a:r>
              <a:rPr lang="cs-CZ" b="1" dirty="0" err="1" smtClean="0">
                <a:solidFill>
                  <a:srgbClr val="00B050"/>
                </a:solidFill>
                <a:effectLst/>
              </a:rPr>
              <a:t>Turkana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</a:t>
            </a:r>
            <a:r>
              <a:rPr lang="cs-CZ" b="1" dirty="0" smtClean="0">
                <a:effectLst/>
              </a:rPr>
              <a:t>jsou pouště nebo polopouště. </a:t>
            </a:r>
          </a:p>
          <a:p>
            <a:r>
              <a:rPr lang="cs-CZ" b="1" dirty="0" smtClean="0">
                <a:effectLst/>
              </a:rPr>
              <a:t>V Keni je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mnoho národních parků a rezervací</a:t>
            </a:r>
            <a:r>
              <a:rPr lang="cs-CZ" b="1" dirty="0" smtClean="0">
                <a:effectLst/>
              </a:rPr>
              <a:t>. Mezi nejznámější patří rezervace </a:t>
            </a:r>
            <a:r>
              <a:rPr lang="cs-CZ" b="1" dirty="0" err="1" smtClean="0">
                <a:solidFill>
                  <a:srgbClr val="00B050"/>
                </a:solidFill>
                <a:effectLst/>
              </a:rPr>
              <a:t>Masai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effectLst/>
              </a:rPr>
              <a:t>Mara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</a:t>
            </a:r>
            <a:r>
              <a:rPr lang="cs-CZ" b="1" dirty="0" smtClean="0">
                <a:effectLst/>
              </a:rPr>
              <a:t>či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národní park </a:t>
            </a:r>
            <a:r>
              <a:rPr lang="cs-CZ" b="1" dirty="0" err="1" smtClean="0">
                <a:solidFill>
                  <a:srgbClr val="00B050"/>
                </a:solidFill>
                <a:effectLst/>
              </a:rPr>
              <a:t>Tsavo</a:t>
            </a:r>
            <a:r>
              <a:rPr lang="cs-CZ" b="1" dirty="0" smtClean="0">
                <a:effectLst/>
              </a:rPr>
              <a:t>. Žije zde například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lev, slon africký, žirafa, nosorožec, hroch obojživelný</a:t>
            </a:r>
            <a:r>
              <a:rPr lang="cs-CZ" b="1" dirty="0">
                <a:solidFill>
                  <a:srgbClr val="00B050"/>
                </a:solidFill>
              </a:rPr>
              <a:t>,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buvol africký, zebra stepní, gazela, gepard štíhlý, levhart skvrnitý, antilopa, hyena skvrnitá a mnoho různých druhů ptáků.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6065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OBYVATELSTVO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Obyvatelé se dělí na 50 různých etnických skupin, mezi nimi jsou nejpočetnější </a:t>
            </a:r>
            <a:r>
              <a:rPr lang="cs-CZ" dirty="0" err="1" smtClean="0">
                <a:solidFill>
                  <a:srgbClr val="00B050"/>
                </a:solidFill>
                <a:effectLst/>
              </a:rPr>
              <a:t>Kikujové</a:t>
            </a:r>
            <a:r>
              <a:rPr lang="cs-CZ" dirty="0" smtClean="0">
                <a:effectLst/>
              </a:rPr>
              <a:t>. Ostatní kmeny mají podíl na celkovém obyvatelstvu jen okolo 10 % (např. známí </a:t>
            </a:r>
            <a:r>
              <a:rPr lang="cs-CZ" dirty="0" smtClean="0">
                <a:solidFill>
                  <a:srgbClr val="00B050"/>
                </a:solidFill>
                <a:effectLst/>
              </a:rPr>
              <a:t>Masajové</a:t>
            </a:r>
            <a:r>
              <a:rPr lang="cs-CZ" dirty="0" smtClean="0">
                <a:effectLst/>
              </a:rPr>
              <a:t>). </a:t>
            </a:r>
          </a:p>
          <a:p>
            <a:r>
              <a:rPr lang="cs-CZ" dirty="0" smtClean="0">
                <a:effectLst/>
              </a:rPr>
              <a:t>67 % obyvatelstva Keni žije ve vesnicích. </a:t>
            </a:r>
            <a:endParaRPr lang="cs-CZ" dirty="0"/>
          </a:p>
        </p:txBody>
      </p:sp>
      <p:pic>
        <p:nvPicPr>
          <p:cNvPr id="2050" name="Picture 2" descr="C:\Users\f.bret\AppData\Local\Microsoft\Windows\Temporary Internet Files\Content.IE5\4089IHS4\MC90043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7789"/>
            <a:ext cx="2304256" cy="220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6313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HOSPODÁŘSTVÍ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/>
              </a:rPr>
              <a:t>Díky turistickému ruchu (Viktoriino jezero, národní parky) a přírodnímu bohatství má země na africké poměry vyšší HDP na obyvatele – okolo 1500 USD. </a:t>
            </a:r>
          </a:p>
          <a:p>
            <a:r>
              <a:rPr lang="cs-CZ" dirty="0" smtClean="0">
                <a:effectLst/>
              </a:rPr>
              <a:t>Dováží se většinou suroviny a stroje, 75 % všech Keňanů je zaměstnáno v zemědělství. Ostatních 25 % jich pracuje v továrnách nebo ve službách. </a:t>
            </a:r>
          </a:p>
          <a:p>
            <a:r>
              <a:rPr lang="cs-CZ" dirty="0" smtClean="0">
                <a:effectLst/>
              </a:rPr>
              <a:t>Keňa je největším producentem kávy na světě.</a:t>
            </a:r>
            <a:endParaRPr lang="cs-CZ" dirty="0"/>
          </a:p>
        </p:txBody>
      </p:sp>
      <p:pic>
        <p:nvPicPr>
          <p:cNvPr id="3074" name="Picture 2" descr="C:\Users\f.bret\AppData\Local\Microsoft\Windows\Temporary Internet Files\Content.IE5\MWZYCJRL\MC9003488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5062" y="188640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463"/>
            <a:ext cx="1012453" cy="154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155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KEŇA V OBRAZECH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629765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94765"/>
            <a:ext cx="1637060" cy="249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.bret\AppData\Local\Microsoft\Windows\Temporary Internet Files\Content.IE5\4089IHS4\MC90032648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33784"/>
            <a:ext cx="1958528" cy="2275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.bret\AppData\Local\Microsoft\Windows\Temporary Internet Files\Content.IE5\K7D60H8B\MC900332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942" y="1566651"/>
            <a:ext cx="2053222" cy="212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f.bret\AppData\Local\Microsoft\Windows\Temporary Internet Files\Content.IE5\MWZYCJRL\MC9003323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1238" y="1545773"/>
            <a:ext cx="1387226" cy="2195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f.bret\AppData\Local\Microsoft\Windows\Temporary Internet Files\Content.IE5\VGI2URH4\MC900332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713" y="4221088"/>
            <a:ext cx="27880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f.bret\AppData\Local\Microsoft\Windows\Temporary Internet Files\Content.IE5\VGI2URH4\MC900186198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4563" y="4221088"/>
            <a:ext cx="3129012" cy="206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f.bret\AppData\Local\Microsoft\Windows\Temporary Internet Files\Content.IE5\MWZYCJRL\MC9003323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9524" y="4305300"/>
            <a:ext cx="2604963" cy="198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388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Galerie Microsoft </a:t>
                </a:r>
                <a:r>
                  <a:rPr lang="cs-CZ" dirty="0" err="1" smtClean="0"/>
                  <a:t>Power</a:t>
                </a:r>
                <a:r>
                  <a:rPr lang="cs-CZ" dirty="0" smtClean="0"/>
                  <a:t> Point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800px-Flag_of_Kenya.svg.png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http://upload.wikimedia.org/wikipedia/commons/thumb/4/49/Flag_of_Kenya.svg/800px-Flag_of_Kenya.svg.png</a:t>
                </a:r>
              </a:p>
              <a:p>
                <a:pPr marL="0" indent="0">
                  <a:buNone/>
                </a:pPr>
                <a:r>
                  <a:rPr lang="cs-CZ" sz="1600" dirty="0" smtClean="0">
                    <a:hlinkClick r:id="rId2"/>
                  </a:rPr>
                  <a:t>http://cs.wikipedia.org/wiki/Soubor:Flag_of_Kenya.svg</a:t>
                </a:r>
                <a:r>
                  <a:rPr lang="cs-CZ" sz="16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𝑐𝑖𝑡𝑜𝑣</m:t>
                        </m:r>
                        <m:r>
                          <a:rPr lang="cs-CZ" sz="1600" b="0" i="1" smtClean="0">
                            <a:latin typeface="Cambria Math"/>
                          </a:rPr>
                          <m:t>á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𝑛𝑜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𝑑𝑛𝑒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15.5. 2013</m:t>
                        </m:r>
                      </m:e>
                    </m:d>
                  </m:oMath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67544" y="3356992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384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KEŇA</vt:lpstr>
      <vt:lpstr>PŘÍRODNÍ POMĚRY</vt:lpstr>
      <vt:lpstr>PŘÍRODA</vt:lpstr>
      <vt:lpstr>OBYVATELSTVO</vt:lpstr>
      <vt:lpstr>HOSPODÁŘSTVÍ</vt:lpstr>
      <vt:lpstr>KEŇA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2013-08-13T09:43:45Z</dcterms:created>
  <dcterms:modified xsi:type="dcterms:W3CDTF">2013-08-27T15:06:18Z</dcterms:modified>
</cp:coreProperties>
</file>