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xls" ContentType="application/vnd.ms-exce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7" r:id="rId2"/>
    <p:sldId id="268" r:id="rId3"/>
    <p:sldId id="256" r:id="rId4"/>
    <p:sldId id="257" r:id="rId5"/>
    <p:sldId id="258" r:id="rId6"/>
    <p:sldId id="259" r:id="rId7"/>
    <p:sldId id="261" r:id="rId8"/>
    <p:sldId id="263" r:id="rId9"/>
    <p:sldId id="264" r:id="rId10"/>
    <p:sldId id="265" r:id="rId11"/>
    <p:sldId id="266" r:id="rId12"/>
    <p:sldId id="260" r:id="rId13"/>
    <p:sldId id="262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1E57F5-8E24-479F-893D-96A1A9D753CE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D6DF74-3361-4D9D-9B08-89E467B25B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7AEB789-DA44-4241-AA93-374046248824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A5FBF4-3491-4DB1-9940-F78DFCB452CF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5E46A1-19D7-45BD-AF56-9558E814F8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9D2A1-D47F-4D73-A0EB-DBD4277A4A17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104471-6FCC-4366-B4F4-3D29C9D7FC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44BEA-E572-44D1-A680-45B79AA82D1F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3BE7F-54B5-41A4-89EE-414BF1FB34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4A2FC5-4995-4821-BE4A-0B49B7ACE20A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3EE237-6F7B-4162-BA9F-382B384C30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6ADEA-840C-46A2-BCFC-BCD978ACE109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B1260A-71C2-4D1A-83FE-15368DF5B1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E5BD4-0289-422C-8E86-591929DC215D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6669C-52F2-4255-BB93-6A22E7B0C7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9E0A4-A343-4475-961E-B9456B73311B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5948AC-A0C3-4B68-9BFD-B07E038FE1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B29085-AB1C-4BD2-820B-07EA2807CC90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766D2-1314-4A94-A9D7-DF77ABF51F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5250EA-3C4E-4515-9BD2-12F4660AACC5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978470-A7BD-466D-983C-443B221A11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B5B8EC-70B2-4974-A6F1-D15E2E9C6D67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99A65-1F5B-47EB-A80A-2B02E10065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6EC51-1C5F-4322-9CD8-8ADE7D2CE230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1FCF01-3A36-44EB-B4CD-A8DC82C011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B8437AD-B016-4785-8D21-B2CCFE8E14F0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9E51F47-1B70-43BC-B65D-27A4AC2736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List_aplikace_Microsoft_Office_Excel_97-20031.xls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List_aplikace_Microsoft_Office_Excel_97-20032.xls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54502019"/>
              </p:ext>
            </p:extLst>
          </p:nvPr>
        </p:nvGraphicFramePr>
        <p:xfrm>
          <a:off x="614363" y="2816225"/>
          <a:ext cx="8137525" cy="2966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 Pravda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VY_32_INOVACE_02C_08_Zemědělství České republiky</a:t>
                      </a:r>
                    </a:p>
                    <a:p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Česká republika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2.2.2013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642362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0882" y="0"/>
            <a:ext cx="8208912" cy="68326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Anotace:</a:t>
            </a:r>
          </a:p>
          <a:p>
            <a:pPr lvl="0"/>
            <a:r>
              <a:rPr lang="cs-CZ" dirty="0" smtClean="0"/>
              <a:t>Škola</a:t>
            </a:r>
            <a:r>
              <a:rPr lang="cs-CZ" dirty="0"/>
              <a:t>: Gymnázium Chomutov, </a:t>
            </a:r>
          </a:p>
          <a:p>
            <a:r>
              <a:rPr lang="cs-CZ" dirty="0"/>
              <a:t>            Mostecká 3000, </a:t>
            </a:r>
            <a:r>
              <a:rPr lang="cs-CZ" dirty="0" smtClean="0"/>
              <a:t>430 </a:t>
            </a:r>
            <a:r>
              <a:rPr lang="cs-CZ" dirty="0"/>
              <a:t>01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Třída</a:t>
            </a:r>
            <a:r>
              <a:rPr lang="cs-CZ" dirty="0"/>
              <a:t>:  </a:t>
            </a:r>
            <a:r>
              <a:rPr lang="cs-CZ" dirty="0" smtClean="0"/>
              <a:t>6. ročník 6. letého gymnázia </a:t>
            </a:r>
            <a:endParaRPr lang="cs-CZ" dirty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Výstup</a:t>
            </a:r>
            <a:r>
              <a:rPr lang="cs-CZ" dirty="0"/>
              <a:t>:  </a:t>
            </a:r>
            <a:r>
              <a:rPr lang="cs-CZ" dirty="0" err="1" smtClean="0"/>
              <a:t>Powerpointová</a:t>
            </a:r>
            <a:r>
              <a:rPr lang="cs-CZ" dirty="0" smtClean="0"/>
              <a:t> prezentace</a:t>
            </a:r>
            <a:endParaRPr lang="cs-CZ" dirty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Vzdělávací </a:t>
            </a:r>
            <a:r>
              <a:rPr lang="cs-CZ" dirty="0"/>
              <a:t>oblast:  </a:t>
            </a:r>
            <a:r>
              <a:rPr lang="cs-CZ" dirty="0" smtClean="0"/>
              <a:t>Česká republika</a:t>
            </a:r>
            <a:endParaRPr lang="cs-CZ" dirty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Obor</a:t>
            </a:r>
            <a:r>
              <a:rPr lang="cs-CZ" dirty="0"/>
              <a:t>:  Zeměpis/Geografie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Tematický </a:t>
            </a:r>
            <a:r>
              <a:rPr lang="cs-CZ" dirty="0"/>
              <a:t>okruh: </a:t>
            </a:r>
            <a:r>
              <a:rPr lang="cs-CZ" dirty="0" smtClean="0"/>
              <a:t> Socioekonomická geografie ČR</a:t>
            </a:r>
            <a:endParaRPr lang="cs-CZ" dirty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Využití</a:t>
            </a:r>
            <a:r>
              <a:rPr lang="cs-CZ" dirty="0"/>
              <a:t>:  Výuka zeměpisu / geografie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Pomůcky</a:t>
            </a:r>
            <a:r>
              <a:rPr lang="cs-CZ" dirty="0"/>
              <a:t>:  </a:t>
            </a:r>
            <a:r>
              <a:rPr lang="cs-CZ" dirty="0" smtClean="0"/>
              <a:t> </a:t>
            </a:r>
            <a:r>
              <a:rPr lang="cs-CZ" dirty="0"/>
              <a:t>PC </a:t>
            </a:r>
            <a:r>
              <a:rPr lang="cs-CZ" dirty="0" smtClean="0"/>
              <a:t>učitele, tabule, atlas</a:t>
            </a:r>
            <a:endParaRPr lang="cs-CZ" dirty="0"/>
          </a:p>
          <a:p>
            <a:pPr lvl="0"/>
            <a:r>
              <a:rPr lang="cs-CZ" dirty="0" smtClean="0"/>
              <a:t>Inovace:Materiál je určen jako doplnění k přípravě pedagoga, přičemž má za cíl zvýšit atraktivitu a názornost v rámci vyučovací hodiny. V některých částech je formou animací zajištěno, aby studenti pouze  pasivně neposlouchali výklad, ale také museli hledat v atlase a společně s pedagogem tím vytvářeli svůj zápis do sešitu.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Materiál </a:t>
            </a:r>
            <a:r>
              <a:rPr lang="cs-CZ" dirty="0"/>
              <a:t>je určen k interaktivní výuce.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="" xmlns:p14="http://schemas.microsoft.com/office/powerpoint/2010/main" val="94289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071670" y="2214554"/>
            <a:ext cx="4696094" cy="175432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</a:rPr>
              <a:t>Zemědělství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</a:rPr>
              <a:t>České republiky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1"/>
          <p:cNvSpPr txBox="1">
            <a:spLocks noChangeArrowheads="1"/>
          </p:cNvSpPr>
          <p:nvPr/>
        </p:nvSpPr>
        <p:spPr bwMode="auto">
          <a:xfrm>
            <a:off x="571500" y="642938"/>
            <a:ext cx="8005763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>
                <a:latin typeface="Calibri" pitchFamily="34" charset="0"/>
              </a:rPr>
              <a:t> </a:t>
            </a:r>
            <a:r>
              <a:rPr lang="cs-CZ" sz="2400">
                <a:latin typeface="Calibri" pitchFamily="34" charset="0"/>
              </a:rPr>
              <a:t>zemědělství - pěstováním plodin a chov hospodářských zvířat</a:t>
            </a:r>
          </a:p>
          <a:p>
            <a:pPr>
              <a:buFont typeface="Wingdings" pitchFamily="2" charset="2"/>
              <a:buChar char="Ø"/>
            </a:pPr>
            <a:endParaRPr lang="cs-CZ" sz="240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>
                <a:latin typeface="Calibri" pitchFamily="34" charset="0"/>
              </a:rPr>
              <a:t>Zajišťuje přímou obživu obyvatelstva a suroviny pro průmysl</a:t>
            </a:r>
          </a:p>
          <a:p>
            <a:pPr>
              <a:buFont typeface="Wingdings" pitchFamily="2" charset="2"/>
              <a:buChar char="Ø"/>
            </a:pPr>
            <a:endParaRPr lang="cs-CZ" sz="240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>
                <a:latin typeface="Calibri" pitchFamily="34" charset="0"/>
              </a:rPr>
              <a:t>Dělíme na rostlinnou a živočišnou výrobu</a:t>
            </a:r>
          </a:p>
        </p:txBody>
      </p:sp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642938" y="3000375"/>
            <a:ext cx="5902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Jaké přírodní faktory mají vliv na zemědělství?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643063" y="3643313"/>
            <a:ext cx="171132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>
                <a:solidFill>
                  <a:srgbClr val="FF0000"/>
                </a:solidFill>
                <a:latin typeface="Calibri" pitchFamily="34" charset="0"/>
              </a:rPr>
              <a:t> půda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>
                <a:solidFill>
                  <a:srgbClr val="FF0000"/>
                </a:solidFill>
                <a:latin typeface="Calibri" pitchFamily="34" charset="0"/>
              </a:rPr>
              <a:t>r</a:t>
            </a:r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</a:rPr>
              <a:t>eliéf </a:t>
            </a:r>
            <a:endParaRPr lang="cs-CZ" sz="2800" dirty="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>
                <a:solidFill>
                  <a:srgbClr val="FF0000"/>
                </a:solidFill>
                <a:latin typeface="Calibri" pitchFamily="34" charset="0"/>
              </a:rPr>
              <a:t>podnebí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TextovéPole 1"/>
          <p:cNvSpPr txBox="1">
            <a:spLocks noChangeArrowheads="1"/>
          </p:cNvSpPr>
          <p:nvPr/>
        </p:nvSpPr>
        <p:spPr bwMode="auto">
          <a:xfrm>
            <a:off x="1214438" y="571500"/>
            <a:ext cx="683577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Zemědělský půdní fond</a:t>
            </a:r>
          </a:p>
          <a:p>
            <a:endParaRPr lang="cs-CZ" sz="2400" b="1">
              <a:solidFill>
                <a:srgbClr val="FF0000"/>
              </a:solidFill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1">
                <a:latin typeface="Calibri" pitchFamily="34" charset="0"/>
              </a:rPr>
              <a:t> pro zemědělskou výrobu je využíváno zhruba 50%</a:t>
            </a:r>
          </a:p>
          <a:p>
            <a:r>
              <a:rPr lang="cs-CZ" sz="2400" b="1">
                <a:latin typeface="Calibri" pitchFamily="34" charset="0"/>
              </a:rPr>
              <a:t>rozlohy Česka</a:t>
            </a:r>
          </a:p>
        </p:txBody>
      </p:sp>
      <p:graphicFrame>
        <p:nvGraphicFramePr>
          <p:cNvPr id="1026" name="Graf 3"/>
          <p:cNvGraphicFramePr>
            <a:graphicFrameLocks/>
          </p:cNvGraphicFramePr>
          <p:nvPr/>
        </p:nvGraphicFramePr>
        <p:xfrm>
          <a:off x="0" y="2286000"/>
          <a:ext cx="4143375" cy="3357563"/>
        </p:xfrm>
        <a:graphic>
          <a:graphicData uri="http://schemas.openxmlformats.org/presentationml/2006/ole">
            <p:oleObj spid="_x0000_s1026" r:id="rId3" imgW="4145639" imgH="3359187" progId="Excel.Sheet.8">
              <p:embed/>
            </p:oleObj>
          </a:graphicData>
        </a:graphic>
      </p:graphicFrame>
      <p:graphicFrame>
        <p:nvGraphicFramePr>
          <p:cNvPr id="1027" name="Graf 4"/>
          <p:cNvGraphicFramePr>
            <a:graphicFrameLocks/>
          </p:cNvGraphicFramePr>
          <p:nvPr/>
        </p:nvGraphicFramePr>
        <p:xfrm>
          <a:off x="4214813" y="2357438"/>
          <a:ext cx="4548187" cy="3214687"/>
        </p:xfrm>
        <a:graphic>
          <a:graphicData uri="http://schemas.openxmlformats.org/presentationml/2006/ole">
            <p:oleObj spid="_x0000_s1027" r:id="rId4" imgW="4554107" imgH="3212870" progId="Excel.Sheet.8">
              <p:embed/>
            </p:oleObj>
          </a:graphicData>
        </a:graphic>
      </p:graphicFrame>
      <p:sp>
        <p:nvSpPr>
          <p:cNvPr id="1029" name="TextovéPole 5"/>
          <p:cNvSpPr txBox="1">
            <a:spLocks noChangeArrowheads="1"/>
          </p:cNvSpPr>
          <p:nvPr/>
        </p:nvSpPr>
        <p:spPr bwMode="auto">
          <a:xfrm>
            <a:off x="428625" y="6000750"/>
            <a:ext cx="80533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Z grafu je vidět, že se po revoluci změnilo rozdělení půdního fondu – čím je to dáno?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0125" y="500063"/>
            <a:ext cx="3521075" cy="18161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FF0000"/>
                </a:solidFill>
                <a:latin typeface="+mn-lt"/>
              </a:rPr>
              <a:t>Rostlinná výroba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 obživa obyvatelstva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krmivo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suroviny pro průmysl</a:t>
            </a:r>
          </a:p>
        </p:txBody>
      </p:sp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714375" y="2714625"/>
            <a:ext cx="63452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Spojte plodiny a významné produkční oblasti v ČR</a:t>
            </a:r>
          </a:p>
        </p:txBody>
      </p:sp>
      <p:sp>
        <p:nvSpPr>
          <p:cNvPr id="7172" name="TextovéPole 3"/>
          <p:cNvSpPr txBox="1">
            <a:spLocks noChangeArrowheads="1"/>
          </p:cNvSpPr>
          <p:nvPr/>
        </p:nvSpPr>
        <p:spPr bwMode="auto">
          <a:xfrm>
            <a:off x="571500" y="3500438"/>
            <a:ext cx="8286750" cy="20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Tx/>
              <a:buAutoNum type="arabicParenR"/>
            </a:pPr>
            <a:r>
              <a:rPr lang="cs-CZ">
                <a:latin typeface="Calibri" pitchFamily="34" charset="0"/>
              </a:rPr>
              <a:t>Chmel                                     a) Litoměřicko</a:t>
            </a:r>
          </a:p>
          <a:p>
            <a:pPr marL="342900" indent="-342900">
              <a:buFontTx/>
              <a:buAutoNum type="arabicParenR"/>
            </a:pPr>
            <a:endParaRPr lang="cs-CZ">
              <a:latin typeface="Calibri" pitchFamily="34" charset="0"/>
            </a:endParaRPr>
          </a:p>
          <a:p>
            <a:pPr marL="342900" indent="-342900">
              <a:buFontTx/>
              <a:buAutoNum type="arabicParenR"/>
            </a:pPr>
            <a:r>
              <a:rPr lang="cs-CZ">
                <a:latin typeface="Calibri" pitchFamily="34" charset="0"/>
              </a:rPr>
              <a:t>Vinná réva                             b)Českomoravská vrchovina</a:t>
            </a:r>
          </a:p>
          <a:p>
            <a:pPr marL="342900" indent="-342900">
              <a:buFontTx/>
              <a:buAutoNum type="arabicParenR"/>
            </a:pPr>
            <a:endParaRPr lang="cs-CZ">
              <a:latin typeface="Calibri" pitchFamily="34" charset="0"/>
            </a:endParaRPr>
          </a:p>
          <a:p>
            <a:pPr marL="342900" indent="-342900">
              <a:buFontTx/>
              <a:buAutoNum type="arabicParenR"/>
            </a:pPr>
            <a:r>
              <a:rPr lang="cs-CZ">
                <a:latin typeface="Calibri" pitchFamily="34" charset="0"/>
              </a:rPr>
              <a:t>Brambory                              c) Žatecko</a:t>
            </a:r>
          </a:p>
          <a:p>
            <a:pPr marL="342900" indent="-342900">
              <a:buFontTx/>
              <a:buAutoNum type="arabicParenR"/>
            </a:pPr>
            <a:endParaRPr lang="cs-CZ">
              <a:latin typeface="Calibri" pitchFamily="34" charset="0"/>
            </a:endParaRPr>
          </a:p>
          <a:p>
            <a:pPr marL="342900" indent="-342900">
              <a:buFontTx/>
              <a:buAutoNum type="arabicParenR"/>
            </a:pPr>
            <a:r>
              <a:rPr lang="cs-CZ">
                <a:latin typeface="Calibri" pitchFamily="34" charset="0"/>
              </a:rPr>
              <a:t>Ovoce                                    d) Jižní Morava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0125" y="500063"/>
            <a:ext cx="3763963" cy="1477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b="1" dirty="0">
                <a:solidFill>
                  <a:srgbClr val="FF0000"/>
                </a:solidFill>
                <a:latin typeface="+mn-lt"/>
              </a:rPr>
              <a:t>Pěstování obilnin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Nejdůležitější část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Více než 50% osevních ploch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Nejvíce pšenice a ječmen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V menší míře žito, oves a kukuřice</a:t>
            </a:r>
          </a:p>
        </p:txBody>
      </p:sp>
      <p:pic>
        <p:nvPicPr>
          <p:cNvPr id="8195" name="Picture 4" descr="File:POL Hordeum z0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38" y="3429000"/>
            <a:ext cx="257175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6" descr="File:Corn 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3" y="3143250"/>
            <a:ext cx="4357687" cy="326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7" name="TextovéPole 5"/>
          <p:cNvSpPr txBox="1">
            <a:spLocks noChangeArrowheads="1"/>
          </p:cNvSpPr>
          <p:nvPr/>
        </p:nvSpPr>
        <p:spPr bwMode="auto">
          <a:xfrm>
            <a:off x="428625" y="2571750"/>
            <a:ext cx="31781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Přiřaď k obrázkům názvy obilnin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785938" y="4929188"/>
            <a:ext cx="1292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Kukuřice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143750" y="6072188"/>
            <a:ext cx="1141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Ječmen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286500" y="3000375"/>
            <a:ext cx="11477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Pšenice</a:t>
            </a:r>
          </a:p>
        </p:txBody>
      </p:sp>
      <p:pic>
        <p:nvPicPr>
          <p:cNvPr id="8201" name="Picture 8" descr="Soubor:Wheat close-up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29188" y="142875"/>
            <a:ext cx="3844925" cy="288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Obdélník 1"/>
          <p:cNvSpPr>
            <a:spLocks noChangeArrowheads="1"/>
          </p:cNvSpPr>
          <p:nvPr/>
        </p:nvSpPr>
        <p:spPr bwMode="auto">
          <a:xfrm>
            <a:off x="214313" y="357188"/>
            <a:ext cx="7974012" cy="2586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/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b) Další zemědělské plodiny</a:t>
            </a:r>
          </a:p>
          <a:p>
            <a:pPr marL="342900" indent="-342900"/>
            <a:endParaRPr lang="cs-CZ" b="1">
              <a:solidFill>
                <a:srgbClr val="FF0000"/>
              </a:solidFill>
              <a:latin typeface="Calibri" pitchFamily="34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>
                <a:latin typeface="Calibri" pitchFamily="34" charset="0"/>
              </a:rPr>
              <a:t>Brambory – Českomoravská vrchovina</a:t>
            </a:r>
          </a:p>
          <a:p>
            <a:pPr marL="342900" indent="-342900"/>
            <a:r>
              <a:rPr lang="cs-CZ">
                <a:latin typeface="Calibri" pitchFamily="34" charset="0"/>
              </a:rPr>
              <a:t>                          - široké využití – spotřeba obyvatelstva, krmivo, lihovary, škrobárny</a:t>
            </a:r>
          </a:p>
          <a:p>
            <a:pPr marL="342900" indent="-342900"/>
            <a:endParaRPr lang="cs-CZ">
              <a:latin typeface="Calibri" pitchFamily="34" charset="0"/>
            </a:endParaRPr>
          </a:p>
          <a:p>
            <a:pPr marL="342900" indent="-342900">
              <a:buFont typeface="Wingdings" pitchFamily="2" charset="2"/>
              <a:buChar char="Ø"/>
            </a:pPr>
            <a:endParaRPr lang="cs-CZ">
              <a:latin typeface="Calibri" pitchFamily="34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>
                <a:latin typeface="Calibri" pitchFamily="34" charset="0"/>
              </a:rPr>
              <a:t>Cukrová řepa – nížinné oblasti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>
              <a:latin typeface="Calibri" pitchFamily="34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>
                <a:latin typeface="Calibri" pitchFamily="34" charset="0"/>
              </a:rPr>
              <a:t>Řepka olejka</a:t>
            </a:r>
          </a:p>
        </p:txBody>
      </p:sp>
      <p:sp>
        <p:nvSpPr>
          <p:cNvPr id="9219" name="TextovéPole 2"/>
          <p:cNvSpPr txBox="1">
            <a:spLocks noChangeArrowheads="1"/>
          </p:cNvSpPr>
          <p:nvPr/>
        </p:nvSpPr>
        <p:spPr bwMode="auto">
          <a:xfrm>
            <a:off x="500063" y="3429000"/>
            <a:ext cx="2667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Jaké je využití řepky v ČR?</a:t>
            </a:r>
          </a:p>
        </p:txBody>
      </p:sp>
      <p:pic>
        <p:nvPicPr>
          <p:cNvPr id="9220" name="Picture 2" descr="File:Colza cultivati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75" y="3857625"/>
            <a:ext cx="3571875" cy="267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357813" y="4572000"/>
            <a:ext cx="29654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latin typeface="Calibri" pitchFamily="34" charset="0"/>
              </a:rPr>
              <a:t>Pole řepky- v poslední době </a:t>
            </a:r>
          </a:p>
          <a:p>
            <a:r>
              <a:rPr lang="cs-CZ" dirty="0">
                <a:latin typeface="Calibri" pitchFamily="34" charset="0"/>
              </a:rPr>
              <a:t>často v ČR využívané k výrobě</a:t>
            </a:r>
          </a:p>
          <a:p>
            <a:r>
              <a:rPr lang="cs-CZ" dirty="0">
                <a:latin typeface="Calibri" pitchFamily="34" charset="0"/>
              </a:rPr>
              <a:t>bionafty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500063" y="642938"/>
            <a:ext cx="3100387" cy="20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>
                <a:latin typeface="Calibri" pitchFamily="34" charset="0"/>
              </a:rPr>
              <a:t> Zelenina – nížinné oblasti</a:t>
            </a:r>
          </a:p>
          <a:p>
            <a:pPr>
              <a:buFont typeface="Wingdings" pitchFamily="2" charset="2"/>
              <a:buChar char="Ø"/>
            </a:pPr>
            <a:endParaRPr lang="cs-CZ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>
                <a:latin typeface="Calibri" pitchFamily="34" charset="0"/>
              </a:rPr>
              <a:t>Ovoce – Litoměřicko,Kolínsko</a:t>
            </a:r>
          </a:p>
          <a:p>
            <a:pPr>
              <a:buFont typeface="Wingdings" pitchFamily="2" charset="2"/>
              <a:buChar char="Ø"/>
            </a:pPr>
            <a:endParaRPr lang="cs-CZ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>
                <a:latin typeface="Calibri" pitchFamily="34" charset="0"/>
              </a:rPr>
              <a:t>Vinná réva – Jižní Morava</a:t>
            </a:r>
          </a:p>
          <a:p>
            <a:pPr>
              <a:buFont typeface="Wingdings" pitchFamily="2" charset="2"/>
              <a:buChar char="Ø"/>
            </a:pPr>
            <a:endParaRPr lang="cs-CZ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>
                <a:latin typeface="Calibri" pitchFamily="34" charset="0"/>
              </a:rPr>
              <a:t>Chmel - Žatecko</a:t>
            </a:r>
          </a:p>
        </p:txBody>
      </p:sp>
      <p:pic>
        <p:nvPicPr>
          <p:cNvPr id="10243" name="Picture 2" descr="Soubor:Chmelnice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3" y="2786063"/>
            <a:ext cx="4191000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Picture 4" descr="File:South Moravian vineyar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38" y="571500"/>
            <a:ext cx="3071812" cy="409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5" name="TextovéPole 4"/>
          <p:cNvSpPr txBox="1">
            <a:spLocks noChangeArrowheads="1"/>
          </p:cNvSpPr>
          <p:nvPr/>
        </p:nvSpPr>
        <p:spPr bwMode="auto">
          <a:xfrm>
            <a:off x="1357313" y="6357938"/>
            <a:ext cx="11699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Chmelnice</a:t>
            </a:r>
          </a:p>
        </p:txBody>
      </p:sp>
      <p:sp>
        <p:nvSpPr>
          <p:cNvPr id="10246" name="TextovéPole 5"/>
          <p:cNvSpPr txBox="1">
            <a:spLocks noChangeArrowheads="1"/>
          </p:cNvSpPr>
          <p:nvPr/>
        </p:nvSpPr>
        <p:spPr bwMode="auto">
          <a:xfrm>
            <a:off x="6215063" y="4929188"/>
            <a:ext cx="7572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Vinice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0125" y="500063"/>
            <a:ext cx="5727700" cy="9540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FF0000"/>
                </a:solidFill>
                <a:latin typeface="+mn-lt"/>
              </a:rPr>
              <a:t>Živočišná výroba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 snižuje se podíl na celkové produkci</a:t>
            </a:r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857250" y="3214688"/>
            <a:ext cx="754697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457200" indent="-457200">
              <a:buFontTx/>
              <a:buAutoNum type="alphaLcParenR"/>
            </a:pPr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Chov skotu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>
                <a:latin typeface="Calibri" pitchFamily="34" charset="0"/>
              </a:rPr>
              <a:t>Po roce 1989 výrazný pokles stád skotu (cca o polovinu)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>
                <a:latin typeface="Calibri" pitchFamily="34" charset="0"/>
              </a:rPr>
              <a:t>Nejvíc východní Čechy a Českomoravská vrchovina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>
                <a:latin typeface="Calibri" pitchFamily="34" charset="0"/>
              </a:rPr>
              <a:t>Na maso a mléko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214313" y="142875"/>
            <a:ext cx="47434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457200" indent="-457200"/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b) Chov prasat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>
                <a:latin typeface="Calibri" pitchFamily="34" charset="0"/>
              </a:rPr>
              <a:t>V okolí velkých měst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>
                <a:latin typeface="Calibri" pitchFamily="34" charset="0"/>
              </a:rPr>
              <a:t>Velkovýkrmny s velkou kapacitou</a:t>
            </a:r>
          </a:p>
        </p:txBody>
      </p:sp>
      <p:sp>
        <p:nvSpPr>
          <p:cNvPr id="12291" name="TextovéPole 2"/>
          <p:cNvSpPr txBox="1">
            <a:spLocks noChangeArrowheads="1"/>
          </p:cNvSpPr>
          <p:nvPr/>
        </p:nvSpPr>
        <p:spPr bwMode="auto">
          <a:xfrm>
            <a:off x="214313" y="1428750"/>
            <a:ext cx="6072187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457200" indent="-457200"/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c) Chov drůbeže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>
                <a:latin typeface="Calibri" pitchFamily="34" charset="0"/>
              </a:rPr>
              <a:t>Po válce nárůst konzumace drůbežího masa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>
                <a:latin typeface="Calibri" pitchFamily="34" charset="0"/>
              </a:rPr>
              <a:t>V místech koncentrace obyvatelstva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>
                <a:latin typeface="Calibri" pitchFamily="34" charset="0"/>
              </a:rPr>
              <a:t>Na maso a vejce</a:t>
            </a:r>
          </a:p>
        </p:txBody>
      </p:sp>
      <p:sp>
        <p:nvSpPr>
          <p:cNvPr id="12292" name="TextovéPole 2"/>
          <p:cNvSpPr txBox="1">
            <a:spLocks noChangeArrowheads="1"/>
          </p:cNvSpPr>
          <p:nvPr/>
        </p:nvSpPr>
        <p:spPr bwMode="auto">
          <a:xfrm>
            <a:off x="214313" y="3000375"/>
            <a:ext cx="421798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457200" indent="-457200"/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d) Rybolov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>
                <a:latin typeface="Calibri" pitchFamily="34" charset="0"/>
              </a:rPr>
              <a:t>Jihočeská a Třeboňská pánev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>
                <a:latin typeface="Calibri" pitchFamily="34" charset="0"/>
              </a:rPr>
              <a:t>Nejdůležitější rybou kapr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 l="-545" t="47244" b="9448"/>
          <a:stretch>
            <a:fillRect/>
          </a:stretch>
        </p:blipFill>
        <p:spPr bwMode="auto">
          <a:xfrm>
            <a:off x="285750" y="1857375"/>
            <a:ext cx="8570913" cy="4256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TextovéPole 2"/>
          <p:cNvSpPr txBox="1">
            <a:spLocks noChangeArrowheads="1"/>
          </p:cNvSpPr>
          <p:nvPr/>
        </p:nvSpPr>
        <p:spPr bwMode="auto">
          <a:xfrm>
            <a:off x="2928938" y="428625"/>
            <a:ext cx="4359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Zemědělské výrobní oblasti v ČR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Obdélník 2"/>
          <p:cNvSpPr>
            <a:spLocks noChangeArrowheads="1"/>
          </p:cNvSpPr>
          <p:nvPr/>
        </p:nvSpPr>
        <p:spPr bwMode="auto">
          <a:xfrm>
            <a:off x="357188" y="214313"/>
            <a:ext cx="84296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dirty="0">
                <a:latin typeface="Calibri" pitchFamily="34" charset="0"/>
              </a:rPr>
              <a:t>Slide </a:t>
            </a:r>
            <a:r>
              <a:rPr lang="cs-CZ" sz="1400" dirty="0" smtClean="0">
                <a:latin typeface="Calibri" pitchFamily="34" charset="0"/>
              </a:rPr>
              <a:t>7– </a:t>
            </a:r>
            <a:r>
              <a:rPr lang="cs-CZ" sz="1400" dirty="0">
                <a:latin typeface="Calibri" pitchFamily="34" charset="0"/>
              </a:rPr>
              <a:t>pšenice. </a:t>
            </a:r>
            <a:r>
              <a:rPr lang="cs-CZ" sz="1400" dirty="0" err="1">
                <a:latin typeface="Calibri" pitchFamily="34" charset="0"/>
              </a:rPr>
              <a:t>Wikimedia</a:t>
            </a:r>
            <a:r>
              <a:rPr lang="cs-CZ" sz="1400" dirty="0">
                <a:latin typeface="Calibri" pitchFamily="34" charset="0"/>
              </a:rPr>
              <a:t>.  </a:t>
            </a:r>
            <a:r>
              <a:rPr lang="en-US" sz="1400" dirty="0">
                <a:latin typeface="Calibri" pitchFamily="34" charset="0"/>
              </a:rPr>
              <a:t>[</a:t>
            </a:r>
            <a:r>
              <a:rPr lang="cs-CZ" sz="1400" dirty="0">
                <a:latin typeface="Calibri" pitchFamily="34" charset="0"/>
              </a:rPr>
              <a:t>on line</a:t>
            </a:r>
            <a:r>
              <a:rPr lang="en-US" sz="1400" dirty="0">
                <a:latin typeface="Calibri" pitchFamily="34" charset="0"/>
              </a:rPr>
              <a:t>][</a:t>
            </a:r>
            <a:r>
              <a:rPr lang="cs-CZ" sz="1400" dirty="0">
                <a:latin typeface="Calibri" pitchFamily="34" charset="0"/>
              </a:rPr>
              <a:t>cit. 2.2.2013</a:t>
            </a:r>
            <a:r>
              <a:rPr lang="en-US" sz="1400" dirty="0">
                <a:latin typeface="Calibri" pitchFamily="34" charset="0"/>
              </a:rPr>
              <a:t>]</a:t>
            </a:r>
            <a:r>
              <a:rPr lang="cs-CZ" sz="1400" dirty="0">
                <a:latin typeface="Calibri" pitchFamily="34" charset="0"/>
              </a:rPr>
              <a:t> Dostupné z WWW: </a:t>
            </a:r>
            <a:r>
              <a:rPr lang="en-US" sz="1400" dirty="0">
                <a:latin typeface="Calibri" pitchFamily="34" charset="0"/>
              </a:rPr>
              <a:t>&lt;http://cs.wikipedia.org/wiki/Soubor:Wheat_close-up.JPG&gt;</a:t>
            </a:r>
            <a:r>
              <a:rPr lang="cs-CZ" sz="1400" dirty="0">
                <a:latin typeface="Calibri" pitchFamily="34" charset="0"/>
              </a:rPr>
              <a:t> Licence: </a:t>
            </a:r>
            <a:r>
              <a:rPr lang="cs-CZ" sz="1400" dirty="0" err="1">
                <a:latin typeface="Calibri" pitchFamily="34" charset="0"/>
              </a:rPr>
              <a:t>Licence</a:t>
            </a:r>
            <a:r>
              <a:rPr lang="cs-CZ" sz="1400" dirty="0">
                <a:latin typeface="Calibri" pitchFamily="34" charset="0"/>
              </a:rPr>
              <a:t>: GNU free </a:t>
            </a:r>
            <a:r>
              <a:rPr lang="cs-CZ" sz="1400" dirty="0" err="1">
                <a:latin typeface="Calibri" pitchFamily="34" charset="0"/>
              </a:rPr>
              <a:t>documentation</a:t>
            </a:r>
            <a:r>
              <a:rPr lang="cs-CZ" sz="1400" dirty="0">
                <a:latin typeface="Calibri" pitchFamily="34" charset="0"/>
              </a:rPr>
              <a:t> </a:t>
            </a:r>
            <a:r>
              <a:rPr lang="cs-CZ" sz="1400" dirty="0" err="1">
                <a:latin typeface="Calibri" pitchFamily="34" charset="0"/>
              </a:rPr>
              <a:t>license</a:t>
            </a:r>
            <a:r>
              <a:rPr lang="cs-CZ" sz="1400" dirty="0">
                <a:latin typeface="Calibri" pitchFamily="34" charset="0"/>
              </a:rPr>
              <a:t>.</a:t>
            </a:r>
          </a:p>
          <a:p>
            <a:endParaRPr lang="cs-CZ" sz="1400" dirty="0">
              <a:latin typeface="Calibri" pitchFamily="34" charset="0"/>
            </a:endParaRPr>
          </a:p>
        </p:txBody>
      </p:sp>
      <p:sp>
        <p:nvSpPr>
          <p:cNvPr id="14339" name="Obdélník 4"/>
          <p:cNvSpPr>
            <a:spLocks noChangeArrowheads="1"/>
          </p:cNvSpPr>
          <p:nvPr/>
        </p:nvSpPr>
        <p:spPr bwMode="auto">
          <a:xfrm>
            <a:off x="357188" y="785813"/>
            <a:ext cx="84296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dirty="0">
                <a:latin typeface="Calibri" pitchFamily="34" charset="0"/>
              </a:rPr>
              <a:t>Slide </a:t>
            </a:r>
            <a:r>
              <a:rPr lang="cs-CZ" sz="1400" dirty="0" smtClean="0">
                <a:latin typeface="Calibri" pitchFamily="34" charset="0"/>
              </a:rPr>
              <a:t>7– </a:t>
            </a:r>
            <a:r>
              <a:rPr lang="cs-CZ" sz="1400" dirty="0">
                <a:latin typeface="Calibri" pitchFamily="34" charset="0"/>
              </a:rPr>
              <a:t>ječmen. </a:t>
            </a:r>
            <a:r>
              <a:rPr lang="cs-CZ" sz="1400" dirty="0" err="1">
                <a:latin typeface="Calibri" pitchFamily="34" charset="0"/>
              </a:rPr>
              <a:t>Wikimedia</a:t>
            </a:r>
            <a:r>
              <a:rPr lang="cs-CZ" sz="1400" dirty="0">
                <a:latin typeface="Calibri" pitchFamily="34" charset="0"/>
              </a:rPr>
              <a:t>.  </a:t>
            </a:r>
            <a:r>
              <a:rPr lang="en-US" sz="1400" dirty="0">
                <a:latin typeface="Calibri" pitchFamily="34" charset="0"/>
              </a:rPr>
              <a:t>[</a:t>
            </a:r>
            <a:r>
              <a:rPr lang="cs-CZ" sz="1400" dirty="0">
                <a:latin typeface="Calibri" pitchFamily="34" charset="0"/>
              </a:rPr>
              <a:t>on line</a:t>
            </a:r>
            <a:r>
              <a:rPr lang="en-US" sz="1400" dirty="0">
                <a:latin typeface="Calibri" pitchFamily="34" charset="0"/>
              </a:rPr>
              <a:t>][</a:t>
            </a:r>
            <a:r>
              <a:rPr lang="cs-CZ" sz="1400" dirty="0">
                <a:latin typeface="Calibri" pitchFamily="34" charset="0"/>
              </a:rPr>
              <a:t>cit. 2.2.2013</a:t>
            </a:r>
            <a:r>
              <a:rPr lang="en-US" sz="1400" dirty="0">
                <a:latin typeface="Calibri" pitchFamily="34" charset="0"/>
              </a:rPr>
              <a:t>]</a:t>
            </a:r>
            <a:r>
              <a:rPr lang="cs-CZ" sz="1400" dirty="0">
                <a:latin typeface="Calibri" pitchFamily="34" charset="0"/>
              </a:rPr>
              <a:t> Dostupné z WWW: </a:t>
            </a:r>
            <a:r>
              <a:rPr lang="en-US" sz="1400" dirty="0">
                <a:latin typeface="Calibri" pitchFamily="34" charset="0"/>
              </a:rPr>
              <a:t>&lt;http://commons.wikimedia.org/wiki/File:POL_Hordeum_z003.JPG?uselang=cs &gt;</a:t>
            </a:r>
            <a:r>
              <a:rPr lang="cs-CZ" sz="1400" dirty="0">
                <a:latin typeface="Calibri" pitchFamily="34" charset="0"/>
              </a:rPr>
              <a:t> Licence: GNU free </a:t>
            </a:r>
            <a:r>
              <a:rPr lang="cs-CZ" sz="1400" dirty="0" err="1">
                <a:latin typeface="Calibri" pitchFamily="34" charset="0"/>
              </a:rPr>
              <a:t>documentation</a:t>
            </a:r>
            <a:r>
              <a:rPr lang="cs-CZ" sz="1400" dirty="0">
                <a:latin typeface="Calibri" pitchFamily="34" charset="0"/>
              </a:rPr>
              <a:t> </a:t>
            </a:r>
            <a:r>
              <a:rPr lang="cs-CZ" sz="1400" dirty="0" err="1">
                <a:latin typeface="Calibri" pitchFamily="34" charset="0"/>
              </a:rPr>
              <a:t>license</a:t>
            </a:r>
            <a:r>
              <a:rPr lang="cs-CZ" sz="1400" dirty="0">
                <a:latin typeface="Calibri" pitchFamily="34" charset="0"/>
              </a:rPr>
              <a:t>.</a:t>
            </a:r>
          </a:p>
        </p:txBody>
      </p:sp>
      <p:sp>
        <p:nvSpPr>
          <p:cNvPr id="14340" name="Obdélník 6"/>
          <p:cNvSpPr>
            <a:spLocks noChangeArrowheads="1"/>
          </p:cNvSpPr>
          <p:nvPr/>
        </p:nvSpPr>
        <p:spPr bwMode="auto">
          <a:xfrm>
            <a:off x="428625" y="1571625"/>
            <a:ext cx="87153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dirty="0">
                <a:latin typeface="Calibri" pitchFamily="34" charset="0"/>
              </a:rPr>
              <a:t>Slide </a:t>
            </a:r>
            <a:r>
              <a:rPr lang="cs-CZ" sz="1400" dirty="0" smtClean="0">
                <a:latin typeface="Calibri" pitchFamily="34" charset="0"/>
              </a:rPr>
              <a:t>7 </a:t>
            </a:r>
            <a:r>
              <a:rPr lang="cs-CZ" sz="1400" dirty="0">
                <a:latin typeface="Calibri" pitchFamily="34" charset="0"/>
              </a:rPr>
              <a:t>– kukuřice. </a:t>
            </a:r>
            <a:r>
              <a:rPr lang="cs-CZ" sz="1400" dirty="0" err="1">
                <a:latin typeface="Calibri" pitchFamily="34" charset="0"/>
              </a:rPr>
              <a:t>Wikimedia</a:t>
            </a:r>
            <a:r>
              <a:rPr lang="cs-CZ" sz="1400" dirty="0">
                <a:latin typeface="Calibri" pitchFamily="34" charset="0"/>
              </a:rPr>
              <a:t>.  </a:t>
            </a:r>
            <a:r>
              <a:rPr lang="en-US" sz="1400" dirty="0">
                <a:latin typeface="Calibri" pitchFamily="34" charset="0"/>
              </a:rPr>
              <a:t>[</a:t>
            </a:r>
            <a:r>
              <a:rPr lang="cs-CZ" sz="1400" dirty="0">
                <a:latin typeface="Calibri" pitchFamily="34" charset="0"/>
              </a:rPr>
              <a:t>on line</a:t>
            </a:r>
            <a:r>
              <a:rPr lang="en-US" sz="1400" dirty="0">
                <a:latin typeface="Calibri" pitchFamily="34" charset="0"/>
              </a:rPr>
              <a:t>][</a:t>
            </a:r>
            <a:r>
              <a:rPr lang="cs-CZ" sz="1400" dirty="0">
                <a:latin typeface="Calibri" pitchFamily="34" charset="0"/>
              </a:rPr>
              <a:t>cit. 2.2.2013</a:t>
            </a:r>
            <a:r>
              <a:rPr lang="en-US" sz="1400" dirty="0">
                <a:latin typeface="Calibri" pitchFamily="34" charset="0"/>
              </a:rPr>
              <a:t>]</a:t>
            </a:r>
            <a:r>
              <a:rPr lang="cs-CZ" sz="1400" dirty="0">
                <a:latin typeface="Calibri" pitchFamily="34" charset="0"/>
              </a:rPr>
              <a:t> Dostupné z WWW: </a:t>
            </a:r>
            <a:r>
              <a:rPr lang="en-US" sz="1400" dirty="0">
                <a:latin typeface="Calibri" pitchFamily="34" charset="0"/>
              </a:rPr>
              <a:t>&lt;</a:t>
            </a:r>
            <a:r>
              <a:rPr lang="cs-CZ" sz="1400" dirty="0">
                <a:latin typeface="Calibri" pitchFamily="34" charset="0"/>
              </a:rPr>
              <a:t>http://commons.wikimedia.org/wiki/File:Corn_03.JPG?uselang=cs</a:t>
            </a:r>
            <a:r>
              <a:rPr lang="en-US" sz="1400" dirty="0">
                <a:latin typeface="Calibri" pitchFamily="34" charset="0"/>
              </a:rPr>
              <a:t> &gt;</a:t>
            </a:r>
            <a:r>
              <a:rPr lang="cs-CZ" sz="1400" dirty="0">
                <a:latin typeface="Calibri" pitchFamily="34" charset="0"/>
              </a:rPr>
              <a:t> Licence: GNU free </a:t>
            </a:r>
            <a:r>
              <a:rPr lang="cs-CZ" sz="1400" dirty="0" err="1">
                <a:latin typeface="Calibri" pitchFamily="34" charset="0"/>
              </a:rPr>
              <a:t>documentation</a:t>
            </a:r>
            <a:r>
              <a:rPr lang="cs-CZ" sz="1400" dirty="0">
                <a:latin typeface="Calibri" pitchFamily="34" charset="0"/>
              </a:rPr>
              <a:t> </a:t>
            </a:r>
            <a:r>
              <a:rPr lang="cs-CZ" sz="1400" dirty="0" err="1">
                <a:latin typeface="Calibri" pitchFamily="34" charset="0"/>
              </a:rPr>
              <a:t>license</a:t>
            </a:r>
            <a:r>
              <a:rPr lang="cs-CZ" sz="1400" dirty="0">
                <a:latin typeface="Calibri" pitchFamily="34" charset="0"/>
              </a:rPr>
              <a:t>.</a:t>
            </a:r>
          </a:p>
        </p:txBody>
      </p:sp>
      <p:sp>
        <p:nvSpPr>
          <p:cNvPr id="14341" name="Obdélník 8"/>
          <p:cNvSpPr>
            <a:spLocks noChangeArrowheads="1"/>
          </p:cNvSpPr>
          <p:nvPr/>
        </p:nvSpPr>
        <p:spPr bwMode="auto">
          <a:xfrm>
            <a:off x="428625" y="2357438"/>
            <a:ext cx="8429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dirty="0">
                <a:latin typeface="Calibri" pitchFamily="34" charset="0"/>
              </a:rPr>
              <a:t>Slide </a:t>
            </a:r>
            <a:r>
              <a:rPr lang="cs-CZ" sz="1400" dirty="0" smtClean="0">
                <a:latin typeface="Calibri" pitchFamily="34" charset="0"/>
              </a:rPr>
              <a:t>8 </a:t>
            </a:r>
            <a:r>
              <a:rPr lang="cs-CZ" sz="1400" dirty="0">
                <a:latin typeface="Calibri" pitchFamily="34" charset="0"/>
              </a:rPr>
              <a:t>– řepka. </a:t>
            </a:r>
            <a:r>
              <a:rPr lang="cs-CZ" sz="1400" dirty="0" err="1">
                <a:latin typeface="Calibri" pitchFamily="34" charset="0"/>
              </a:rPr>
              <a:t>Wikimedia</a:t>
            </a:r>
            <a:r>
              <a:rPr lang="cs-CZ" sz="1400" dirty="0">
                <a:latin typeface="Calibri" pitchFamily="34" charset="0"/>
              </a:rPr>
              <a:t>.  </a:t>
            </a:r>
            <a:r>
              <a:rPr lang="en-US" sz="1400" dirty="0">
                <a:latin typeface="Calibri" pitchFamily="34" charset="0"/>
              </a:rPr>
              <a:t>[</a:t>
            </a:r>
            <a:r>
              <a:rPr lang="cs-CZ" sz="1400" dirty="0">
                <a:latin typeface="Calibri" pitchFamily="34" charset="0"/>
              </a:rPr>
              <a:t>on line</a:t>
            </a:r>
            <a:r>
              <a:rPr lang="en-US" sz="1400" dirty="0">
                <a:latin typeface="Calibri" pitchFamily="34" charset="0"/>
              </a:rPr>
              <a:t>][</a:t>
            </a:r>
            <a:r>
              <a:rPr lang="cs-CZ" sz="1400" dirty="0">
                <a:latin typeface="Calibri" pitchFamily="34" charset="0"/>
              </a:rPr>
              <a:t>cit. 2.2.2013</a:t>
            </a:r>
            <a:r>
              <a:rPr lang="en-US" sz="1400" dirty="0">
                <a:latin typeface="Calibri" pitchFamily="34" charset="0"/>
              </a:rPr>
              <a:t>]</a:t>
            </a:r>
            <a:r>
              <a:rPr lang="cs-CZ" sz="1400" dirty="0">
                <a:latin typeface="Calibri" pitchFamily="34" charset="0"/>
              </a:rPr>
              <a:t> Dostupné z WWW: </a:t>
            </a:r>
            <a:r>
              <a:rPr lang="en-US" sz="1400" dirty="0">
                <a:latin typeface="Calibri" pitchFamily="34" charset="0"/>
              </a:rPr>
              <a:t>&lt;http://commons.wikimedia.org/wiki/File:Colza_cultivation.JPG?uselang=cs&gt;</a:t>
            </a:r>
            <a:r>
              <a:rPr lang="cs-CZ" sz="1400" dirty="0">
                <a:latin typeface="Calibri" pitchFamily="34" charset="0"/>
              </a:rPr>
              <a:t> Licence: Public </a:t>
            </a:r>
            <a:r>
              <a:rPr lang="cs-CZ" sz="1400" dirty="0" err="1">
                <a:latin typeface="Calibri" pitchFamily="34" charset="0"/>
              </a:rPr>
              <a:t>domain</a:t>
            </a:r>
            <a:r>
              <a:rPr lang="cs-CZ" sz="1400" dirty="0">
                <a:latin typeface="Calibri" pitchFamily="34" charset="0"/>
              </a:rPr>
              <a:t>.</a:t>
            </a:r>
          </a:p>
        </p:txBody>
      </p:sp>
      <p:sp>
        <p:nvSpPr>
          <p:cNvPr id="14342" name="Obdélník 9"/>
          <p:cNvSpPr>
            <a:spLocks noChangeArrowheads="1"/>
          </p:cNvSpPr>
          <p:nvPr/>
        </p:nvSpPr>
        <p:spPr bwMode="auto">
          <a:xfrm>
            <a:off x="428625" y="3000375"/>
            <a:ext cx="8429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dirty="0">
                <a:latin typeface="Calibri" pitchFamily="34" charset="0"/>
              </a:rPr>
              <a:t>Slide </a:t>
            </a:r>
            <a:r>
              <a:rPr lang="cs-CZ" sz="1400" dirty="0" smtClean="0">
                <a:latin typeface="Calibri" pitchFamily="34" charset="0"/>
              </a:rPr>
              <a:t>9 </a:t>
            </a:r>
            <a:r>
              <a:rPr lang="cs-CZ" sz="1400" dirty="0">
                <a:latin typeface="Calibri" pitchFamily="34" charset="0"/>
              </a:rPr>
              <a:t>– Chmelnice. </a:t>
            </a:r>
            <a:r>
              <a:rPr lang="cs-CZ" sz="1400" dirty="0" err="1">
                <a:latin typeface="Calibri" pitchFamily="34" charset="0"/>
              </a:rPr>
              <a:t>Wikimedia</a:t>
            </a:r>
            <a:r>
              <a:rPr lang="cs-CZ" sz="1400" dirty="0">
                <a:latin typeface="Calibri" pitchFamily="34" charset="0"/>
              </a:rPr>
              <a:t>.  </a:t>
            </a:r>
            <a:r>
              <a:rPr lang="en-US" sz="1400" dirty="0">
                <a:latin typeface="Calibri" pitchFamily="34" charset="0"/>
              </a:rPr>
              <a:t>[</a:t>
            </a:r>
            <a:r>
              <a:rPr lang="cs-CZ" sz="1400" dirty="0">
                <a:latin typeface="Calibri" pitchFamily="34" charset="0"/>
              </a:rPr>
              <a:t>on line</a:t>
            </a:r>
            <a:r>
              <a:rPr lang="en-US" sz="1400" dirty="0">
                <a:latin typeface="Calibri" pitchFamily="34" charset="0"/>
              </a:rPr>
              <a:t>][</a:t>
            </a:r>
            <a:r>
              <a:rPr lang="cs-CZ" sz="1400" dirty="0">
                <a:latin typeface="Calibri" pitchFamily="34" charset="0"/>
              </a:rPr>
              <a:t>cit. 2.2.2013</a:t>
            </a:r>
            <a:r>
              <a:rPr lang="en-US" sz="1400" dirty="0">
                <a:latin typeface="Calibri" pitchFamily="34" charset="0"/>
              </a:rPr>
              <a:t>]</a:t>
            </a:r>
            <a:r>
              <a:rPr lang="cs-CZ" sz="1400" dirty="0">
                <a:latin typeface="Calibri" pitchFamily="34" charset="0"/>
              </a:rPr>
              <a:t> Dostupné z WWW: </a:t>
            </a:r>
            <a:r>
              <a:rPr lang="en-US" sz="1400" dirty="0">
                <a:latin typeface="Calibri" pitchFamily="34" charset="0"/>
              </a:rPr>
              <a:t>&lt;http://cs.wikipedia.org/wiki/Soubor:Chmelnicem.jpg&gt;</a:t>
            </a:r>
            <a:r>
              <a:rPr lang="cs-CZ" sz="1400" dirty="0">
                <a:latin typeface="Calibri" pitchFamily="34" charset="0"/>
              </a:rPr>
              <a:t> Licence: GNU free </a:t>
            </a:r>
            <a:r>
              <a:rPr lang="cs-CZ" sz="1400" dirty="0" err="1">
                <a:latin typeface="Calibri" pitchFamily="34" charset="0"/>
              </a:rPr>
              <a:t>documentation</a:t>
            </a:r>
            <a:r>
              <a:rPr lang="cs-CZ" sz="1400" dirty="0">
                <a:latin typeface="Calibri" pitchFamily="34" charset="0"/>
              </a:rPr>
              <a:t> </a:t>
            </a:r>
            <a:r>
              <a:rPr lang="cs-CZ" sz="1400" dirty="0" err="1">
                <a:latin typeface="Calibri" pitchFamily="34" charset="0"/>
              </a:rPr>
              <a:t>license</a:t>
            </a:r>
            <a:r>
              <a:rPr lang="cs-CZ" sz="1400" dirty="0">
                <a:latin typeface="Calibri" pitchFamily="34" charset="0"/>
              </a:rPr>
              <a:t>.</a:t>
            </a:r>
          </a:p>
        </p:txBody>
      </p:sp>
      <p:sp>
        <p:nvSpPr>
          <p:cNvPr id="14343" name="Obdélník 10"/>
          <p:cNvSpPr>
            <a:spLocks noChangeArrowheads="1"/>
          </p:cNvSpPr>
          <p:nvPr/>
        </p:nvSpPr>
        <p:spPr bwMode="auto">
          <a:xfrm>
            <a:off x="428625" y="3571875"/>
            <a:ext cx="842962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dirty="0">
                <a:latin typeface="Calibri" pitchFamily="34" charset="0"/>
              </a:rPr>
              <a:t>Slide </a:t>
            </a:r>
            <a:r>
              <a:rPr lang="cs-CZ" sz="1400" dirty="0" smtClean="0">
                <a:latin typeface="Calibri" pitchFamily="34" charset="0"/>
              </a:rPr>
              <a:t>9 </a:t>
            </a:r>
            <a:r>
              <a:rPr lang="cs-CZ" sz="1400" dirty="0">
                <a:latin typeface="Calibri" pitchFamily="34" charset="0"/>
              </a:rPr>
              <a:t>– Vinice. </a:t>
            </a:r>
            <a:r>
              <a:rPr lang="cs-CZ" sz="1400" dirty="0" err="1">
                <a:latin typeface="Calibri" pitchFamily="34" charset="0"/>
              </a:rPr>
              <a:t>Wikimedia</a:t>
            </a:r>
            <a:r>
              <a:rPr lang="cs-CZ" sz="1400" dirty="0">
                <a:latin typeface="Calibri" pitchFamily="34" charset="0"/>
              </a:rPr>
              <a:t>.  </a:t>
            </a:r>
            <a:r>
              <a:rPr lang="en-US" sz="1400" dirty="0">
                <a:latin typeface="Calibri" pitchFamily="34" charset="0"/>
              </a:rPr>
              <a:t>[</a:t>
            </a:r>
            <a:r>
              <a:rPr lang="cs-CZ" sz="1400" dirty="0">
                <a:latin typeface="Calibri" pitchFamily="34" charset="0"/>
              </a:rPr>
              <a:t>on line</a:t>
            </a:r>
            <a:r>
              <a:rPr lang="en-US" sz="1400" dirty="0">
                <a:latin typeface="Calibri" pitchFamily="34" charset="0"/>
              </a:rPr>
              <a:t>][</a:t>
            </a:r>
            <a:r>
              <a:rPr lang="cs-CZ" sz="1400" dirty="0">
                <a:latin typeface="Calibri" pitchFamily="34" charset="0"/>
              </a:rPr>
              <a:t>cit. 2.2.2013</a:t>
            </a:r>
            <a:r>
              <a:rPr lang="en-US" sz="1400" dirty="0">
                <a:latin typeface="Calibri" pitchFamily="34" charset="0"/>
              </a:rPr>
              <a:t>]</a:t>
            </a:r>
            <a:r>
              <a:rPr lang="cs-CZ" sz="1400" dirty="0">
                <a:latin typeface="Calibri" pitchFamily="34" charset="0"/>
              </a:rPr>
              <a:t> Dostupné z WWW:</a:t>
            </a:r>
            <a:r>
              <a:rPr lang="en-US" sz="1400" dirty="0">
                <a:latin typeface="Calibri" pitchFamily="34" charset="0"/>
              </a:rPr>
              <a:t>&lt;</a:t>
            </a:r>
            <a:r>
              <a:rPr lang="cs-CZ" sz="1400" dirty="0">
                <a:latin typeface="Calibri" pitchFamily="34" charset="0"/>
              </a:rPr>
              <a:t>http://commons.wikimedia.org/wiki/File:South_Moravian_vineyard.jpg?uselang=cs  </a:t>
            </a:r>
            <a:r>
              <a:rPr lang="en-US" sz="1400" dirty="0">
                <a:latin typeface="Calibri" pitchFamily="34" charset="0"/>
              </a:rPr>
              <a:t>&gt;</a:t>
            </a:r>
            <a:r>
              <a:rPr lang="cs-CZ" sz="1400" dirty="0">
                <a:latin typeface="Calibri" pitchFamily="34" charset="0"/>
              </a:rPr>
              <a:t>Licence:</a:t>
            </a:r>
            <a:r>
              <a:rPr lang="cs-CZ" sz="1400" dirty="0" err="1">
                <a:latin typeface="Calibri" pitchFamily="34" charset="0"/>
              </a:rPr>
              <a:t>Creative</a:t>
            </a:r>
            <a:r>
              <a:rPr lang="cs-CZ" sz="1400" dirty="0">
                <a:latin typeface="Calibri" pitchFamily="34" charset="0"/>
              </a:rPr>
              <a:t> </a:t>
            </a:r>
            <a:r>
              <a:rPr lang="cs-CZ" sz="1400" dirty="0" err="1">
                <a:latin typeface="Calibri" pitchFamily="34" charset="0"/>
              </a:rPr>
              <a:t>commons</a:t>
            </a:r>
            <a:r>
              <a:rPr lang="cs-CZ" sz="1400" dirty="0">
                <a:latin typeface="Calibri" pitchFamily="34" charset="0"/>
              </a:rPr>
              <a:t> 3.0 </a:t>
            </a:r>
            <a:r>
              <a:rPr lang="cs-CZ" sz="1400" dirty="0" err="1">
                <a:latin typeface="Calibri" pitchFamily="34" charset="0"/>
              </a:rPr>
              <a:t>unported</a:t>
            </a:r>
            <a:r>
              <a:rPr lang="cs-CZ" sz="1400" dirty="0">
                <a:latin typeface="Calibri" pitchFamily="34" charset="0"/>
              </a:rPr>
              <a:t>  autor:</a:t>
            </a:r>
            <a:r>
              <a:rPr lang="cs-CZ" sz="1400" dirty="0" err="1">
                <a:latin typeface="Calibri" pitchFamily="34" charset="0"/>
              </a:rPr>
              <a:t>Vejvančický</a:t>
            </a:r>
            <a:endParaRPr lang="cs-CZ" sz="1400" dirty="0">
              <a:latin typeface="Calibri" pitchFamily="34" charset="0"/>
            </a:endParaRPr>
          </a:p>
          <a:p>
            <a:r>
              <a:rPr lang="cs-CZ" sz="1400" dirty="0">
                <a:latin typeface="Calibri" pitchFamily="34" charset="0"/>
              </a:rPr>
              <a:t> </a:t>
            </a:r>
          </a:p>
          <a:p>
            <a:r>
              <a:rPr lang="cs-CZ" sz="1400" dirty="0">
                <a:latin typeface="Calibri" pitchFamily="34" charset="0"/>
              </a:rPr>
              <a:t>Slide </a:t>
            </a:r>
            <a:r>
              <a:rPr lang="cs-CZ" sz="1400" dirty="0" smtClean="0">
                <a:latin typeface="Calibri" pitchFamily="34" charset="0"/>
              </a:rPr>
              <a:t>12 </a:t>
            </a:r>
            <a:r>
              <a:rPr lang="cs-CZ" sz="1400" dirty="0">
                <a:latin typeface="Calibri" pitchFamily="34" charset="0"/>
              </a:rPr>
              <a:t>– </a:t>
            </a:r>
            <a:r>
              <a:rPr lang="cs-CZ" sz="1400" dirty="0" err="1">
                <a:latin typeface="Calibri" pitchFamily="34" charset="0"/>
              </a:rPr>
              <a:t>Kastner</a:t>
            </a:r>
            <a:r>
              <a:rPr lang="cs-CZ" sz="1400" dirty="0">
                <a:latin typeface="Calibri" pitchFamily="34" charset="0"/>
              </a:rPr>
              <a:t>, J. a kol. Geografie:Česká republika pro střední školy 4. 1.vyd. Praha: SPN a.s.,1999. ISBN 80-7235-085-4. s.39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428</TotalTime>
  <Words>639</Words>
  <Application>Microsoft Office PowerPoint</Application>
  <PresentationFormat>Předvádění na obrazovce (4:3)</PresentationFormat>
  <Paragraphs>118</Paragraphs>
  <Slides>13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sady Office</vt:lpstr>
      <vt:lpstr>List aplikace Microsoft Office Excel 97-2003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Honza</dc:creator>
  <cp:lastModifiedBy>Dum</cp:lastModifiedBy>
  <cp:revision>32</cp:revision>
  <dcterms:created xsi:type="dcterms:W3CDTF">2013-03-11T13:32:57Z</dcterms:created>
  <dcterms:modified xsi:type="dcterms:W3CDTF">2013-09-03T12:50:34Z</dcterms:modified>
</cp:coreProperties>
</file>