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7" r:id="rId2"/>
    <p:sldId id="268" r:id="rId3"/>
    <p:sldId id="256" r:id="rId4"/>
    <p:sldId id="257" r:id="rId5"/>
    <p:sldId id="258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59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5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760E92-EBDA-4AB5-B2D7-9F4383B4970D}" type="datetimeFigureOut">
              <a:rPr lang="cs-CZ" smtClean="0"/>
              <a:pPr/>
              <a:t>8.8.2013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DB438B-1CF2-499C-B429-980A11A53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Palatino Linotype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alatino Linotype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7AEB789-DA44-4241-AA93-374046248824}" type="slidenum">
              <a:rPr lang="cs-CZ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E7481B-4E14-43D6-96E1-6575B865DFFC}" type="datetimeFigureOut">
              <a:rPr lang="cs-CZ"/>
              <a:pPr>
                <a:defRPr/>
              </a:pPr>
              <a:t>8.8.2013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9D8785-57DF-4E6D-A5B8-0E974EF0198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E0C77C-96CF-4DE1-86E8-26C2BA6AF1AA}" type="datetimeFigureOut">
              <a:rPr lang="cs-CZ"/>
              <a:pPr>
                <a:defRPr/>
              </a:pPr>
              <a:t>8.8.2013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F3CB43-DC9A-4D98-91A7-39CBE0C302B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69D930-491C-4AD6-B419-1967415D804E}" type="datetimeFigureOut">
              <a:rPr lang="cs-CZ"/>
              <a:pPr>
                <a:defRPr/>
              </a:pPr>
              <a:t>8.8.2013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E2A2C2-FE4F-4E57-9C8B-1AFFB5AF162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5088EF-1D71-4C08-8535-E7295B038E50}" type="datetimeFigureOut">
              <a:rPr lang="cs-CZ"/>
              <a:pPr>
                <a:defRPr/>
              </a:pPr>
              <a:t>8.8.2013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55B7BD-0332-4BC4-B45C-720F3B05605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59C536-67FA-4743-80ED-21E765981E9A}" type="datetimeFigureOut">
              <a:rPr lang="cs-CZ"/>
              <a:pPr>
                <a:defRPr/>
              </a:pPr>
              <a:t>8.8.2013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0AC019-3BA4-4FAB-8339-E5CF768C20F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0D9C3A-1496-480A-AF41-34889E36012A}" type="datetimeFigureOut">
              <a:rPr lang="cs-CZ"/>
              <a:pPr>
                <a:defRPr/>
              </a:pPr>
              <a:t>8.8.2013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CD8AE8-0E6C-4C7F-A41C-9A3164A5637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77803B-8F79-4F01-86BA-EDAE489A8FFC}" type="datetimeFigureOut">
              <a:rPr lang="cs-CZ"/>
              <a:pPr>
                <a:defRPr/>
              </a:pPr>
              <a:t>8.8.2013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171C0A-D005-464F-9A08-0A1D6D1B782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933E86-BF7B-4E1A-95CD-19FAB5CF433F}" type="datetimeFigureOut">
              <a:rPr lang="cs-CZ"/>
              <a:pPr>
                <a:defRPr/>
              </a:pPr>
              <a:t>8.8.2013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7F4611-DC52-469E-85A6-72C68B0FE96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9D32A2-3910-4D51-9BF7-BDB7B307B5E5}" type="datetimeFigureOut">
              <a:rPr lang="cs-CZ"/>
              <a:pPr>
                <a:defRPr/>
              </a:pPr>
              <a:t>8.8.2013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1D17ED-E8E9-4C09-A228-8C4DBDE00E1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D106CD-9C79-409E-83AE-4A8948DE7628}" type="datetimeFigureOut">
              <a:rPr lang="cs-CZ"/>
              <a:pPr>
                <a:defRPr/>
              </a:pPr>
              <a:t>8.8.2013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801930-B78C-4790-8ED2-80D54F5532A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222899-BCBD-4CBA-AF0D-7021DBDB0CBA}" type="datetimeFigureOut">
              <a:rPr lang="cs-CZ"/>
              <a:pPr>
                <a:defRPr/>
              </a:pPr>
              <a:t>8.8.2013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AF65A3-5291-4595-9E35-ADBFCA7CCFD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B18B056-ACAD-474F-85A8-30E4A0BBD566}" type="datetimeFigureOut">
              <a:rPr lang="cs-CZ"/>
              <a:pPr>
                <a:defRPr/>
              </a:pPr>
              <a:t>8.8.2013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FC100FC-2887-4687-AE12-8AEDEE56C3B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4502019"/>
              </p:ext>
            </p:extLst>
          </p:nvPr>
        </p:nvGraphicFramePr>
        <p:xfrm>
          <a:off x="614363" y="2816225"/>
          <a:ext cx="8137525" cy="29669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1088"/>
                <a:gridCol w="6196437"/>
              </a:tblGrid>
              <a:tr h="86393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sz="1800" dirty="0"/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Jan Pravda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VY_32_INOVACE_02C_09_ Doprava  ČR</a:t>
                      </a:r>
                    </a:p>
                    <a:p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Česká republika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2.2.2013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</a:tbl>
          </a:graphicData>
        </a:graphic>
      </p:graphicFrame>
      <p:pic>
        <p:nvPicPr>
          <p:cNvPr id="3097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613" y="908050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250" y="2927350"/>
            <a:ext cx="649288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642362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70882" y="0"/>
            <a:ext cx="8208912" cy="683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dirty="0"/>
              <a:t>Anotace:</a:t>
            </a:r>
          </a:p>
          <a:p>
            <a:pPr lvl="0"/>
            <a:r>
              <a:rPr lang="cs-CZ" dirty="0" smtClean="0"/>
              <a:t>Škola</a:t>
            </a:r>
            <a:r>
              <a:rPr lang="cs-CZ" dirty="0"/>
              <a:t>: Gymnázium Chomutov, </a:t>
            </a:r>
          </a:p>
          <a:p>
            <a:r>
              <a:rPr lang="cs-CZ" dirty="0"/>
              <a:t>            Mostecká 3000, </a:t>
            </a:r>
            <a:r>
              <a:rPr lang="cs-CZ" dirty="0" smtClean="0"/>
              <a:t>430 </a:t>
            </a:r>
            <a:r>
              <a:rPr lang="cs-CZ" dirty="0"/>
              <a:t>01</a:t>
            </a:r>
          </a:p>
          <a:p>
            <a:pPr lvl="0"/>
            <a:endParaRPr lang="cs-CZ" dirty="0" smtClean="0"/>
          </a:p>
          <a:p>
            <a:pPr lvl="0"/>
            <a:r>
              <a:rPr lang="cs-CZ" dirty="0" smtClean="0"/>
              <a:t>Třída</a:t>
            </a:r>
            <a:r>
              <a:rPr lang="cs-CZ" dirty="0"/>
              <a:t>:  </a:t>
            </a:r>
            <a:r>
              <a:rPr lang="cs-CZ" dirty="0" smtClean="0"/>
              <a:t>6. ročník 6. letého gymnázia </a:t>
            </a:r>
            <a:endParaRPr lang="cs-CZ" dirty="0"/>
          </a:p>
          <a:p>
            <a:pPr lvl="0"/>
            <a:endParaRPr lang="cs-CZ" dirty="0" smtClean="0"/>
          </a:p>
          <a:p>
            <a:pPr lvl="0"/>
            <a:r>
              <a:rPr lang="cs-CZ" dirty="0" smtClean="0"/>
              <a:t>Výstup</a:t>
            </a:r>
            <a:r>
              <a:rPr lang="cs-CZ" dirty="0"/>
              <a:t>:  </a:t>
            </a:r>
            <a:r>
              <a:rPr lang="cs-CZ" dirty="0" err="1" smtClean="0"/>
              <a:t>Powerpointová</a:t>
            </a:r>
            <a:r>
              <a:rPr lang="cs-CZ" dirty="0" smtClean="0"/>
              <a:t> prezentace</a:t>
            </a:r>
            <a:endParaRPr lang="cs-CZ" dirty="0"/>
          </a:p>
          <a:p>
            <a:pPr lvl="0"/>
            <a:endParaRPr lang="cs-CZ" dirty="0" smtClean="0"/>
          </a:p>
          <a:p>
            <a:pPr lvl="0"/>
            <a:r>
              <a:rPr lang="cs-CZ" dirty="0" smtClean="0"/>
              <a:t>Vzdělávací </a:t>
            </a:r>
            <a:r>
              <a:rPr lang="cs-CZ" dirty="0"/>
              <a:t>oblast:  </a:t>
            </a:r>
            <a:r>
              <a:rPr lang="cs-CZ" dirty="0" smtClean="0"/>
              <a:t>Česká republika</a:t>
            </a:r>
            <a:endParaRPr lang="cs-CZ" dirty="0"/>
          </a:p>
          <a:p>
            <a:pPr lvl="0"/>
            <a:endParaRPr lang="cs-CZ" dirty="0" smtClean="0"/>
          </a:p>
          <a:p>
            <a:pPr lvl="0"/>
            <a:r>
              <a:rPr lang="cs-CZ" dirty="0" smtClean="0"/>
              <a:t>Obor</a:t>
            </a:r>
            <a:r>
              <a:rPr lang="cs-CZ" dirty="0"/>
              <a:t>:  Zeměpis/Geografie</a:t>
            </a:r>
          </a:p>
          <a:p>
            <a:pPr lvl="0"/>
            <a:endParaRPr lang="cs-CZ" dirty="0" smtClean="0"/>
          </a:p>
          <a:p>
            <a:pPr lvl="0"/>
            <a:r>
              <a:rPr lang="cs-CZ" dirty="0" smtClean="0"/>
              <a:t>Tematický </a:t>
            </a:r>
            <a:r>
              <a:rPr lang="cs-CZ" dirty="0"/>
              <a:t>okruh: </a:t>
            </a:r>
            <a:r>
              <a:rPr lang="cs-CZ" dirty="0" smtClean="0"/>
              <a:t> Socioekonomická geografie ČR</a:t>
            </a:r>
            <a:endParaRPr lang="cs-CZ" dirty="0"/>
          </a:p>
          <a:p>
            <a:pPr lvl="0"/>
            <a:endParaRPr lang="cs-CZ" dirty="0" smtClean="0"/>
          </a:p>
          <a:p>
            <a:pPr lvl="0"/>
            <a:r>
              <a:rPr lang="cs-CZ" dirty="0" smtClean="0"/>
              <a:t>Využití</a:t>
            </a:r>
            <a:r>
              <a:rPr lang="cs-CZ" dirty="0"/>
              <a:t>:  Výuka zeměpisu / geografie</a:t>
            </a:r>
          </a:p>
          <a:p>
            <a:pPr lvl="0"/>
            <a:endParaRPr lang="cs-CZ" dirty="0" smtClean="0"/>
          </a:p>
          <a:p>
            <a:pPr lvl="0"/>
            <a:r>
              <a:rPr lang="cs-CZ" dirty="0" smtClean="0"/>
              <a:t>Pomůcky</a:t>
            </a:r>
            <a:r>
              <a:rPr lang="cs-CZ" dirty="0"/>
              <a:t>:  </a:t>
            </a:r>
            <a:r>
              <a:rPr lang="cs-CZ" dirty="0" smtClean="0"/>
              <a:t> </a:t>
            </a:r>
            <a:r>
              <a:rPr lang="cs-CZ" dirty="0"/>
              <a:t>PC </a:t>
            </a:r>
            <a:r>
              <a:rPr lang="cs-CZ" dirty="0" smtClean="0"/>
              <a:t>učitele, tabule, atlas</a:t>
            </a:r>
            <a:endParaRPr lang="cs-CZ" dirty="0"/>
          </a:p>
          <a:p>
            <a:pPr lvl="0"/>
            <a:r>
              <a:rPr lang="cs-CZ" dirty="0" smtClean="0"/>
              <a:t>Inovace:Materiál je určen jako doplnění k přípravě pedagoga, přičemž má za cíl zvýšit atraktivitu a názornost v rámci vyučovací hodiny. V některých částech je formou animací zajištěno, aby studenti pouze  pasivně neposlouchali výklad, ale také museli hledat v atlase a společně s pedagogem tím vytvářeli svůj zápis do sešitu.</a:t>
            </a:r>
            <a:endParaRPr lang="cs-CZ" dirty="0"/>
          </a:p>
          <a:p>
            <a:endParaRPr lang="cs-CZ" dirty="0" smtClean="0"/>
          </a:p>
          <a:p>
            <a:r>
              <a:rPr lang="cs-CZ" dirty="0" smtClean="0"/>
              <a:t>Materiál </a:t>
            </a:r>
            <a:r>
              <a:rPr lang="cs-CZ" dirty="0"/>
              <a:t>je určen k interaktivní výuce.</a:t>
            </a:r>
          </a:p>
          <a:p>
            <a:r>
              <a:rPr lang="cs-CZ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xmlns="" val="942891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857356" y="2071678"/>
            <a:ext cx="5429288" cy="1980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Doprava České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republiky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ovéPole 3"/>
          <p:cNvSpPr txBox="1">
            <a:spLocks noChangeArrowheads="1"/>
          </p:cNvSpPr>
          <p:nvPr/>
        </p:nvSpPr>
        <p:spPr bwMode="auto">
          <a:xfrm>
            <a:off x="357188" y="785813"/>
            <a:ext cx="45497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>
                <a:solidFill>
                  <a:schemeClr val="bg1"/>
                </a:solidFill>
                <a:latin typeface="Calibri" pitchFamily="34" charset="0"/>
              </a:rPr>
              <a:t> především doprava osob a zboží </a:t>
            </a:r>
          </a:p>
        </p:txBody>
      </p:sp>
      <p:sp>
        <p:nvSpPr>
          <p:cNvPr id="5" name="Šipka doprava 4"/>
          <p:cNvSpPr/>
          <p:nvPr/>
        </p:nvSpPr>
        <p:spPr>
          <a:xfrm>
            <a:off x="4786313" y="785813"/>
            <a:ext cx="428625" cy="357187"/>
          </a:xfrm>
          <a:prstGeom prst="rightArrow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076" name="TextovéPole 5"/>
          <p:cNvSpPr txBox="1">
            <a:spLocks noChangeArrowheads="1"/>
          </p:cNvSpPr>
          <p:nvPr/>
        </p:nvSpPr>
        <p:spPr bwMode="auto">
          <a:xfrm>
            <a:off x="5286375" y="785813"/>
            <a:ext cx="24114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solidFill>
                  <a:schemeClr val="bg1"/>
                </a:solidFill>
                <a:latin typeface="Calibri" pitchFamily="34" charset="0"/>
              </a:rPr>
              <a:t>Osobní a nákladní</a:t>
            </a:r>
          </a:p>
        </p:txBody>
      </p:sp>
      <p:sp>
        <p:nvSpPr>
          <p:cNvPr id="3077" name="TextovéPole 6"/>
          <p:cNvSpPr txBox="1">
            <a:spLocks noChangeArrowheads="1"/>
          </p:cNvSpPr>
          <p:nvPr/>
        </p:nvSpPr>
        <p:spPr bwMode="auto">
          <a:xfrm>
            <a:off x="500063" y="1785938"/>
            <a:ext cx="6516687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>
                <a:solidFill>
                  <a:schemeClr val="bg1"/>
                </a:solidFill>
                <a:latin typeface="Calibri" pitchFamily="34" charset="0"/>
              </a:rPr>
              <a:t>ČR – centrální poloha v Evropě</a:t>
            </a:r>
          </a:p>
          <a:p>
            <a:pPr>
              <a:buFont typeface="Wingdings" pitchFamily="2" charset="2"/>
              <a:buChar char="Ø"/>
            </a:pPr>
            <a:endParaRPr lang="cs-CZ" sz="2400">
              <a:solidFill>
                <a:schemeClr val="bg1"/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400">
                <a:solidFill>
                  <a:schemeClr val="bg1"/>
                </a:solidFill>
                <a:latin typeface="Calibri" pitchFamily="34" charset="0"/>
              </a:rPr>
              <a:t>Důležitá rychlost, výkonnost a spolehlivost</a:t>
            </a:r>
          </a:p>
          <a:p>
            <a:pPr>
              <a:buFont typeface="Wingdings" pitchFamily="2" charset="2"/>
              <a:buChar char="Ø"/>
            </a:pPr>
            <a:endParaRPr lang="cs-CZ" sz="2400">
              <a:solidFill>
                <a:schemeClr val="bg1"/>
              </a:solidFill>
              <a:latin typeface="Calibri" pitchFamily="34" charset="0"/>
            </a:endParaRPr>
          </a:p>
          <a:p>
            <a:r>
              <a:rPr lang="cs-CZ" sz="2400">
                <a:solidFill>
                  <a:schemeClr val="bg1"/>
                </a:solidFill>
                <a:latin typeface="Calibri" pitchFamily="34" charset="0"/>
              </a:rPr>
              <a:t>??? Které druhy dopravy hrají v ČR největší význam</a:t>
            </a:r>
          </a:p>
        </p:txBody>
      </p:sp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714375" y="4214813"/>
            <a:ext cx="6700838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  <a:latin typeface="Calibri" pitchFamily="34" charset="0"/>
              </a:rPr>
              <a:t>Železniční a silniční doprava </a:t>
            </a:r>
          </a:p>
          <a:p>
            <a:r>
              <a:rPr lang="cs-CZ" sz="2400" b="1" dirty="0">
                <a:solidFill>
                  <a:srgbClr val="FF0000"/>
                </a:solidFill>
                <a:latin typeface="Calibri" pitchFamily="34" charset="0"/>
              </a:rPr>
              <a:t>dohromady více než 90% přepravených osob i zboží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28625" y="428625"/>
            <a:ext cx="3322638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solidFill>
                  <a:schemeClr val="accent5">
                    <a:lumMod val="20000"/>
                    <a:lumOff val="80000"/>
                  </a:schemeClr>
                </a:solidFill>
                <a:latin typeface="+mn-lt"/>
              </a:rPr>
              <a:t>1</a:t>
            </a:r>
            <a:r>
              <a:rPr lang="cs-CZ" sz="2800" b="1" dirty="0">
                <a:solidFill>
                  <a:schemeClr val="accent5">
                    <a:lumMod val="20000"/>
                    <a:lumOff val="80000"/>
                  </a:schemeClr>
                </a:solidFill>
                <a:latin typeface="+mn-lt"/>
              </a:rPr>
              <a:t>) Železniční doprava</a:t>
            </a:r>
          </a:p>
        </p:txBody>
      </p:sp>
      <p:sp>
        <p:nvSpPr>
          <p:cNvPr id="4099" name="TextovéPole 2"/>
          <p:cNvSpPr txBox="1">
            <a:spLocks noChangeArrowheads="1"/>
          </p:cNvSpPr>
          <p:nvPr/>
        </p:nvSpPr>
        <p:spPr bwMode="auto">
          <a:xfrm>
            <a:off x="428625" y="1285875"/>
            <a:ext cx="39370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>
                <a:solidFill>
                  <a:schemeClr val="bg1"/>
                </a:solidFill>
                <a:latin typeface="Calibri" pitchFamily="34" charset="0"/>
              </a:rPr>
              <a:t> 19. století – 1 . koněspřežka</a:t>
            </a:r>
          </a:p>
          <a:p>
            <a:pPr>
              <a:buFont typeface="Wingdings" pitchFamily="2" charset="2"/>
              <a:buChar char="Ø"/>
            </a:pPr>
            <a:r>
              <a:rPr lang="cs-CZ" sz="2400">
                <a:solidFill>
                  <a:schemeClr val="bg1"/>
                </a:solidFill>
                <a:latin typeface="Calibri" pitchFamily="34" charset="0"/>
              </a:rPr>
              <a:t>Která 2 města spojovala?</a:t>
            </a:r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571500" y="2500313"/>
            <a:ext cx="32258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solidFill>
                  <a:srgbClr val="FF0000"/>
                </a:solidFill>
                <a:latin typeface="Calibri" pitchFamily="34" charset="0"/>
              </a:rPr>
              <a:t>České Budějovice - Linec</a:t>
            </a:r>
          </a:p>
        </p:txBody>
      </p:sp>
      <p:pic>
        <p:nvPicPr>
          <p:cNvPr id="4101" name="Picture 2" descr="Soubor:Hannibal 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3143250"/>
            <a:ext cx="3714750" cy="278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2" name="TextovéPole 5"/>
          <p:cNvSpPr txBox="1">
            <a:spLocks noChangeArrowheads="1"/>
          </p:cNvSpPr>
          <p:nvPr/>
        </p:nvSpPr>
        <p:spPr bwMode="auto">
          <a:xfrm>
            <a:off x="500063" y="6286500"/>
            <a:ext cx="19081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i="1">
                <a:solidFill>
                  <a:schemeClr val="bg1"/>
                </a:solidFill>
                <a:latin typeface="Calibri" pitchFamily="34" charset="0"/>
              </a:rPr>
              <a:t>Vůz 1.koněspřežky</a:t>
            </a:r>
          </a:p>
        </p:txBody>
      </p:sp>
      <p:sp>
        <p:nvSpPr>
          <p:cNvPr id="4103" name="TextovéPole 6"/>
          <p:cNvSpPr txBox="1">
            <a:spLocks noChangeArrowheads="1"/>
          </p:cNvSpPr>
          <p:nvPr/>
        </p:nvSpPr>
        <p:spPr bwMode="auto">
          <a:xfrm>
            <a:off x="4286250" y="2143125"/>
            <a:ext cx="4275138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>
                <a:solidFill>
                  <a:schemeClr val="bg1"/>
                </a:solidFill>
                <a:latin typeface="Calibri" pitchFamily="34" charset="0"/>
              </a:rPr>
              <a:t> 1841 – 1. parostrojní železnice</a:t>
            </a:r>
          </a:p>
          <a:p>
            <a:r>
              <a:rPr lang="cs-CZ" sz="2400">
                <a:solidFill>
                  <a:schemeClr val="bg1"/>
                </a:solidFill>
                <a:latin typeface="Calibri" pitchFamily="34" charset="0"/>
              </a:rPr>
              <a:t>         Vídeň – Břeclav –Přerov</a:t>
            </a:r>
          </a:p>
          <a:p>
            <a:pPr>
              <a:buFont typeface="Wingdings" pitchFamily="2" charset="2"/>
              <a:buChar char="Ø"/>
            </a:pPr>
            <a:r>
              <a:rPr lang="cs-CZ" sz="2400">
                <a:solidFill>
                  <a:schemeClr val="bg1"/>
                </a:solidFill>
                <a:latin typeface="Calibri" pitchFamily="34" charset="0"/>
              </a:rPr>
              <a:t>1903 – 1. elektrická dráha</a:t>
            </a:r>
          </a:p>
          <a:p>
            <a:r>
              <a:rPr lang="cs-CZ" sz="2400">
                <a:solidFill>
                  <a:schemeClr val="bg1"/>
                </a:solidFill>
                <a:latin typeface="Calibri" pitchFamily="34" charset="0"/>
              </a:rPr>
              <a:t>               Tábor - Bechyně</a:t>
            </a:r>
          </a:p>
        </p:txBody>
      </p:sp>
      <p:pic>
        <p:nvPicPr>
          <p:cNvPr id="4104" name="Picture 4" descr="Soubor:EM 4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5" y="3714750"/>
            <a:ext cx="3592513" cy="235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5" name="TextovéPole 8"/>
          <p:cNvSpPr txBox="1">
            <a:spLocks noChangeArrowheads="1"/>
          </p:cNvSpPr>
          <p:nvPr/>
        </p:nvSpPr>
        <p:spPr bwMode="auto">
          <a:xfrm>
            <a:off x="5715000" y="6215063"/>
            <a:ext cx="22717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i="1">
                <a:solidFill>
                  <a:schemeClr val="bg1"/>
                </a:solidFill>
                <a:latin typeface="Calibri" pitchFamily="34" charset="0"/>
              </a:rPr>
              <a:t>Původní elektrický vůz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ovéPole 1"/>
          <p:cNvSpPr txBox="1">
            <a:spLocks noChangeArrowheads="1"/>
          </p:cNvSpPr>
          <p:nvPr/>
        </p:nvSpPr>
        <p:spPr bwMode="auto">
          <a:xfrm>
            <a:off x="428625" y="142875"/>
            <a:ext cx="6697663" cy="258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>
                <a:solidFill>
                  <a:schemeClr val="bg1"/>
                </a:solidFill>
                <a:latin typeface="Calibri" pitchFamily="34" charset="0"/>
              </a:rPr>
              <a:t>v současnosti cca 9500 km tratí</a:t>
            </a:r>
          </a:p>
          <a:p>
            <a:endParaRPr lang="cs-CZ" sz="2400">
              <a:solidFill>
                <a:schemeClr val="bg1"/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400">
                <a:solidFill>
                  <a:schemeClr val="bg1"/>
                </a:solidFill>
                <a:latin typeface="Calibri" pitchFamily="34" charset="0"/>
              </a:rPr>
              <a:t> zhruba 20% vícekolejných a 30% elektrifikovaných</a:t>
            </a:r>
          </a:p>
          <a:p>
            <a:pPr>
              <a:buFont typeface="Wingdings" pitchFamily="2" charset="2"/>
              <a:buChar char="Ø"/>
            </a:pPr>
            <a:endParaRPr lang="cs-CZ" sz="2400">
              <a:solidFill>
                <a:schemeClr val="bg1"/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400">
                <a:solidFill>
                  <a:schemeClr val="bg1"/>
                </a:solidFill>
                <a:latin typeface="Calibri" pitchFamily="34" charset="0"/>
              </a:rPr>
              <a:t>Snaha o modernizaci tratí – rychlostní koridory</a:t>
            </a:r>
          </a:p>
          <a:p>
            <a:pPr>
              <a:buFont typeface="Wingdings" pitchFamily="2" charset="2"/>
              <a:buChar char="Ø"/>
            </a:pPr>
            <a:endParaRPr lang="cs-CZ" sz="2400">
              <a:solidFill>
                <a:schemeClr val="bg1"/>
              </a:solidFill>
              <a:latin typeface="Calibri" pitchFamily="34" charset="0"/>
            </a:endParaRPr>
          </a:p>
          <a:p>
            <a:endParaRPr lang="cs-CZ">
              <a:latin typeface="Calibri" pitchFamily="34" charset="0"/>
            </a:endParaRPr>
          </a:p>
        </p:txBody>
      </p:sp>
      <p:pic>
        <p:nvPicPr>
          <p:cNvPr id="5123" name="Picture 2" descr="Soubor:Prvni zeleznicni koridor.sv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2428875"/>
            <a:ext cx="4929188" cy="282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4" name="TextovéPole 3"/>
          <p:cNvSpPr txBox="1">
            <a:spLocks noChangeArrowheads="1"/>
          </p:cNvSpPr>
          <p:nvPr/>
        </p:nvSpPr>
        <p:spPr bwMode="auto">
          <a:xfrm>
            <a:off x="857250" y="5786438"/>
            <a:ext cx="20462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i="1">
                <a:solidFill>
                  <a:schemeClr val="bg1"/>
                </a:solidFill>
                <a:latin typeface="Calibri" pitchFamily="34" charset="0"/>
              </a:rPr>
              <a:t>1. železniční koridor</a:t>
            </a:r>
          </a:p>
        </p:txBody>
      </p:sp>
      <p:pic>
        <p:nvPicPr>
          <p:cNvPr id="5125" name="Picture 4" descr="Soubor:Pendolino v Brn&amp;ecaron; 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0" y="2714625"/>
            <a:ext cx="3500438" cy="2620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6" name="TextovéPole 5"/>
          <p:cNvSpPr txBox="1">
            <a:spLocks noChangeArrowheads="1"/>
          </p:cNvSpPr>
          <p:nvPr/>
        </p:nvSpPr>
        <p:spPr bwMode="auto">
          <a:xfrm>
            <a:off x="6215063" y="5429250"/>
            <a:ext cx="17811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i="1">
                <a:solidFill>
                  <a:schemeClr val="bg1"/>
                </a:solidFill>
                <a:latin typeface="Calibri" pitchFamily="34" charset="0"/>
              </a:rPr>
              <a:t>Pendolino v Brně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28625" y="428625"/>
            <a:ext cx="2914650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accent5">
                    <a:lumMod val="40000"/>
                    <a:lumOff val="60000"/>
                  </a:schemeClr>
                </a:solidFill>
                <a:latin typeface="+mn-lt"/>
              </a:rPr>
              <a:t>2) Silniční doprava</a:t>
            </a:r>
          </a:p>
        </p:txBody>
      </p:sp>
      <p:sp>
        <p:nvSpPr>
          <p:cNvPr id="6147" name="TextovéPole 2"/>
          <p:cNvSpPr txBox="1">
            <a:spLocks noChangeArrowheads="1"/>
          </p:cNvSpPr>
          <p:nvPr/>
        </p:nvSpPr>
        <p:spPr bwMode="auto">
          <a:xfrm>
            <a:off x="500063" y="1214438"/>
            <a:ext cx="7735887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>
                <a:solidFill>
                  <a:schemeClr val="bg1"/>
                </a:solidFill>
                <a:latin typeface="Calibri" pitchFamily="34" charset="0"/>
              </a:rPr>
              <a:t> 1918 – rozvoj silniční sítě</a:t>
            </a:r>
          </a:p>
          <a:p>
            <a:pPr>
              <a:buFont typeface="Wingdings" pitchFamily="2" charset="2"/>
              <a:buChar char="Ø"/>
            </a:pPr>
            <a:endParaRPr lang="cs-CZ" sz="2400">
              <a:solidFill>
                <a:schemeClr val="bg1"/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400">
                <a:solidFill>
                  <a:schemeClr val="bg1"/>
                </a:solidFill>
                <a:latin typeface="Calibri" pitchFamily="34" charset="0"/>
              </a:rPr>
              <a:t>1939 – stavba 1. dálnice Praha – Brno – Bratislava – Košice </a:t>
            </a:r>
          </a:p>
          <a:p>
            <a:r>
              <a:rPr lang="cs-CZ" sz="2400">
                <a:solidFill>
                  <a:schemeClr val="bg1"/>
                </a:solidFill>
                <a:latin typeface="Calibri" pitchFamily="34" charset="0"/>
              </a:rPr>
              <a:t>-Užhorod (1950 zastaveno)</a:t>
            </a:r>
          </a:p>
          <a:p>
            <a:endParaRPr lang="cs-CZ" sz="2400">
              <a:solidFill>
                <a:schemeClr val="bg1"/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400">
                <a:solidFill>
                  <a:schemeClr val="bg1"/>
                </a:solidFill>
                <a:latin typeface="Calibri" pitchFamily="34" charset="0"/>
              </a:rPr>
              <a:t>1971 – otevřen 1. úsek dálnice Praha - Brno</a:t>
            </a:r>
          </a:p>
        </p:txBody>
      </p:sp>
      <p:pic>
        <p:nvPicPr>
          <p:cNvPr id="6148" name="Picture 2" descr="Soubor:D1 Praha-Chodov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5" y="3571875"/>
            <a:ext cx="3714750" cy="278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9" name="TextovéPole 4"/>
          <p:cNvSpPr txBox="1">
            <a:spLocks noChangeArrowheads="1"/>
          </p:cNvSpPr>
          <p:nvPr/>
        </p:nvSpPr>
        <p:spPr bwMode="auto">
          <a:xfrm>
            <a:off x="4500563" y="5929313"/>
            <a:ext cx="28400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i="1">
                <a:solidFill>
                  <a:schemeClr val="bg1"/>
                </a:solidFill>
                <a:latin typeface="Calibri" pitchFamily="34" charset="0"/>
              </a:rPr>
              <a:t>Začátek nejstaršího úseku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ovéPole 1"/>
          <p:cNvSpPr txBox="1">
            <a:spLocks noChangeArrowheads="1"/>
          </p:cNvSpPr>
          <p:nvPr/>
        </p:nvSpPr>
        <p:spPr bwMode="auto">
          <a:xfrm>
            <a:off x="714375" y="571500"/>
            <a:ext cx="7464425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>
                <a:solidFill>
                  <a:schemeClr val="bg1"/>
                </a:solidFill>
                <a:latin typeface="Calibri" pitchFamily="34" charset="0"/>
              </a:rPr>
              <a:t> v současnosti 750 km dálnic (zhruba dvojnásobek oproti</a:t>
            </a:r>
          </a:p>
          <a:p>
            <a:r>
              <a:rPr lang="cs-CZ" sz="2400">
                <a:solidFill>
                  <a:schemeClr val="bg1"/>
                </a:solidFill>
                <a:latin typeface="Calibri" pitchFamily="34" charset="0"/>
              </a:rPr>
              <a:t>Roku 1990)</a:t>
            </a:r>
          </a:p>
          <a:p>
            <a:endParaRPr lang="cs-CZ" sz="2400">
              <a:solidFill>
                <a:schemeClr val="bg1"/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400">
                <a:solidFill>
                  <a:schemeClr val="bg1"/>
                </a:solidFill>
                <a:latin typeface="Calibri" pitchFamily="34" charset="0"/>
              </a:rPr>
              <a:t>V ČR 6 dálnic (pouze 2 kompletně dokončené)</a:t>
            </a:r>
          </a:p>
          <a:p>
            <a:pPr>
              <a:buFont typeface="Wingdings" pitchFamily="2" charset="2"/>
              <a:buChar char="Ø"/>
            </a:pPr>
            <a:endParaRPr lang="cs-CZ" sz="2400">
              <a:solidFill>
                <a:schemeClr val="bg1"/>
              </a:solidFill>
              <a:latin typeface="Calibri" pitchFamily="34" charset="0"/>
            </a:endParaRPr>
          </a:p>
          <a:p>
            <a:r>
              <a:rPr lang="cs-CZ" sz="2400">
                <a:solidFill>
                  <a:schemeClr val="bg1"/>
                </a:solidFill>
                <a:latin typeface="Calibri" pitchFamily="34" charset="0"/>
              </a:rPr>
              <a:t>???Jak se jmenuje dálnice procházející naším krajem</a:t>
            </a:r>
          </a:p>
          <a:p>
            <a:r>
              <a:rPr lang="cs-CZ" sz="2400">
                <a:solidFill>
                  <a:schemeClr val="bg1"/>
                </a:solidFill>
                <a:latin typeface="Calibri" pitchFamily="34" charset="0"/>
              </a:rPr>
              <a:t> </a:t>
            </a:r>
          </a:p>
        </p:txBody>
      </p:sp>
      <p:sp>
        <p:nvSpPr>
          <p:cNvPr id="3" name="TextovéPole 2"/>
          <p:cNvSpPr txBox="1">
            <a:spLocks noChangeArrowheads="1"/>
          </p:cNvSpPr>
          <p:nvPr/>
        </p:nvSpPr>
        <p:spPr bwMode="auto">
          <a:xfrm>
            <a:off x="928688" y="3214688"/>
            <a:ext cx="444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  <a:latin typeface="Calibri" pitchFamily="34" charset="0"/>
              </a:rPr>
              <a:t>D8</a:t>
            </a:r>
          </a:p>
        </p:txBody>
      </p:sp>
      <p:pic>
        <p:nvPicPr>
          <p:cNvPr id="7172" name="Picture 2" descr="Soubor:Czech Highways 201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8" y="3643313"/>
            <a:ext cx="5002212" cy="301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TextovéPole 4"/>
          <p:cNvSpPr txBox="1">
            <a:spLocks noChangeArrowheads="1"/>
          </p:cNvSpPr>
          <p:nvPr/>
        </p:nvSpPr>
        <p:spPr bwMode="auto">
          <a:xfrm>
            <a:off x="5429250" y="6143625"/>
            <a:ext cx="20621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i="1">
                <a:solidFill>
                  <a:schemeClr val="bg1"/>
                </a:solidFill>
                <a:latin typeface="Calibri" pitchFamily="34" charset="0"/>
              </a:rPr>
              <a:t>Síť dálnic k 1.1.2012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28625" y="428625"/>
            <a:ext cx="6113463" cy="16319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accent5">
                    <a:lumMod val="40000"/>
                    <a:lumOff val="60000"/>
                  </a:schemeClr>
                </a:solidFill>
                <a:latin typeface="+mn-lt"/>
              </a:rPr>
              <a:t>3) Letecká doprava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b="1" dirty="0">
              <a:solidFill>
                <a:srgbClr val="0070C0"/>
              </a:solidFill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400" b="1" dirty="0">
                <a:solidFill>
                  <a:schemeClr val="bg1"/>
                </a:solidFill>
                <a:latin typeface="+mn-lt"/>
              </a:rPr>
              <a:t> hlavní letiště – Praha – Letiště Václava Havla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bg1"/>
                </a:solidFill>
                <a:latin typeface="+mn-lt"/>
              </a:rPr>
              <a:t>???Jak se letiště jmenovalo dříve</a:t>
            </a:r>
          </a:p>
        </p:txBody>
      </p:sp>
      <p:sp>
        <p:nvSpPr>
          <p:cNvPr id="8195" name="TextovéPole 2"/>
          <p:cNvSpPr txBox="1">
            <a:spLocks noChangeArrowheads="1"/>
          </p:cNvSpPr>
          <p:nvPr/>
        </p:nvSpPr>
        <p:spPr bwMode="auto">
          <a:xfrm>
            <a:off x="357188" y="2786063"/>
            <a:ext cx="85693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cs-CZ" sz="2400" b="1">
                <a:solidFill>
                  <a:schemeClr val="bg1"/>
                </a:solidFill>
                <a:latin typeface="Calibri" pitchFamily="34" charset="0"/>
              </a:rPr>
              <a:t>Další mezinárodní letiště – Brno, Ostrava, Karlovy Vary</a:t>
            </a:r>
          </a:p>
          <a:p>
            <a:pPr>
              <a:buFont typeface="Wingdings" pitchFamily="2" charset="2"/>
              <a:buChar char="Ø"/>
            </a:pPr>
            <a:endParaRPr lang="cs-CZ" sz="2400" b="1">
              <a:solidFill>
                <a:schemeClr val="bg1"/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400" b="1">
                <a:solidFill>
                  <a:schemeClr val="bg1"/>
                </a:solidFill>
                <a:latin typeface="Calibri" pitchFamily="34" charset="0"/>
              </a:rPr>
              <a:t>Nejvýznamnější společností České aerolinie – nyní privatizovány</a:t>
            </a:r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2000250" y="2357438"/>
            <a:ext cx="10874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  <a:latin typeface="Calibri" pitchFamily="34" charset="0"/>
              </a:rPr>
              <a:t>Ruzyně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28625" y="428625"/>
            <a:ext cx="2578100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accent5">
                    <a:lumMod val="40000"/>
                    <a:lumOff val="60000"/>
                  </a:schemeClr>
                </a:solidFill>
                <a:latin typeface="+mn-lt"/>
              </a:rPr>
              <a:t>4) Říční doprava</a:t>
            </a:r>
          </a:p>
        </p:txBody>
      </p:sp>
      <p:sp>
        <p:nvSpPr>
          <p:cNvPr id="9219" name="TextovéPole 3"/>
          <p:cNvSpPr txBox="1">
            <a:spLocks noChangeArrowheads="1"/>
          </p:cNvSpPr>
          <p:nvPr/>
        </p:nvSpPr>
        <p:spPr bwMode="auto">
          <a:xfrm>
            <a:off x="500063" y="1143000"/>
            <a:ext cx="766762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>
                <a:solidFill>
                  <a:schemeClr val="bg1"/>
                </a:solidFill>
                <a:latin typeface="Calibri" pitchFamily="34" charset="0"/>
              </a:rPr>
              <a:t>v ČR především Labe – od Chvaletic a Vltava – od Třebenic</a:t>
            </a:r>
          </a:p>
          <a:p>
            <a:endParaRPr lang="cs-CZ" sz="240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9220" name="Picture 2" descr="http://upload.wikimedia.org/wikipedia/commons/3/3d/Cargoshipelbecz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0" y="1571625"/>
            <a:ext cx="6072188" cy="455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TextovéPole 5"/>
          <p:cNvSpPr txBox="1">
            <a:spLocks noChangeArrowheads="1"/>
          </p:cNvSpPr>
          <p:nvPr/>
        </p:nvSpPr>
        <p:spPr bwMode="auto">
          <a:xfrm>
            <a:off x="2786063" y="6143625"/>
            <a:ext cx="23987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i="1">
                <a:solidFill>
                  <a:schemeClr val="bg1"/>
                </a:solidFill>
                <a:latin typeface="Calibri" pitchFamily="34" charset="0"/>
              </a:rPr>
              <a:t>Nákladní loď u Střekova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28625" y="428625"/>
            <a:ext cx="3151188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accent5">
                    <a:lumMod val="40000"/>
                    <a:lumOff val="60000"/>
                  </a:schemeClr>
                </a:solidFill>
                <a:latin typeface="+mn-lt"/>
              </a:rPr>
              <a:t>4) Potrubní doprava</a:t>
            </a:r>
          </a:p>
        </p:txBody>
      </p:sp>
      <p:sp>
        <p:nvSpPr>
          <p:cNvPr id="10243" name="TextovéPole 2"/>
          <p:cNvSpPr txBox="1">
            <a:spLocks noChangeArrowheads="1"/>
          </p:cNvSpPr>
          <p:nvPr/>
        </p:nvSpPr>
        <p:spPr bwMode="auto">
          <a:xfrm>
            <a:off x="500063" y="1285875"/>
            <a:ext cx="564038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>
                <a:solidFill>
                  <a:schemeClr val="bg1"/>
                </a:solidFill>
                <a:latin typeface="Calibri" pitchFamily="34" charset="0"/>
              </a:rPr>
              <a:t> především doprava ropy a zemního plynu</a:t>
            </a:r>
          </a:p>
          <a:p>
            <a:pPr>
              <a:buFont typeface="Wingdings" pitchFamily="2" charset="2"/>
              <a:buChar char="Ø"/>
            </a:pPr>
            <a:endParaRPr lang="cs-CZ" sz="2400">
              <a:solidFill>
                <a:schemeClr val="bg1"/>
              </a:solidFill>
              <a:latin typeface="Calibri" pitchFamily="34" charset="0"/>
            </a:endParaRPr>
          </a:p>
          <a:p>
            <a:r>
              <a:rPr lang="cs-CZ" sz="2400">
                <a:solidFill>
                  <a:schemeClr val="bg1"/>
                </a:solidFill>
                <a:latin typeface="Calibri" pitchFamily="34" charset="0"/>
              </a:rPr>
              <a:t>??? Které ropovody přivádí ropu do ČR</a:t>
            </a:r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642938" y="2857500"/>
            <a:ext cx="283368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rgbClr val="FF0000"/>
                </a:solidFill>
                <a:latin typeface="Calibri" pitchFamily="34" charset="0"/>
              </a:rPr>
              <a:t>Družba – z Ruska</a:t>
            </a:r>
          </a:p>
          <a:p>
            <a:r>
              <a:rPr lang="cs-CZ">
                <a:solidFill>
                  <a:srgbClr val="FF0000"/>
                </a:solidFill>
                <a:latin typeface="Calibri" pitchFamily="34" charset="0"/>
              </a:rPr>
              <a:t>IKL -  z Německa (Ingolstadt)</a:t>
            </a:r>
          </a:p>
        </p:txBody>
      </p:sp>
      <p:pic>
        <p:nvPicPr>
          <p:cNvPr id="22530" name="Picture 2" descr="Soubor:Czech pipelines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7438" y="3571875"/>
            <a:ext cx="4857750" cy="282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ovéPole 1"/>
          <p:cNvSpPr txBox="1">
            <a:spLocks noChangeArrowheads="1"/>
          </p:cNvSpPr>
          <p:nvPr/>
        </p:nvSpPr>
        <p:spPr bwMode="auto">
          <a:xfrm>
            <a:off x="785813" y="642938"/>
            <a:ext cx="7712075" cy="4154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solidFill>
                  <a:schemeClr val="bg1"/>
                </a:solidFill>
                <a:latin typeface="Calibri" pitchFamily="34" charset="0"/>
              </a:rPr>
              <a:t>Přeprava zemního plynu</a:t>
            </a:r>
          </a:p>
          <a:p>
            <a:endParaRPr lang="cs-CZ" sz="2400">
              <a:solidFill>
                <a:schemeClr val="bg1"/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400">
                <a:solidFill>
                  <a:schemeClr val="bg1"/>
                </a:solidFill>
                <a:latin typeface="Calibri" pitchFamily="34" charset="0"/>
              </a:rPr>
              <a:t>V minulosti závislost na plynu z Ruska</a:t>
            </a:r>
          </a:p>
          <a:p>
            <a:pPr>
              <a:buFont typeface="Wingdings" pitchFamily="2" charset="2"/>
              <a:buChar char="Ø"/>
            </a:pPr>
            <a:endParaRPr lang="cs-CZ" sz="2400">
              <a:solidFill>
                <a:schemeClr val="bg1"/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400">
                <a:solidFill>
                  <a:schemeClr val="bg1"/>
                </a:solidFill>
                <a:latin typeface="Calibri" pitchFamily="34" charset="0"/>
              </a:rPr>
              <a:t>1997 – plynovod Netra-plyn z Norska</a:t>
            </a:r>
          </a:p>
          <a:p>
            <a:pPr>
              <a:buFont typeface="Wingdings" pitchFamily="2" charset="2"/>
              <a:buChar char="Ø"/>
            </a:pPr>
            <a:endParaRPr lang="cs-CZ" sz="2400">
              <a:solidFill>
                <a:schemeClr val="bg1"/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400">
                <a:solidFill>
                  <a:schemeClr val="bg1"/>
                </a:solidFill>
                <a:latin typeface="Calibri" pitchFamily="34" charset="0"/>
              </a:rPr>
              <a:t>V současnosti  snaha napojit se na plynovody z Rakouska, </a:t>
            </a:r>
          </a:p>
          <a:p>
            <a:r>
              <a:rPr lang="cs-CZ" sz="2400">
                <a:solidFill>
                  <a:schemeClr val="bg1"/>
                </a:solidFill>
                <a:latin typeface="Calibri" pitchFamily="34" charset="0"/>
              </a:rPr>
              <a:t>Německa a Polska</a:t>
            </a:r>
          </a:p>
          <a:p>
            <a:pPr>
              <a:buFont typeface="Wingdings" pitchFamily="2" charset="2"/>
              <a:buChar char="Ø"/>
            </a:pPr>
            <a:endParaRPr lang="cs-CZ" sz="2400">
              <a:solidFill>
                <a:schemeClr val="bg1"/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400">
                <a:solidFill>
                  <a:schemeClr val="bg1"/>
                </a:solidFill>
                <a:latin typeface="Calibri" pitchFamily="34" charset="0"/>
              </a:rPr>
              <a:t>Nejvýznamnější projekt Gazela – navazuje na mezinárodní </a:t>
            </a:r>
          </a:p>
          <a:p>
            <a:pPr>
              <a:buFont typeface="Wingdings" pitchFamily="2" charset="2"/>
              <a:buChar char="Ø"/>
            </a:pPr>
            <a:r>
              <a:rPr lang="cs-CZ" sz="2400">
                <a:solidFill>
                  <a:schemeClr val="bg1"/>
                </a:solidFill>
                <a:latin typeface="Calibri" pitchFamily="34" charset="0"/>
              </a:rPr>
              <a:t>plynovod Nord Stream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Obdélník 8"/>
          <p:cNvSpPr>
            <a:spLocks noChangeArrowheads="1"/>
          </p:cNvSpPr>
          <p:nvPr/>
        </p:nvSpPr>
        <p:spPr bwMode="auto">
          <a:xfrm>
            <a:off x="142875" y="500063"/>
            <a:ext cx="84296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400">
                <a:latin typeface="Calibri" pitchFamily="34" charset="0"/>
              </a:rPr>
              <a:t>Slide 5 – vůz konespřežky. Wikipedia.  </a:t>
            </a:r>
            <a:r>
              <a:rPr lang="en-US" sz="1400">
                <a:latin typeface="Calibri" pitchFamily="34" charset="0"/>
              </a:rPr>
              <a:t>[</a:t>
            </a:r>
            <a:r>
              <a:rPr lang="cs-CZ" sz="1400">
                <a:latin typeface="Calibri" pitchFamily="34" charset="0"/>
              </a:rPr>
              <a:t>on line</a:t>
            </a:r>
            <a:r>
              <a:rPr lang="en-US" sz="1400">
                <a:latin typeface="Calibri" pitchFamily="34" charset="0"/>
              </a:rPr>
              <a:t>][</a:t>
            </a:r>
            <a:r>
              <a:rPr lang="cs-CZ" sz="1400">
                <a:latin typeface="Calibri" pitchFamily="34" charset="0"/>
              </a:rPr>
              <a:t>cit. 2.2.2013</a:t>
            </a:r>
            <a:r>
              <a:rPr lang="en-US" sz="1400">
                <a:latin typeface="Calibri" pitchFamily="34" charset="0"/>
              </a:rPr>
              <a:t>]</a:t>
            </a:r>
            <a:r>
              <a:rPr lang="cs-CZ" sz="1400">
                <a:latin typeface="Calibri" pitchFamily="34" charset="0"/>
              </a:rPr>
              <a:t> Dostupné z WWW: </a:t>
            </a:r>
            <a:r>
              <a:rPr lang="en-US" sz="1400">
                <a:latin typeface="Calibri" pitchFamily="34" charset="0"/>
              </a:rPr>
              <a:t>&lt; http://cs.wikipedia.org/wiki/Soubor:Hannibal_2.JPG &gt;</a:t>
            </a:r>
            <a:r>
              <a:rPr lang="cs-CZ" sz="1400">
                <a:latin typeface="Calibri" pitchFamily="34" charset="0"/>
              </a:rPr>
              <a:t> Licence: Public domain.</a:t>
            </a:r>
          </a:p>
        </p:txBody>
      </p:sp>
      <p:sp>
        <p:nvSpPr>
          <p:cNvPr id="12291" name="Obdélník 8"/>
          <p:cNvSpPr>
            <a:spLocks noChangeArrowheads="1"/>
          </p:cNvSpPr>
          <p:nvPr/>
        </p:nvSpPr>
        <p:spPr bwMode="auto">
          <a:xfrm>
            <a:off x="142875" y="1071563"/>
            <a:ext cx="8429625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400">
                <a:latin typeface="Calibri" pitchFamily="34" charset="0"/>
              </a:rPr>
              <a:t>Slide 5 – elektrický vůz. Wikipedia.  </a:t>
            </a:r>
            <a:r>
              <a:rPr lang="en-US" sz="1400">
                <a:latin typeface="Calibri" pitchFamily="34" charset="0"/>
              </a:rPr>
              <a:t>[</a:t>
            </a:r>
            <a:r>
              <a:rPr lang="cs-CZ" sz="1400">
                <a:latin typeface="Calibri" pitchFamily="34" charset="0"/>
              </a:rPr>
              <a:t>on line</a:t>
            </a:r>
            <a:r>
              <a:rPr lang="en-US" sz="1400">
                <a:latin typeface="Calibri" pitchFamily="34" charset="0"/>
              </a:rPr>
              <a:t>][</a:t>
            </a:r>
            <a:r>
              <a:rPr lang="cs-CZ" sz="1400">
                <a:latin typeface="Calibri" pitchFamily="34" charset="0"/>
              </a:rPr>
              <a:t>cit. 2.2.2013</a:t>
            </a:r>
            <a:r>
              <a:rPr lang="en-US" sz="1400">
                <a:latin typeface="Calibri" pitchFamily="34" charset="0"/>
              </a:rPr>
              <a:t>]</a:t>
            </a:r>
            <a:r>
              <a:rPr lang="cs-CZ" sz="1400">
                <a:latin typeface="Calibri" pitchFamily="34" charset="0"/>
              </a:rPr>
              <a:t> Dostupné z WWW: </a:t>
            </a:r>
            <a:r>
              <a:rPr lang="en-US" sz="1400">
                <a:latin typeface="Calibri" pitchFamily="34" charset="0"/>
              </a:rPr>
              <a:t>&lt; http://cs.wikipedia.org/wiki/Elektrick%C3%A1_dr%C3%A1ha_T%C3%A1bor_-_Bechyn%C4%9B &gt;</a:t>
            </a:r>
            <a:r>
              <a:rPr lang="cs-CZ" sz="1400">
                <a:latin typeface="Calibri" pitchFamily="34" charset="0"/>
              </a:rPr>
              <a:t> Licence: GNU free documentation.</a:t>
            </a:r>
          </a:p>
        </p:txBody>
      </p:sp>
      <p:sp>
        <p:nvSpPr>
          <p:cNvPr id="12292" name="Obdélník 8"/>
          <p:cNvSpPr>
            <a:spLocks noChangeArrowheads="1"/>
          </p:cNvSpPr>
          <p:nvPr/>
        </p:nvSpPr>
        <p:spPr bwMode="auto">
          <a:xfrm>
            <a:off x="142875" y="1785938"/>
            <a:ext cx="84296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400">
                <a:latin typeface="Calibri" pitchFamily="34" charset="0"/>
              </a:rPr>
              <a:t>Slide 6 – železniční koridor. Wikipedia.  </a:t>
            </a:r>
            <a:r>
              <a:rPr lang="en-US" sz="1400">
                <a:latin typeface="Calibri" pitchFamily="34" charset="0"/>
              </a:rPr>
              <a:t>[</a:t>
            </a:r>
            <a:r>
              <a:rPr lang="cs-CZ" sz="1400">
                <a:latin typeface="Calibri" pitchFamily="34" charset="0"/>
              </a:rPr>
              <a:t>on line</a:t>
            </a:r>
            <a:r>
              <a:rPr lang="en-US" sz="1400">
                <a:latin typeface="Calibri" pitchFamily="34" charset="0"/>
              </a:rPr>
              <a:t>][</a:t>
            </a:r>
            <a:r>
              <a:rPr lang="cs-CZ" sz="1400">
                <a:latin typeface="Calibri" pitchFamily="34" charset="0"/>
              </a:rPr>
              <a:t>cit. 2.2.2013</a:t>
            </a:r>
            <a:r>
              <a:rPr lang="en-US" sz="1400">
                <a:latin typeface="Calibri" pitchFamily="34" charset="0"/>
              </a:rPr>
              <a:t>]</a:t>
            </a:r>
            <a:r>
              <a:rPr lang="cs-CZ" sz="1400">
                <a:latin typeface="Calibri" pitchFamily="34" charset="0"/>
              </a:rPr>
              <a:t> Dostupné z WWW: </a:t>
            </a:r>
            <a:r>
              <a:rPr lang="en-US" sz="1400">
                <a:latin typeface="Calibri" pitchFamily="34" charset="0"/>
              </a:rPr>
              <a:t>&lt; http://cs.wikipedia.org/wiki/Soubor:Prvni_zeleznicni_koridor.svg&gt;</a:t>
            </a:r>
            <a:r>
              <a:rPr lang="cs-CZ" sz="1400">
                <a:latin typeface="Calibri" pitchFamily="34" charset="0"/>
              </a:rPr>
              <a:t> Licence: GNU free documentation.</a:t>
            </a:r>
          </a:p>
        </p:txBody>
      </p:sp>
      <p:sp>
        <p:nvSpPr>
          <p:cNvPr id="12293" name="Obdélník 8"/>
          <p:cNvSpPr>
            <a:spLocks noChangeArrowheads="1"/>
          </p:cNvSpPr>
          <p:nvPr/>
        </p:nvSpPr>
        <p:spPr bwMode="auto">
          <a:xfrm>
            <a:off x="142875" y="2357438"/>
            <a:ext cx="84296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400">
                <a:latin typeface="Calibri" pitchFamily="34" charset="0"/>
              </a:rPr>
              <a:t>Slide 6 – Pendolino. Wikipedia.  </a:t>
            </a:r>
            <a:r>
              <a:rPr lang="en-US" sz="1400">
                <a:latin typeface="Calibri" pitchFamily="34" charset="0"/>
              </a:rPr>
              <a:t>[</a:t>
            </a:r>
            <a:r>
              <a:rPr lang="cs-CZ" sz="1400">
                <a:latin typeface="Calibri" pitchFamily="34" charset="0"/>
              </a:rPr>
              <a:t>on line</a:t>
            </a:r>
            <a:r>
              <a:rPr lang="en-US" sz="1400">
                <a:latin typeface="Calibri" pitchFamily="34" charset="0"/>
              </a:rPr>
              <a:t>][</a:t>
            </a:r>
            <a:r>
              <a:rPr lang="cs-CZ" sz="1400">
                <a:latin typeface="Calibri" pitchFamily="34" charset="0"/>
              </a:rPr>
              <a:t>cit. 2.2.2013</a:t>
            </a:r>
            <a:r>
              <a:rPr lang="en-US" sz="1400">
                <a:latin typeface="Calibri" pitchFamily="34" charset="0"/>
              </a:rPr>
              <a:t>]</a:t>
            </a:r>
            <a:r>
              <a:rPr lang="cs-CZ" sz="1400">
                <a:latin typeface="Calibri" pitchFamily="34" charset="0"/>
              </a:rPr>
              <a:t> Dostupné z WWW: </a:t>
            </a:r>
            <a:r>
              <a:rPr lang="en-US" sz="1400">
                <a:latin typeface="Calibri" pitchFamily="34" charset="0"/>
              </a:rPr>
              <a:t>&lt; http://cs.wikipedia.org/wiki/Soubor:Pendolino_v_Brn%C4%9B_2.jpg &gt;</a:t>
            </a:r>
            <a:r>
              <a:rPr lang="cs-CZ" sz="1400">
                <a:latin typeface="Calibri" pitchFamily="34" charset="0"/>
              </a:rPr>
              <a:t> Licence: GNU free documentation.</a:t>
            </a:r>
          </a:p>
        </p:txBody>
      </p:sp>
      <p:sp>
        <p:nvSpPr>
          <p:cNvPr id="12294" name="Obdélník 8"/>
          <p:cNvSpPr>
            <a:spLocks noChangeArrowheads="1"/>
          </p:cNvSpPr>
          <p:nvPr/>
        </p:nvSpPr>
        <p:spPr bwMode="auto">
          <a:xfrm>
            <a:off x="142875" y="2857500"/>
            <a:ext cx="84296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400">
                <a:latin typeface="Calibri" pitchFamily="34" charset="0"/>
              </a:rPr>
              <a:t>Slide 7 – nejstarší dálniční úsek. Wikipedia.  </a:t>
            </a:r>
            <a:r>
              <a:rPr lang="en-US" sz="1400">
                <a:latin typeface="Calibri" pitchFamily="34" charset="0"/>
              </a:rPr>
              <a:t>[</a:t>
            </a:r>
            <a:r>
              <a:rPr lang="cs-CZ" sz="1400">
                <a:latin typeface="Calibri" pitchFamily="34" charset="0"/>
              </a:rPr>
              <a:t>on line</a:t>
            </a:r>
            <a:r>
              <a:rPr lang="en-US" sz="1400">
                <a:latin typeface="Calibri" pitchFamily="34" charset="0"/>
              </a:rPr>
              <a:t>][</a:t>
            </a:r>
            <a:r>
              <a:rPr lang="cs-CZ" sz="1400">
                <a:latin typeface="Calibri" pitchFamily="34" charset="0"/>
              </a:rPr>
              <a:t>cit. 2.2.2013</a:t>
            </a:r>
            <a:r>
              <a:rPr lang="en-US" sz="1400">
                <a:latin typeface="Calibri" pitchFamily="34" charset="0"/>
              </a:rPr>
              <a:t>]</a:t>
            </a:r>
            <a:r>
              <a:rPr lang="cs-CZ" sz="1400">
                <a:latin typeface="Calibri" pitchFamily="34" charset="0"/>
              </a:rPr>
              <a:t> Dostupné z WWW: </a:t>
            </a:r>
            <a:r>
              <a:rPr lang="en-US" sz="1400">
                <a:latin typeface="Calibri" pitchFamily="34" charset="0"/>
              </a:rPr>
              <a:t>&lt; http://cs.wikipedia.org/wiki/Soubor:D1_Praha-Chodov.jpg&gt;</a:t>
            </a:r>
            <a:r>
              <a:rPr lang="cs-CZ" sz="1400">
                <a:latin typeface="Calibri" pitchFamily="34" charset="0"/>
              </a:rPr>
              <a:t> Licence: GNU free documentation.</a:t>
            </a:r>
          </a:p>
        </p:txBody>
      </p:sp>
      <p:sp>
        <p:nvSpPr>
          <p:cNvPr id="12295" name="Obdélník 8"/>
          <p:cNvSpPr>
            <a:spLocks noChangeArrowheads="1"/>
          </p:cNvSpPr>
          <p:nvPr/>
        </p:nvSpPr>
        <p:spPr bwMode="auto">
          <a:xfrm>
            <a:off x="142875" y="3357563"/>
            <a:ext cx="8429625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400">
                <a:latin typeface="Calibri" pitchFamily="34" charset="0"/>
              </a:rPr>
              <a:t>Slide 8 – Síť dálnic. Wikipedia.  </a:t>
            </a:r>
            <a:r>
              <a:rPr lang="en-US" sz="1400">
                <a:latin typeface="Calibri" pitchFamily="34" charset="0"/>
              </a:rPr>
              <a:t>[</a:t>
            </a:r>
            <a:r>
              <a:rPr lang="cs-CZ" sz="1400">
                <a:latin typeface="Calibri" pitchFamily="34" charset="0"/>
              </a:rPr>
              <a:t>on line</a:t>
            </a:r>
            <a:r>
              <a:rPr lang="en-US" sz="1400">
                <a:latin typeface="Calibri" pitchFamily="34" charset="0"/>
              </a:rPr>
              <a:t>][</a:t>
            </a:r>
            <a:r>
              <a:rPr lang="cs-CZ" sz="1400">
                <a:latin typeface="Calibri" pitchFamily="34" charset="0"/>
              </a:rPr>
              <a:t>cit. 2.2.2013</a:t>
            </a:r>
            <a:r>
              <a:rPr lang="en-US" sz="1400">
                <a:latin typeface="Calibri" pitchFamily="34" charset="0"/>
              </a:rPr>
              <a:t>]</a:t>
            </a:r>
            <a:r>
              <a:rPr lang="cs-CZ" sz="1400">
                <a:latin typeface="Calibri" pitchFamily="34" charset="0"/>
              </a:rPr>
              <a:t> Dostupné z WWW: </a:t>
            </a:r>
            <a:r>
              <a:rPr lang="en-US" sz="1400">
                <a:latin typeface="Calibri" pitchFamily="34" charset="0"/>
              </a:rPr>
              <a:t>&lt; http://cs.wikipedia.org/wiki/Soubor:Czech_Highways_2012.png&gt;</a:t>
            </a:r>
            <a:r>
              <a:rPr lang="cs-CZ" sz="1400">
                <a:latin typeface="Calibri" pitchFamily="34" charset="0"/>
              </a:rPr>
              <a:t> Licence:Creative commons by-sa. Autor: Pavel Hrdlička</a:t>
            </a:r>
          </a:p>
        </p:txBody>
      </p:sp>
      <p:sp>
        <p:nvSpPr>
          <p:cNvPr id="12296" name="Obdélník 7"/>
          <p:cNvSpPr>
            <a:spLocks noChangeArrowheads="1"/>
          </p:cNvSpPr>
          <p:nvPr/>
        </p:nvSpPr>
        <p:spPr bwMode="auto">
          <a:xfrm>
            <a:off x="214313" y="4071938"/>
            <a:ext cx="8215312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400">
                <a:latin typeface="Calibri" pitchFamily="34" charset="0"/>
              </a:rPr>
              <a:t>Slide 10 – Nákladní loď u Střekova. Wikimedia.  </a:t>
            </a:r>
            <a:r>
              <a:rPr lang="en-US" sz="1400">
                <a:latin typeface="Calibri" pitchFamily="34" charset="0"/>
              </a:rPr>
              <a:t>[</a:t>
            </a:r>
            <a:r>
              <a:rPr lang="cs-CZ" sz="1400">
                <a:latin typeface="Calibri" pitchFamily="34" charset="0"/>
              </a:rPr>
              <a:t>on line</a:t>
            </a:r>
            <a:r>
              <a:rPr lang="en-US" sz="1400">
                <a:latin typeface="Calibri" pitchFamily="34" charset="0"/>
              </a:rPr>
              <a:t>][</a:t>
            </a:r>
            <a:r>
              <a:rPr lang="cs-CZ" sz="1400">
                <a:latin typeface="Calibri" pitchFamily="34" charset="0"/>
              </a:rPr>
              <a:t>cit. 2.2.2013</a:t>
            </a:r>
            <a:r>
              <a:rPr lang="en-US" sz="1400">
                <a:latin typeface="Calibri" pitchFamily="34" charset="0"/>
              </a:rPr>
              <a:t>]</a:t>
            </a:r>
            <a:r>
              <a:rPr lang="cs-CZ" sz="1400">
                <a:latin typeface="Calibri" pitchFamily="34" charset="0"/>
              </a:rPr>
              <a:t> Dostupné z WWW: </a:t>
            </a:r>
            <a:r>
              <a:rPr lang="en-US" sz="1400">
                <a:latin typeface="Calibri" pitchFamily="34" charset="0"/>
              </a:rPr>
              <a:t>&lt; http://upload.wikimedia.org/wikipedia/commons/3/3d/Cargoshipelbecz01.jpg&gt;</a:t>
            </a:r>
            <a:r>
              <a:rPr lang="cs-CZ" sz="1400">
                <a:latin typeface="Calibri" pitchFamily="34" charset="0"/>
              </a:rPr>
              <a:t> Licence: GNU free documentation</a:t>
            </a:r>
            <a:r>
              <a:rPr lang="cs-CZ">
                <a:latin typeface="Calibri" pitchFamily="34" charset="0"/>
              </a:rPr>
              <a:t>.</a:t>
            </a:r>
          </a:p>
        </p:txBody>
      </p:sp>
      <p:sp>
        <p:nvSpPr>
          <p:cNvPr id="12297" name="Obdélník 8"/>
          <p:cNvSpPr>
            <a:spLocks noChangeArrowheads="1"/>
          </p:cNvSpPr>
          <p:nvPr/>
        </p:nvSpPr>
        <p:spPr bwMode="auto">
          <a:xfrm>
            <a:off x="214313" y="4786313"/>
            <a:ext cx="87153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400">
                <a:latin typeface="Calibri" pitchFamily="34" charset="0"/>
              </a:rPr>
              <a:t>Slide 11 – Ropovody. Wikipedia.  </a:t>
            </a:r>
            <a:r>
              <a:rPr lang="en-US" sz="1400">
                <a:latin typeface="Calibri" pitchFamily="34" charset="0"/>
              </a:rPr>
              <a:t>[</a:t>
            </a:r>
            <a:r>
              <a:rPr lang="cs-CZ" sz="1400">
                <a:latin typeface="Calibri" pitchFamily="34" charset="0"/>
              </a:rPr>
              <a:t>on line</a:t>
            </a:r>
            <a:r>
              <a:rPr lang="en-US" sz="1400">
                <a:latin typeface="Calibri" pitchFamily="34" charset="0"/>
              </a:rPr>
              <a:t>][</a:t>
            </a:r>
            <a:r>
              <a:rPr lang="cs-CZ" sz="1400">
                <a:latin typeface="Calibri" pitchFamily="34" charset="0"/>
              </a:rPr>
              <a:t>cit. 2.2.2013</a:t>
            </a:r>
            <a:r>
              <a:rPr lang="en-US" sz="1400">
                <a:latin typeface="Calibri" pitchFamily="34" charset="0"/>
              </a:rPr>
              <a:t>]</a:t>
            </a:r>
            <a:r>
              <a:rPr lang="cs-CZ" sz="1400">
                <a:latin typeface="Calibri" pitchFamily="34" charset="0"/>
              </a:rPr>
              <a:t> Dostupné z WWW: </a:t>
            </a:r>
            <a:r>
              <a:rPr lang="en-US" sz="1400">
                <a:latin typeface="Calibri" pitchFamily="34" charset="0"/>
              </a:rPr>
              <a:t>&lt; http://cs.wikipedia.org/wiki/Soubor:Czech_pipelines.png&gt;</a:t>
            </a:r>
            <a:r>
              <a:rPr lang="cs-CZ" sz="1400">
                <a:latin typeface="Calibri" pitchFamily="34" charset="0"/>
              </a:rPr>
              <a:t> Licence: Public domain.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592</TotalTime>
  <Words>726</Words>
  <Application>Microsoft Office PowerPoint</Application>
  <PresentationFormat>Předvádění na obrazovce (4:3)</PresentationFormat>
  <Paragraphs>115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</vt:vector>
  </TitlesOfParts>
  <Company>Domov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Honza</dc:creator>
  <cp:lastModifiedBy>Honza</cp:lastModifiedBy>
  <cp:revision>46</cp:revision>
  <dcterms:created xsi:type="dcterms:W3CDTF">2013-03-17T09:00:03Z</dcterms:created>
  <dcterms:modified xsi:type="dcterms:W3CDTF">2013-08-08T12:29:27Z</dcterms:modified>
</cp:coreProperties>
</file>