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9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96916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742475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1684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445299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599827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36979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01973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0734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253674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041721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921556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4C089-77CB-44AF-A984-FE336ABC20A2}" type="datetimeFigureOut">
              <a:rPr lang="de-DE" smtClean="0"/>
              <a:t>20.04.2013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C1364-5837-494D-83E2-2D6BD1C5A4FA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90428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832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846640" cy="165618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Stupňování přídavných jmen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Pravidla: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04864"/>
            <a:ext cx="8280920" cy="439248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algn="l"/>
            <a:r>
              <a:rPr lang="cs-CZ" dirty="0">
                <a:solidFill>
                  <a:srgbClr val="FF0000"/>
                </a:solidFill>
              </a:rPr>
              <a:t>2.stupeň : přídavné jméno +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algn="l"/>
            <a:r>
              <a:rPr lang="cs-CZ" dirty="0" err="1" smtClean="0">
                <a:solidFill>
                  <a:schemeClr val="tx1"/>
                </a:solidFill>
              </a:rPr>
              <a:t>Dieses</a:t>
            </a:r>
            <a:r>
              <a:rPr lang="cs-CZ" dirty="0" smtClean="0">
                <a:solidFill>
                  <a:schemeClr val="tx1"/>
                </a:solidFill>
              </a:rPr>
              <a:t> Auto </a:t>
            </a:r>
            <a:r>
              <a:rPr lang="cs-CZ" dirty="0" err="1" smtClean="0">
                <a:solidFill>
                  <a:schemeClr val="tx1"/>
                </a:solidFill>
              </a:rPr>
              <a:t>ist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billiger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rgbClr val="FF0000"/>
                </a:solidFill>
              </a:rPr>
              <a:t>3.stupeň: </a:t>
            </a:r>
            <a:r>
              <a:rPr lang="cs-CZ" dirty="0" err="1">
                <a:solidFill>
                  <a:srgbClr val="FF0000"/>
                </a:solidFill>
              </a:rPr>
              <a:t>am</a:t>
            </a:r>
            <a:r>
              <a:rPr lang="cs-CZ" dirty="0">
                <a:solidFill>
                  <a:srgbClr val="FF0000"/>
                </a:solidFill>
              </a:rPr>
              <a:t> přídavné jméno +sten</a:t>
            </a:r>
          </a:p>
          <a:p>
            <a:pPr algn="l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a. Před přídavným jménem ve 3.stupni stojí určitý člen. </a:t>
            </a:r>
            <a:r>
              <a:rPr lang="cs-CZ" dirty="0" err="1" smtClean="0">
                <a:solidFill>
                  <a:schemeClr val="tx1"/>
                </a:solidFill>
              </a:rPr>
              <a:t>Dieses</a:t>
            </a:r>
            <a:r>
              <a:rPr lang="cs-CZ" dirty="0" smtClean="0">
                <a:solidFill>
                  <a:schemeClr val="tx1"/>
                </a:solidFill>
              </a:rPr>
              <a:t> Hotel </a:t>
            </a:r>
            <a:r>
              <a:rPr lang="cs-CZ" dirty="0" err="1" smtClean="0">
                <a:solidFill>
                  <a:schemeClr val="tx1"/>
                </a:solidFill>
              </a:rPr>
              <a:t>ist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das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billigste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(von allen).</a:t>
            </a:r>
          </a:p>
          <a:p>
            <a:pPr algn="l"/>
            <a:r>
              <a:rPr lang="cs-CZ" dirty="0" err="1" smtClean="0">
                <a:solidFill>
                  <a:schemeClr val="tx1"/>
                </a:solidFill>
              </a:rPr>
              <a:t>Dieses</a:t>
            </a:r>
            <a:r>
              <a:rPr lang="cs-CZ" dirty="0" smtClean="0">
                <a:solidFill>
                  <a:schemeClr val="tx1"/>
                </a:solidFill>
              </a:rPr>
              <a:t> Hotel </a:t>
            </a:r>
            <a:r>
              <a:rPr lang="cs-CZ" dirty="0" err="1" smtClean="0">
                <a:solidFill>
                  <a:schemeClr val="tx1"/>
                </a:solidFill>
              </a:rPr>
              <a:t>ist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billigsten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b. Tvar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am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+ -sten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Dieses</a:t>
            </a:r>
            <a:r>
              <a:rPr lang="cs-CZ" dirty="0" smtClean="0">
                <a:solidFill>
                  <a:schemeClr val="tx1"/>
                </a:solidFill>
              </a:rPr>
              <a:t> Hotel </a:t>
            </a:r>
            <a:r>
              <a:rPr lang="cs-CZ" dirty="0" err="1" smtClean="0">
                <a:solidFill>
                  <a:schemeClr val="tx1"/>
                </a:solidFill>
              </a:rPr>
              <a:t>ist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billigsten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V 1. a 2. stupni se přídavné jméno neskloňuje.</a:t>
            </a:r>
            <a:endParaRPr lang="de-DE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861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Spojení so-</a:t>
            </a:r>
            <a:r>
              <a:rPr lang="cs-CZ" dirty="0" err="1" smtClean="0"/>
              <a:t>wie</a:t>
            </a:r>
            <a:r>
              <a:rPr lang="cs-CZ" dirty="0" smtClean="0"/>
              <a:t>, </a:t>
            </a:r>
            <a:r>
              <a:rPr lang="cs-CZ" dirty="0" err="1" smtClean="0"/>
              <a:t>als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Při srovnávání se používá v 1. stupni spojení </a:t>
            </a:r>
            <a:r>
              <a:rPr lang="cs-CZ" dirty="0" smtClean="0">
                <a:solidFill>
                  <a:srgbClr val="FF0000"/>
                </a:solidFill>
              </a:rPr>
              <a:t>so-</a:t>
            </a:r>
            <a:r>
              <a:rPr lang="cs-CZ" dirty="0" err="1" smtClean="0">
                <a:solidFill>
                  <a:srgbClr val="FF0000"/>
                </a:solidFill>
              </a:rPr>
              <a:t>wie</a:t>
            </a:r>
            <a:r>
              <a:rPr lang="cs-CZ" dirty="0" smtClean="0">
                <a:solidFill>
                  <a:srgbClr val="FF0000"/>
                </a:solidFill>
              </a:rPr>
              <a:t> = tak – jako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Eva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groß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wie</a:t>
            </a:r>
            <a:r>
              <a:rPr lang="cs-CZ" dirty="0" smtClean="0">
                <a:solidFill>
                  <a:srgbClr val="FF0000"/>
                </a:solidFill>
              </a:rPr>
              <a:t> Dana.</a:t>
            </a:r>
            <a:endParaRPr lang="cs-CZ" dirty="0" smtClean="0"/>
          </a:p>
          <a:p>
            <a:r>
              <a:rPr lang="cs-CZ" dirty="0" smtClean="0"/>
              <a:t>Ve 2.stupni se používá částice </a:t>
            </a:r>
            <a:r>
              <a:rPr lang="cs-CZ" dirty="0" err="1" smtClean="0">
                <a:solidFill>
                  <a:srgbClr val="FF0000"/>
                </a:solidFill>
              </a:rPr>
              <a:t>als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než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Eva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größer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als</a:t>
            </a:r>
            <a:r>
              <a:rPr lang="cs-CZ" dirty="0" smtClean="0">
                <a:solidFill>
                  <a:srgbClr val="FF0000"/>
                </a:solidFill>
              </a:rPr>
              <a:t> Dana.</a:t>
            </a:r>
          </a:p>
          <a:p>
            <a:r>
              <a:rPr lang="cs-CZ" dirty="0" smtClean="0"/>
              <a:t>Ve 3. stupni </a:t>
            </a:r>
            <a:r>
              <a:rPr lang="cs-CZ" dirty="0"/>
              <a:t>s</a:t>
            </a:r>
            <a:r>
              <a:rPr lang="cs-CZ" dirty="0" smtClean="0"/>
              <a:t>rovnáváme pomocí předložkových spojení </a:t>
            </a:r>
            <a:r>
              <a:rPr lang="cs-CZ" dirty="0" smtClean="0">
                <a:solidFill>
                  <a:srgbClr val="FF0000"/>
                </a:solidFill>
              </a:rPr>
              <a:t>von/</a:t>
            </a:r>
            <a:r>
              <a:rPr lang="cs-CZ" dirty="0" err="1" smtClean="0">
                <a:solidFill>
                  <a:srgbClr val="FF0000"/>
                </a:solidFill>
              </a:rPr>
              <a:t>unter</a:t>
            </a:r>
            <a:r>
              <a:rPr lang="cs-CZ" dirty="0" smtClean="0">
                <a:solidFill>
                  <a:srgbClr val="FF0000"/>
                </a:solidFill>
              </a:rPr>
              <a:t> allen= ze všech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Eva </a:t>
            </a:r>
            <a:r>
              <a:rPr lang="cs-CZ" dirty="0" err="1" smtClean="0">
                <a:solidFill>
                  <a:srgbClr val="FF0000"/>
                </a:solidFill>
              </a:rPr>
              <a:t>ist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größte</a:t>
            </a:r>
            <a:r>
              <a:rPr lang="cs-CZ" dirty="0" smtClean="0">
                <a:solidFill>
                  <a:srgbClr val="FF0000"/>
                </a:solidFill>
              </a:rPr>
              <a:t> von allen </a:t>
            </a:r>
            <a:r>
              <a:rPr lang="cs-CZ" dirty="0" err="1" smtClean="0">
                <a:solidFill>
                  <a:srgbClr val="FF0000"/>
                </a:solidFill>
              </a:rPr>
              <a:t>Kindern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/>
          </a:p>
          <a:p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6716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3.stupeň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Se tvoří připojením :</a:t>
            </a: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–st:  </a:t>
            </a:r>
            <a:r>
              <a:rPr lang="cs-CZ" b="1" dirty="0" smtClean="0"/>
              <a:t>k základnímu tvaru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der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billigste</a:t>
            </a: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-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est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: </a:t>
            </a:r>
            <a:r>
              <a:rPr lang="cs-CZ" b="1" dirty="0" smtClean="0"/>
              <a:t>přídavná jména končící na –t,-d,-z,-s,-</a:t>
            </a:r>
            <a:r>
              <a:rPr lang="cs-CZ" b="1" dirty="0" err="1" smtClean="0"/>
              <a:t>sch</a:t>
            </a:r>
            <a:r>
              <a:rPr lang="cs-CZ" b="1" dirty="0" smtClean="0"/>
              <a:t>,-x </a:t>
            </a:r>
            <a:r>
              <a:rPr lang="cs-CZ" b="1" dirty="0" err="1" smtClean="0"/>
              <a:t>příbírají</a:t>
            </a:r>
            <a:r>
              <a:rPr lang="cs-CZ" b="1" dirty="0" smtClean="0"/>
              <a:t> příponu –</a:t>
            </a:r>
            <a:r>
              <a:rPr lang="cs-CZ" b="1" dirty="0" err="1" smtClean="0"/>
              <a:t>est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der </a:t>
            </a:r>
            <a:r>
              <a:rPr lang="cs-CZ" b="1" dirty="0" err="1" smtClean="0">
                <a:solidFill>
                  <a:schemeClr val="accent5">
                    <a:lumMod val="50000"/>
                  </a:schemeClr>
                </a:solidFill>
              </a:rPr>
              <a:t>netteste</a:t>
            </a:r>
            <a:r>
              <a:rPr lang="cs-CZ" dirty="0" smtClean="0"/>
              <a:t/>
            </a:r>
            <a:br>
              <a:rPr lang="cs-CZ" dirty="0" smtClean="0"/>
            </a:b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68068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Stupňování s přehlasováním kmenových samohlásek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Krátká slova </a:t>
            </a:r>
            <a:r>
              <a:rPr lang="cs-CZ" b="1" dirty="0" smtClean="0"/>
              <a:t>: samohlásky </a:t>
            </a:r>
            <a:r>
              <a:rPr lang="cs-CZ" b="1" dirty="0"/>
              <a:t>a, o, u ve 2. i 3. stupni </a:t>
            </a:r>
            <a:r>
              <a:rPr lang="cs-CZ" b="1" dirty="0" smtClean="0"/>
              <a:t>přehlasují</a:t>
            </a:r>
          </a:p>
          <a:p>
            <a:r>
              <a:rPr lang="cs-CZ" b="1" dirty="0" smtClean="0"/>
              <a:t>Doplňte tabulku :</a:t>
            </a:r>
            <a:endParaRPr lang="cs-CZ" dirty="0"/>
          </a:p>
          <a:p>
            <a:endParaRPr lang="de-DE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1310008"/>
              </p:ext>
            </p:extLst>
          </p:nvPr>
        </p:nvGraphicFramePr>
        <p:xfrm>
          <a:off x="2339752" y="3789040"/>
          <a:ext cx="4432300" cy="22402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477010"/>
                <a:gridCol w="1477645"/>
                <a:gridCol w="1477645"/>
              </a:tblGrid>
              <a:tr h="24792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2.stupeň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3.stupeň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warm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err="1" smtClean="0">
                          <a:solidFill>
                            <a:schemeClr val="bg1"/>
                          </a:solidFill>
                          <a:effectLst/>
                        </a:rPr>
                        <a:t>wärmer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der </a:t>
                      </a:r>
                      <a:r>
                        <a:rPr lang="cs-CZ" sz="1400" dirty="0" err="1" smtClean="0">
                          <a:effectLst/>
                        </a:rPr>
                        <a:t>wärmste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arm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stark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lang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jung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dumm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51920" y="57634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dümmer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43558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ärmer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71655" y="4744163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stärkste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71655" y="4355812"/>
            <a:ext cx="1410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ärmste</a:t>
            </a:r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4706439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stärker</a:t>
            </a:r>
            <a:endParaRPr lang="de-DE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8708" y="5763464"/>
            <a:ext cx="1749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dümmste</a:t>
            </a:r>
            <a:endParaRPr lang="de-DE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97377" y="507577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länger</a:t>
            </a:r>
            <a:endParaRPr lang="de-DE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1854" y="5057626"/>
            <a:ext cx="1490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längste</a:t>
            </a:r>
            <a:endParaRPr lang="de-DE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03026" y="5426545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jünger</a:t>
            </a:r>
            <a:endParaRPr lang="de-DE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60713" y="5426545"/>
            <a:ext cx="1568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jüngste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26210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Utvořte 3.stupeň.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/>
              <a:t>bunt</a:t>
            </a:r>
            <a:r>
              <a:rPr lang="cs-CZ" dirty="0"/>
              <a:t> </a:t>
            </a:r>
            <a:r>
              <a:rPr lang="cs-CZ" dirty="0" smtClean="0"/>
              <a:t>: der </a:t>
            </a:r>
            <a:r>
              <a:rPr lang="cs-CZ" dirty="0" err="1" smtClean="0"/>
              <a:t>bunteste</a:t>
            </a:r>
            <a:endParaRPr lang="cs-CZ" dirty="0"/>
          </a:p>
          <a:p>
            <a:r>
              <a:rPr lang="cs-CZ" dirty="0" err="1"/>
              <a:t>nett</a:t>
            </a:r>
            <a:r>
              <a:rPr lang="cs-CZ" dirty="0"/>
              <a:t> </a:t>
            </a:r>
            <a:r>
              <a:rPr lang="cs-CZ" dirty="0" smtClean="0"/>
              <a:t>:_____________</a:t>
            </a:r>
            <a:endParaRPr lang="cs-CZ" dirty="0"/>
          </a:p>
          <a:p>
            <a:r>
              <a:rPr lang="cs-CZ" dirty="0" smtClean="0"/>
              <a:t>kurz</a:t>
            </a:r>
            <a:r>
              <a:rPr lang="cs-CZ" dirty="0" smtClean="0"/>
              <a:t>: </a:t>
            </a:r>
            <a:r>
              <a:rPr lang="cs-CZ" dirty="0" err="1" smtClean="0"/>
              <a:t>am</a:t>
            </a:r>
            <a:r>
              <a:rPr lang="cs-CZ" dirty="0" smtClean="0"/>
              <a:t>_____________</a:t>
            </a:r>
            <a:endParaRPr lang="cs-CZ" dirty="0"/>
          </a:p>
          <a:p>
            <a:r>
              <a:rPr lang="cs-CZ" dirty="0" err="1" smtClean="0"/>
              <a:t>spät</a:t>
            </a:r>
            <a:r>
              <a:rPr lang="cs-CZ" dirty="0" smtClean="0"/>
              <a:t>: </a:t>
            </a:r>
            <a:r>
              <a:rPr lang="cs-CZ" dirty="0" err="1" smtClean="0"/>
              <a:t>am</a:t>
            </a:r>
            <a:r>
              <a:rPr lang="cs-CZ" dirty="0" smtClean="0"/>
              <a:t>__________</a:t>
            </a:r>
            <a:endParaRPr lang="cs-CZ" dirty="0"/>
          </a:p>
          <a:p>
            <a:r>
              <a:rPr lang="cs-CZ" dirty="0" err="1" smtClean="0"/>
              <a:t>leicht</a:t>
            </a:r>
            <a:r>
              <a:rPr lang="cs-CZ" dirty="0" smtClean="0"/>
              <a:t>:_____________</a:t>
            </a:r>
          </a:p>
          <a:p>
            <a:r>
              <a:rPr lang="cs-CZ" dirty="0" err="1" smtClean="0"/>
              <a:t>laut</a:t>
            </a:r>
            <a:r>
              <a:rPr lang="cs-CZ" dirty="0" smtClean="0"/>
              <a:t>:_______________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21328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der </a:t>
            </a:r>
            <a:r>
              <a:rPr lang="cs-CZ" dirty="0" err="1" smtClean="0"/>
              <a:t>netteste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9330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leichteste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762324"/>
            <a:ext cx="1718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kürzesten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75311" y="33380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spätesten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0912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lauteste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57629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286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Stupňování přídavných jmen Pravidla:</vt:lpstr>
      <vt:lpstr>Spojení so-wie, als</vt:lpstr>
      <vt:lpstr>3.stupeň</vt:lpstr>
      <vt:lpstr>Stupňování s přehlasováním kmenových samohlásek</vt:lpstr>
      <vt:lpstr>Utvořte 3.stupeň.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 Pravidla:</dc:title>
  <dc:creator>Inka</dc:creator>
  <cp:lastModifiedBy>Inka</cp:lastModifiedBy>
  <cp:revision>10</cp:revision>
  <dcterms:created xsi:type="dcterms:W3CDTF">2012-12-16T18:19:05Z</dcterms:created>
  <dcterms:modified xsi:type="dcterms:W3CDTF">2013-04-20T17:42:31Z</dcterms:modified>
</cp:coreProperties>
</file>