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2" r:id="rId2"/>
    <p:sldId id="263" r:id="rId3"/>
    <p:sldId id="265" r:id="rId4"/>
    <p:sldId id="257" r:id="rId5"/>
    <p:sldId id="269" r:id="rId6"/>
    <p:sldId id="276" r:id="rId7"/>
    <p:sldId id="273" r:id="rId8"/>
    <p:sldId id="258" r:id="rId9"/>
    <p:sldId id="268" r:id="rId10"/>
    <p:sldId id="275" r:id="rId11"/>
    <p:sldId id="261" r:id="rId12"/>
    <p:sldId id="272" r:id="rId13"/>
    <p:sldId id="260" r:id="rId14"/>
    <p:sldId id="274" r:id="rId15"/>
    <p:sldId id="26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0DE6"/>
    <a:srgbClr val="010A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CF71038-57FA-46D8-9AD8-1EEBE4575B0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398E6D8-45AE-4D68-9AB6-2C9D2DE6F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EF46DD-1173-44EC-ADE0-4E40A3EF231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82F21-ECC7-4700-B673-9086B96B93C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63ED1-A583-43CC-9935-042F18BC6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83B3B-C58D-49DC-9516-42E2325E620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90195-7BC9-4A96-8073-13CA2A119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7EB16-2E76-430E-ABC8-303C5797074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40DF0-B383-483C-9B5B-27853A898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AEDB1-C52F-44F5-8636-AB8DC161F09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93DCF-8767-46B4-B5A2-8DC33A9A6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27687-0F65-40FA-A405-89386A1522B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D4D92-222D-451F-8E6A-86466E744B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E7930-457B-4505-A75B-E390E94A78F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88C1A-C95C-49B2-8A83-E213CA6C1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50213-AF42-4E9F-B500-EF6088576A4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87287-A3C7-40AC-B760-E4797904C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5A097-87A7-46AB-8991-715EEE38842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D8459-52BD-49C7-A67D-F1976F50BA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B3288-BDE9-47E1-A1A5-C3F6861CE33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AA9EC-0196-469B-9C60-0218ACE72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6632B-671E-49BA-A90C-5760772988C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FB037-9832-46E4-9466-78FCF1CD2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DF30E-5747-4861-8C5D-F3E3CC02C7F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B4168-4DD7-4BE8-B7B8-16F3980E4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03B58F-7EE6-421F-A64F-DF39AF3285C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D5B142-381C-4846-B127-EFF1D8F7C1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625" y="4214813"/>
          <a:ext cx="8429625" cy="2428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VY_32_INOVACE_IX_1_16  Práce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	IX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Pořadové číslo DUM: 16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88" y="2071688"/>
          <a:ext cx="8358187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707E3"/>
                    </a:solidFill>
                  </a:tcPr>
                </a:tc>
              </a:tr>
            </a:tbl>
          </a:graphicData>
        </a:graphic>
      </p:graphicFrame>
      <p:pic>
        <p:nvPicPr>
          <p:cNvPr id="14350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285750"/>
            <a:ext cx="5000625" cy="15001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285750" y="428625"/>
            <a:ext cx="8501063" cy="2286000"/>
          </a:xfrm>
          <a:solidFill>
            <a:srgbClr val="0707E3"/>
          </a:solidFill>
        </p:spPr>
        <p:txBody>
          <a:bodyPr anchor="t"/>
          <a:lstStyle/>
          <a:p>
            <a:pPr algn="l"/>
            <a:r>
              <a:rPr lang="cs-CZ" sz="3200" smtClean="0">
                <a:solidFill>
                  <a:schemeClr val="bg1"/>
                </a:solidFill>
              </a:rPr>
              <a:t>Anotace: PowerPointová prezentace seznamuje žáky s veličinou práce, jejími jednotkami </a:t>
            </a:r>
            <a:br>
              <a:rPr lang="cs-CZ" sz="3200" smtClean="0">
                <a:solidFill>
                  <a:schemeClr val="bg1"/>
                </a:solidFill>
              </a:rPr>
            </a:br>
            <a:r>
              <a:rPr lang="cs-CZ" sz="3200" smtClean="0">
                <a:solidFill>
                  <a:schemeClr val="bg1"/>
                </a:solidFill>
              </a:rPr>
              <a:t>a s  řešením úloh na práci. </a:t>
            </a:r>
          </a:p>
        </p:txBody>
      </p:sp>
      <p:graphicFrame>
        <p:nvGraphicFramePr>
          <p:cNvPr id="15377" name="Group 17"/>
          <p:cNvGraphicFramePr>
            <a:graphicFrameLocks noGrp="1"/>
          </p:cNvGraphicFramePr>
          <p:nvPr/>
        </p:nvGraphicFramePr>
        <p:xfrm>
          <a:off x="285750" y="2928938"/>
          <a:ext cx="8501063" cy="3430587"/>
        </p:xfrm>
        <a:graphic>
          <a:graphicData uri="http://schemas.openxmlformats.org/drawingml/2006/table">
            <a:tbl>
              <a:tblPr/>
              <a:tblGrid>
                <a:gridCol w="2643188"/>
                <a:gridCol w="5857875"/>
              </a:tblGrid>
              <a:tr h="625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Druh učebního materiálu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Výukový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  <a:tr h="625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Typická věková skupina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 – 14 let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  <a:tr h="2105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Klíčová slova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Práce, jednotky práce, joule, wattsekunda, kilowatthodina.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8072437" cy="2428875"/>
          </a:xfrm>
          <a:solidFill>
            <a:schemeClr val="tx2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rgbClr val="0707E3"/>
                </a:solidFill>
              </a:rPr>
              <a:t>Práce</a:t>
            </a:r>
            <a:endParaRPr lang="cs-CZ" sz="6600" dirty="0">
              <a:solidFill>
                <a:srgbClr val="0707E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813" y="3886200"/>
            <a:ext cx="7929562" cy="1752600"/>
          </a:xfrm>
          <a:solidFill>
            <a:schemeClr val="tx2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20DE6"/>
                </a:solidFill>
              </a:rPr>
              <a:t>Práce je fyzikální veličina, značíme ji W, jednotkou je joule J.</a:t>
            </a:r>
            <a:endParaRPr lang="cs-CZ" dirty="0">
              <a:solidFill>
                <a:srgbClr val="020DE6"/>
              </a:solidFill>
            </a:endParaRPr>
          </a:p>
        </p:txBody>
      </p:sp>
      <p:pic>
        <p:nvPicPr>
          <p:cNvPr id="17411" name="Picture 3" descr="C:\Documents and Settings\Fujitsu-Siemens\Local Settings\Temporary Internet Files\Content.IE5\8TTNS1EQ\MC9003188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1071563"/>
            <a:ext cx="260985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C:\Documents and Settings\Fujitsu-Siemens\Local Settings\Temporary Internet Files\Content.IE5\ZL4VJKRS\MC9004379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63" y="571500"/>
            <a:ext cx="1828800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313" y="214313"/>
            <a:ext cx="8215312" cy="3286125"/>
          </a:xfrm>
          <a:solidFill>
            <a:schemeClr val="tx2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Práce jako fyzikální veličina se liší od obecně chápaného významu tohoto slova.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313" y="3500438"/>
            <a:ext cx="8215312" cy="3114675"/>
          </a:xfrm>
          <a:solidFill>
            <a:schemeClr val="tx2">
              <a:lumMod val="40000"/>
              <a:lumOff val="60000"/>
            </a:schemeClr>
          </a:solidFill>
          <a:ln w="76200"/>
        </p:spPr>
        <p:txBody>
          <a:bodyPr rtlCol="0" anchor="b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solidFill>
                  <a:srgbClr val="010AB7"/>
                </a:solidFill>
              </a:rPr>
              <a:t>Lidé na těchto obrázcích zřejmě pracují.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solidFill>
                  <a:srgbClr val="010AB7"/>
                </a:solidFill>
              </a:rPr>
              <a:t>Z fyzikálního hlediska však práci nekonají.</a:t>
            </a:r>
            <a:endParaRPr lang="cs-CZ" sz="3600" dirty="0">
              <a:solidFill>
                <a:srgbClr val="010AB7"/>
              </a:solidFill>
            </a:endParaRPr>
          </a:p>
        </p:txBody>
      </p:sp>
      <p:pic>
        <p:nvPicPr>
          <p:cNvPr id="18435" name="Picture 10" descr="C:\Documents and Settings\Fujitsu-Siemens\Local Settings\Temporary Internet Files\Content.IE5\8TTNS1EQ\MP900403797[1].jpg"/>
          <p:cNvPicPr>
            <a:picLocks noChangeAspect="1" noChangeArrowheads="1"/>
          </p:cNvPicPr>
          <p:nvPr/>
        </p:nvPicPr>
        <p:blipFill>
          <a:blip r:embed="rId2"/>
          <a:srcRect l="12378"/>
          <a:stretch>
            <a:fillRect/>
          </a:stretch>
        </p:blipFill>
        <p:spPr bwMode="auto">
          <a:xfrm>
            <a:off x="428625" y="3143250"/>
            <a:ext cx="1611313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6" descr="C:\Documents and Settings\Fujitsu-Siemens\Local Settings\Temporary Internet Files\Content.IE5\Q0AO16MH\MP900442205[1].jpg"/>
          <p:cNvPicPr>
            <a:picLocks noChangeAspect="1" noChangeArrowheads="1"/>
          </p:cNvPicPr>
          <p:nvPr/>
        </p:nvPicPr>
        <p:blipFill>
          <a:blip r:embed="rId3"/>
          <a:srcRect l="20338"/>
          <a:stretch>
            <a:fillRect/>
          </a:stretch>
        </p:blipFill>
        <p:spPr bwMode="auto">
          <a:xfrm>
            <a:off x="6500813" y="2928938"/>
            <a:ext cx="1677987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36" descr="C:\Documents and Settings\Fujitsu-Siemens\Local Settings\Temporary Internet Files\Content.IE5\TG2ZS2DV\MP900430777[1].jpg"/>
          <p:cNvPicPr>
            <a:picLocks noChangeAspect="1" noChangeArrowheads="1"/>
          </p:cNvPicPr>
          <p:nvPr/>
        </p:nvPicPr>
        <p:blipFill>
          <a:blip r:embed="rId4"/>
          <a:srcRect l="25882"/>
          <a:stretch>
            <a:fillRect/>
          </a:stretch>
        </p:blipFill>
        <p:spPr bwMode="auto">
          <a:xfrm>
            <a:off x="5000625" y="4143375"/>
            <a:ext cx="1512888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40" descr="C:\Documents and Settings\Fujitsu-Siemens\Local Settings\Temporary Internet Files\Content.IE5\GIYM0IHI\MP900448479[1].jpg"/>
          <p:cNvPicPr>
            <a:picLocks noChangeAspect="1" noChangeArrowheads="1"/>
          </p:cNvPicPr>
          <p:nvPr/>
        </p:nvPicPr>
        <p:blipFill>
          <a:blip r:embed="rId5"/>
          <a:srcRect l="7407"/>
          <a:stretch>
            <a:fillRect/>
          </a:stretch>
        </p:blipFill>
        <p:spPr bwMode="auto">
          <a:xfrm>
            <a:off x="3143250" y="3071813"/>
            <a:ext cx="1785938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1" descr="C:\Documents and Settings\Fujitsu-Siemens\Local Settings\Temporary Internet Files\Content.IE5\TX1IFBFF\MP900402233[1].jpg"/>
          <p:cNvPicPr>
            <a:picLocks noChangeAspect="1" noChangeArrowheads="1"/>
          </p:cNvPicPr>
          <p:nvPr/>
        </p:nvPicPr>
        <p:blipFill>
          <a:blip r:embed="rId6"/>
          <a:srcRect l="11758"/>
          <a:stretch>
            <a:fillRect/>
          </a:stretch>
        </p:blipFill>
        <p:spPr bwMode="auto">
          <a:xfrm>
            <a:off x="1643063" y="4214813"/>
            <a:ext cx="1643062" cy="124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Podnadpis 2"/>
          <p:cNvSpPr txBox="1">
            <a:spLocks/>
          </p:cNvSpPr>
          <p:nvPr/>
        </p:nvSpPr>
        <p:spPr bwMode="auto">
          <a:xfrm>
            <a:off x="214313" y="428625"/>
            <a:ext cx="8572500" cy="2000250"/>
          </a:xfrm>
          <a:prstGeom prst="rect">
            <a:avLst/>
          </a:prstGeom>
          <a:solidFill>
            <a:schemeClr val="bg1"/>
          </a:solidFill>
          <a:ln w="76200">
            <a:solidFill>
              <a:srgbClr val="020DE6"/>
            </a:solidFill>
            <a:miter lim="800000"/>
            <a:headEnd/>
            <a:tailEnd/>
          </a:ln>
        </p:spPr>
        <p:txBody>
          <a:bodyPr anchor="ctr"/>
          <a:lstStyle/>
          <a:p>
            <a:pPr marL="342900" indent="-342900" algn="ctr">
              <a:spcBef>
                <a:spcPct val="20000"/>
              </a:spcBef>
            </a:pPr>
            <a:r>
              <a:rPr lang="cs-CZ" sz="3600">
                <a:solidFill>
                  <a:srgbClr val="010AB7"/>
                </a:solidFill>
                <a:latin typeface="Calibri" pitchFamily="34" charset="0"/>
              </a:rPr>
              <a:t>   Z fyzikálního hlediska je práce konána za stanovených podmínek.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85750" y="3929063"/>
            <a:ext cx="8358188" cy="2582862"/>
          </a:xfrm>
          <a:prstGeom prst="rect">
            <a:avLst/>
          </a:prstGeom>
          <a:solidFill>
            <a:schemeClr val="bg1"/>
          </a:solidFill>
          <a:ln w="76200">
            <a:solidFill>
              <a:srgbClr val="020DE6"/>
            </a:solidFill>
          </a:ln>
        </p:spPr>
        <p:txBody>
          <a:bodyPr>
            <a:normAutofit fontScale="97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  tohoto hlediska práci konáme, když na těleso působíme silou </a:t>
            </a:r>
            <a:r>
              <a:rPr lang="cs-CZ" sz="4400" b="1" i="1" dirty="0">
                <a:latin typeface="+mj-lt"/>
                <a:ea typeface="+mj-ea"/>
                <a:cs typeface="+mj-cs"/>
              </a:rPr>
              <a:t>F</a:t>
            </a:r>
            <a:r>
              <a:rPr lang="cs-CZ" sz="4400" dirty="0">
                <a:latin typeface="+mj-lt"/>
                <a:ea typeface="+mj-ea"/>
                <a:cs typeface="+mj-cs"/>
              </a:rPr>
              <a:t> a posouváme jím po dráze </a:t>
            </a:r>
            <a:r>
              <a:rPr lang="cs-CZ" sz="4400" b="1" i="1" dirty="0">
                <a:latin typeface="+mj-lt"/>
                <a:ea typeface="+mj-ea"/>
                <a:cs typeface="+mj-cs"/>
              </a:rPr>
              <a:t>s</a:t>
            </a:r>
            <a:r>
              <a:rPr lang="cs-CZ" sz="4400" dirty="0">
                <a:latin typeface="+mj-lt"/>
                <a:ea typeface="+mj-ea"/>
                <a:cs typeface="+mj-cs"/>
              </a:rPr>
              <a:t> </a:t>
            </a:r>
            <a:r>
              <a:rPr lang="cs-CZ" sz="4400" u="sng" dirty="0">
                <a:latin typeface="+mj-lt"/>
                <a:ea typeface="+mj-ea"/>
                <a:cs typeface="+mj-cs"/>
              </a:rPr>
              <a:t>ve směru působení síly.</a:t>
            </a:r>
            <a:endParaRPr lang="cs-CZ" sz="4400" u="sng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1"/>
          <p:cNvGrpSpPr>
            <a:grpSpLocks/>
          </p:cNvGrpSpPr>
          <p:nvPr/>
        </p:nvGrpSpPr>
        <p:grpSpPr bwMode="auto">
          <a:xfrm>
            <a:off x="571500" y="1571625"/>
            <a:ext cx="2286000" cy="2857500"/>
            <a:chOff x="428596" y="2857496"/>
            <a:chExt cx="1857388" cy="1571636"/>
          </a:xfrm>
        </p:grpSpPr>
        <p:pic>
          <p:nvPicPr>
            <p:cNvPr id="3" name="Picture 8" descr="C:\Documents and Settings\Fujitsu-Siemens\Local Settings\Temporary Internet Files\Content.IE5\7ASIVSDP\MC900303769[1].wmf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 r="-3320" b="20533"/>
            <a:stretch>
              <a:fillRect/>
            </a:stretch>
          </p:blipFill>
          <p:spPr bwMode="auto">
            <a:xfrm>
              <a:off x="428596" y="2857496"/>
              <a:ext cx="1857388" cy="1143008"/>
            </a:xfrm>
            <a:prstGeom prst="rect">
              <a:avLst/>
            </a:prstGeom>
            <a:noFill/>
          </p:spPr>
        </p:pic>
        <p:pic>
          <p:nvPicPr>
            <p:cNvPr id="4" name="Picture 22" descr="C:\Documents and Settings\Fujitsu-Siemens\Local Settings\Temporary Internet Files\Content.IE5\ZL4VJKRS\MC900310624[1].wmf"/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stretch>
              <a:fillRect/>
            </a:stretch>
          </p:blipFill>
          <p:spPr bwMode="auto">
            <a:xfrm>
              <a:off x="1643042" y="3571876"/>
              <a:ext cx="493892" cy="857256"/>
            </a:xfrm>
            <a:prstGeom prst="rect">
              <a:avLst/>
            </a:prstGeom>
            <a:noFill/>
          </p:spPr>
        </p:pic>
      </p:grpSp>
      <p:grpSp>
        <p:nvGrpSpPr>
          <p:cNvPr id="20482" name="Skupina 10"/>
          <p:cNvGrpSpPr>
            <a:grpSpLocks/>
          </p:cNvGrpSpPr>
          <p:nvPr/>
        </p:nvGrpSpPr>
        <p:grpSpPr bwMode="auto">
          <a:xfrm>
            <a:off x="5857875" y="1571625"/>
            <a:ext cx="2286000" cy="2857500"/>
            <a:chOff x="428596" y="2857496"/>
            <a:chExt cx="1857388" cy="1571636"/>
          </a:xfrm>
        </p:grpSpPr>
        <p:pic>
          <p:nvPicPr>
            <p:cNvPr id="12" name="Picture 8" descr="C:\Documents and Settings\Fujitsu-Siemens\Local Settings\Temporary Internet Files\Content.IE5\7ASIVSDP\MC900303769[1].wmf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 r="-3320" b="20533"/>
            <a:stretch>
              <a:fillRect/>
            </a:stretch>
          </p:blipFill>
          <p:spPr bwMode="auto">
            <a:xfrm>
              <a:off x="428596" y="2857496"/>
              <a:ext cx="1857388" cy="1143008"/>
            </a:xfrm>
            <a:prstGeom prst="rect">
              <a:avLst/>
            </a:prstGeom>
            <a:noFill/>
          </p:spPr>
        </p:pic>
        <p:pic>
          <p:nvPicPr>
            <p:cNvPr id="13" name="Picture 22" descr="C:\Documents and Settings\Fujitsu-Siemens\Local Settings\Temporary Internet Files\Content.IE5\ZL4VJKRS\MC900310624[1].wmf"/>
            <p:cNvPicPr>
              <a:picLocks noChangeAspect="1" noChangeArrowheads="1"/>
            </p:cNvPicPr>
            <p:nvPr/>
          </p:nvPicPr>
          <p:blipFill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stretch>
              <a:fillRect/>
            </a:stretch>
          </p:blipFill>
          <p:spPr bwMode="auto">
            <a:xfrm>
              <a:off x="1643042" y="3571876"/>
              <a:ext cx="493892" cy="857256"/>
            </a:xfrm>
            <a:prstGeom prst="rect">
              <a:avLst/>
            </a:prstGeom>
            <a:noFill/>
          </p:spPr>
        </p:pic>
      </p:grpSp>
      <p:cxnSp>
        <p:nvCxnSpPr>
          <p:cNvPr id="15" name="Přímá spojovací šipka 14"/>
          <p:cNvCxnSpPr/>
          <p:nvPr/>
        </p:nvCxnSpPr>
        <p:spPr>
          <a:xfrm rot="5400000" flipH="1" flipV="1">
            <a:off x="1714500" y="2500313"/>
            <a:ext cx="1287463" cy="158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1714500" y="3929063"/>
            <a:ext cx="1287463" cy="158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5" name="TextovéPole 19"/>
          <p:cNvSpPr txBox="1">
            <a:spLocks noChangeArrowheads="1"/>
          </p:cNvSpPr>
          <p:nvPr/>
        </p:nvSpPr>
        <p:spPr bwMode="auto">
          <a:xfrm>
            <a:off x="1643063" y="3643313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</a:t>
            </a:r>
            <a:r>
              <a:rPr lang="cs-CZ" sz="2800" baseline="-25000">
                <a:latin typeface="Calibri" pitchFamily="34" charset="0"/>
              </a:rPr>
              <a:t>G</a:t>
            </a:r>
          </a:p>
        </p:txBody>
      </p:sp>
      <p:sp>
        <p:nvSpPr>
          <p:cNvPr id="20486" name="TextovéPole 20"/>
          <p:cNvSpPr txBox="1">
            <a:spLocks noChangeArrowheads="1"/>
          </p:cNvSpPr>
          <p:nvPr/>
        </p:nvSpPr>
        <p:spPr bwMode="auto">
          <a:xfrm>
            <a:off x="7929563" y="3786188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</a:t>
            </a:r>
            <a:r>
              <a:rPr lang="cs-CZ" sz="2800" baseline="-25000">
                <a:latin typeface="Calibri" pitchFamily="34" charset="0"/>
              </a:rPr>
              <a:t>G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428750" y="2643188"/>
            <a:ext cx="928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 síla</a:t>
            </a:r>
            <a:endParaRPr lang="cs-CZ" sz="2800" baseline="-25000">
              <a:latin typeface="Calibri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858125" y="2428875"/>
            <a:ext cx="1000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 síla</a:t>
            </a:r>
            <a:endParaRPr lang="cs-CZ" sz="2800" baseline="-25000">
              <a:latin typeface="Calibri" pitchFamily="34" charset="0"/>
            </a:endParaRPr>
          </a:p>
        </p:txBody>
      </p:sp>
      <p:sp>
        <p:nvSpPr>
          <p:cNvPr id="20489" name="TextovéPole 23"/>
          <p:cNvSpPr txBox="1">
            <a:spLocks noChangeArrowheads="1"/>
          </p:cNvSpPr>
          <p:nvPr/>
        </p:nvSpPr>
        <p:spPr bwMode="auto">
          <a:xfrm>
            <a:off x="285750" y="5214938"/>
            <a:ext cx="407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Když jeřáb pohybuje tělesem po dráze ve svislém směru</a:t>
            </a:r>
            <a:r>
              <a:rPr lang="cs-CZ" sz="2000"/>
              <a:t>,</a:t>
            </a:r>
            <a:r>
              <a:rPr lang="cs-CZ" sz="2000">
                <a:latin typeface="Calibri" pitchFamily="34" charset="0"/>
              </a:rPr>
              <a:t> působí na těleso silou ve směru pohybu. Koná práci. </a:t>
            </a:r>
          </a:p>
        </p:txBody>
      </p:sp>
      <p:sp>
        <p:nvSpPr>
          <p:cNvPr id="20490" name="TextovéPole 24"/>
          <p:cNvSpPr txBox="1">
            <a:spLocks noChangeArrowheads="1"/>
          </p:cNvSpPr>
          <p:nvPr/>
        </p:nvSpPr>
        <p:spPr bwMode="auto">
          <a:xfrm>
            <a:off x="4786313" y="5214938"/>
            <a:ext cx="4071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Když jeřáb pohybuje tělesem po dráze ve  vodorovném směru</a:t>
            </a:r>
            <a:r>
              <a:rPr lang="cs-CZ" sz="2000"/>
              <a:t>,</a:t>
            </a:r>
            <a:r>
              <a:rPr lang="cs-CZ" sz="2000">
                <a:latin typeface="Calibri" pitchFamily="34" charset="0"/>
              </a:rPr>
              <a:t>  nepůsobí na těleso silou ve směru pohybu.  Nekoná práci. </a:t>
            </a:r>
          </a:p>
        </p:txBody>
      </p:sp>
      <p:cxnSp>
        <p:nvCxnSpPr>
          <p:cNvPr id="27" name="Přímá spojovací šipka 26"/>
          <p:cNvCxnSpPr/>
          <p:nvPr/>
        </p:nvCxnSpPr>
        <p:spPr>
          <a:xfrm rot="5400000" flipH="1" flipV="1">
            <a:off x="7002463" y="2571750"/>
            <a:ext cx="1287462" cy="158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>
            <a:off x="7000876" y="4000500"/>
            <a:ext cx="1287462" cy="158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>
            <a:off x="6215063" y="3286125"/>
            <a:ext cx="1357312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 flipH="1" flipV="1">
            <a:off x="2036763" y="2606675"/>
            <a:ext cx="1357312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857500" y="1714500"/>
            <a:ext cx="2143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Směr pohybu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5072063" y="3571875"/>
            <a:ext cx="2143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Směr pohybu</a:t>
            </a:r>
          </a:p>
        </p:txBody>
      </p:sp>
      <p:sp>
        <p:nvSpPr>
          <p:cNvPr id="20497" name="TextovéPole 25"/>
          <p:cNvSpPr txBox="1">
            <a:spLocks noChangeArrowheads="1"/>
          </p:cNvSpPr>
          <p:nvPr/>
        </p:nvSpPr>
        <p:spPr bwMode="auto">
          <a:xfrm>
            <a:off x="2786063" y="285750"/>
            <a:ext cx="4143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Kdy práci konáme?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Fujitsu-Siemens\Local Settings\Temporary Internet Files\Content.IE5\V1FUR70O\MC900339616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072330" y="3929066"/>
            <a:ext cx="1071570" cy="1070488"/>
          </a:xfrm>
          <a:prstGeom prst="rect">
            <a:avLst/>
          </a:prstGeom>
          <a:noFill/>
        </p:spPr>
      </p:pic>
      <p:pic>
        <p:nvPicPr>
          <p:cNvPr id="1034" name="Picture 10" descr="C:\Documents and Settings\Fujitsu-Siemens\Local Settings\Temporary Internet Files\Content.IE5\8TTNS1EQ\MC900303543[1].wmf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643702" y="2714620"/>
            <a:ext cx="1530703" cy="1071570"/>
          </a:xfrm>
          <a:prstGeom prst="rect">
            <a:avLst/>
          </a:prstGeom>
          <a:noFill/>
        </p:spPr>
      </p:pic>
      <p:pic>
        <p:nvPicPr>
          <p:cNvPr id="1047" name="Picture 23" descr="C:\Documents and Settings\Fujitsu-Siemens\Local Settings\Temporary Internet Files\Content.IE5\Q0AO16MH\MC900319202[1].wmf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r="24391"/>
          <a:stretch>
            <a:fillRect/>
          </a:stretch>
        </p:blipFill>
        <p:spPr bwMode="auto">
          <a:xfrm>
            <a:off x="7072330" y="5286388"/>
            <a:ext cx="1084174" cy="1428760"/>
          </a:xfrm>
          <a:prstGeom prst="rect">
            <a:avLst/>
          </a:prstGeom>
          <a:noFill/>
        </p:spPr>
      </p:pic>
      <p:pic>
        <p:nvPicPr>
          <p:cNvPr id="13" name="Picture 3" descr="C:\Documents and Settings\Fujitsu-Siemens\Local Settings\Temporary Internet Files\Content.IE5\Q0AO16MH\MC900241787[1].wmf"/>
          <p:cNvPicPr>
            <a:picLocks noChangeAspect="1" noChangeArrowheads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929454" y="1214422"/>
            <a:ext cx="1232530" cy="1285884"/>
          </a:xfrm>
          <a:prstGeom prst="rect">
            <a:avLst/>
          </a:prstGeom>
          <a:noFill/>
        </p:spPr>
      </p:pic>
      <p:sp>
        <p:nvSpPr>
          <p:cNvPr id="21509" name="TextovéPole 13"/>
          <p:cNvSpPr txBox="1">
            <a:spLocks noChangeArrowheads="1"/>
          </p:cNvSpPr>
          <p:nvPr/>
        </p:nvSpPr>
        <p:spPr bwMode="auto">
          <a:xfrm>
            <a:off x="214313" y="285750"/>
            <a:ext cx="5143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000" b="1">
                <a:latin typeface="Calibri" pitchFamily="34" charset="0"/>
              </a:rPr>
              <a:t>Zatrhni, ve kterých případech je konána práce.</a:t>
            </a:r>
          </a:p>
        </p:txBody>
      </p:sp>
      <p:sp>
        <p:nvSpPr>
          <p:cNvPr id="21510" name="TextovéPole 14"/>
          <p:cNvSpPr txBox="1">
            <a:spLocks noChangeArrowheads="1"/>
          </p:cNvSpPr>
          <p:nvPr/>
        </p:nvSpPr>
        <p:spPr bwMode="auto">
          <a:xfrm>
            <a:off x="214313" y="1928813"/>
            <a:ext cx="457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000">
                <a:latin typeface="Calibri" pitchFamily="34" charset="0"/>
              </a:rPr>
              <a:t>A.   Vzpěrač zvedá činku.</a:t>
            </a:r>
          </a:p>
        </p:txBody>
      </p:sp>
      <p:sp>
        <p:nvSpPr>
          <p:cNvPr id="21511" name="TextovéPole 15"/>
          <p:cNvSpPr txBox="1">
            <a:spLocks noChangeArrowheads="1"/>
          </p:cNvSpPr>
          <p:nvPr/>
        </p:nvSpPr>
        <p:spPr bwMode="auto">
          <a:xfrm>
            <a:off x="214313" y="3286125"/>
            <a:ext cx="457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000">
                <a:latin typeface="Calibri" pitchFamily="34" charset="0"/>
              </a:rPr>
              <a:t>B.   Jeřáb popojíždí se zvednutým tělesem.</a:t>
            </a:r>
          </a:p>
        </p:txBody>
      </p:sp>
      <p:sp>
        <p:nvSpPr>
          <p:cNvPr id="21512" name="TextovéPole 16"/>
          <p:cNvSpPr txBox="1">
            <a:spLocks noChangeArrowheads="1"/>
          </p:cNvSpPr>
          <p:nvPr/>
        </p:nvSpPr>
        <p:spPr bwMode="auto">
          <a:xfrm>
            <a:off x="214313" y="4500563"/>
            <a:ext cx="47863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000">
                <a:latin typeface="Calibri" pitchFamily="34" charset="0"/>
              </a:rPr>
              <a:t>C.  Jeřáb zvedá těleso na korbu automobilu.</a:t>
            </a:r>
          </a:p>
        </p:txBody>
      </p:sp>
      <p:sp>
        <p:nvSpPr>
          <p:cNvPr id="21513" name="TextovéPole 17"/>
          <p:cNvSpPr txBox="1">
            <a:spLocks noChangeArrowheads="1"/>
          </p:cNvSpPr>
          <p:nvPr/>
        </p:nvSpPr>
        <p:spPr bwMode="auto">
          <a:xfrm>
            <a:off x="214313" y="6000750"/>
            <a:ext cx="457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000">
                <a:latin typeface="Calibri" pitchFamily="34" charset="0"/>
              </a:rPr>
              <a:t>D.   Pracovník nese krabici.</a:t>
            </a:r>
          </a:p>
        </p:txBody>
      </p:sp>
      <p:pic>
        <p:nvPicPr>
          <p:cNvPr id="21514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9250" y="142875"/>
            <a:ext cx="120650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1" name="Přímá spojovací čára 30"/>
          <p:cNvCxnSpPr/>
          <p:nvPr/>
        </p:nvCxnSpPr>
        <p:spPr>
          <a:xfrm>
            <a:off x="285750" y="2357438"/>
            <a:ext cx="2500313" cy="158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57188" y="5000625"/>
            <a:ext cx="4357687" cy="15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285750" y="285750"/>
            <a:ext cx="8358188" cy="2582863"/>
          </a:xfrm>
          <a:solidFill>
            <a:schemeClr val="bg1"/>
          </a:solidFill>
          <a:ln w="76200">
            <a:solidFill>
              <a:srgbClr val="020DE6"/>
            </a:solidFill>
          </a:ln>
        </p:spPr>
        <p:txBody>
          <a:bodyPr/>
          <a:lstStyle/>
          <a:p>
            <a:pPr algn="l"/>
            <a:r>
              <a:rPr lang="cs-CZ" smtClean="0"/>
              <a:t>Když na těleso působíme silou </a:t>
            </a:r>
            <a:r>
              <a:rPr lang="cs-CZ" b="1" i="1" smtClean="0"/>
              <a:t>F</a:t>
            </a:r>
            <a:r>
              <a:rPr lang="cs-CZ" smtClean="0"/>
              <a:t> a posouváme jím po dráze </a:t>
            </a:r>
            <a:r>
              <a:rPr lang="cs-CZ" b="1" i="1" smtClean="0"/>
              <a:t>s</a:t>
            </a:r>
            <a:r>
              <a:rPr lang="cs-CZ" smtClean="0"/>
              <a:t> </a:t>
            </a:r>
            <a:r>
              <a:rPr lang="cs-CZ" smtClean="0">
                <a:latin typeface="Arial" charset="0"/>
              </a:rPr>
              <a:t>                       </a:t>
            </a:r>
            <a:r>
              <a:rPr lang="cs-CZ" smtClean="0"/>
              <a:t>ve směru působení síly, konáme práci </a:t>
            </a:r>
            <a:r>
              <a:rPr lang="cs-CZ" b="1" i="1" smtClean="0"/>
              <a:t>W</a:t>
            </a:r>
            <a:r>
              <a:rPr lang="cs-CZ" smtClean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429000"/>
            <a:ext cx="8501122" cy="2697163"/>
          </a:xfrm>
          <a:solidFill>
            <a:schemeClr val="bg1"/>
          </a:solidFill>
          <a:ln w="76200">
            <a:solidFill>
              <a:srgbClr val="020DE6"/>
            </a:solidFill>
          </a:ln>
        </p:spPr>
        <p:txBody>
          <a:bodyPr rtlCol="0">
            <a:normAutofit fontScale="925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Matematicky to vyjadřuje vztah:</a:t>
            </a:r>
          </a:p>
          <a:p>
            <a:pPr lvl="5">
              <a:buFont typeface="Arial" pitchFamily="34" charset="0"/>
              <a:buNone/>
              <a:defRPr/>
            </a:pPr>
            <a:r>
              <a:rPr lang="cs-CZ" sz="2800" dirty="0" smtClean="0"/>
              <a:t>		</a:t>
            </a:r>
            <a:r>
              <a:rPr lang="cs-CZ" sz="4800" b="1" i="1" dirty="0" smtClean="0"/>
              <a:t>W = F . s</a:t>
            </a:r>
          </a:p>
          <a:p>
            <a:pPr lvl="5">
              <a:buFont typeface="Arial" pitchFamily="34" charset="0"/>
              <a:buNone/>
              <a:defRPr/>
            </a:pPr>
            <a:r>
              <a:rPr lang="cs-CZ" sz="4000" i="1" dirty="0" smtClean="0"/>
              <a:t>			</a:t>
            </a:r>
            <a:r>
              <a:rPr lang="cs-CZ" sz="3200" i="1" dirty="0" smtClean="0"/>
              <a:t>kde:   W je práce v J(Joulech)</a:t>
            </a:r>
          </a:p>
          <a:p>
            <a:pPr lvl="5">
              <a:buFont typeface="Arial" pitchFamily="34" charset="0"/>
              <a:buNone/>
              <a:defRPr/>
            </a:pPr>
            <a:r>
              <a:rPr lang="cs-CZ" sz="3200" i="1" dirty="0" smtClean="0"/>
              <a:t>				F je síla v N</a:t>
            </a:r>
          </a:p>
          <a:p>
            <a:pPr lvl="5">
              <a:buFont typeface="Arial" pitchFamily="34" charset="0"/>
              <a:buNone/>
              <a:defRPr/>
            </a:pPr>
            <a:r>
              <a:rPr lang="cs-CZ" sz="3200" i="1" dirty="0" smtClean="0"/>
              <a:t>				s je dráha v m</a:t>
            </a:r>
            <a:endParaRPr lang="cs-CZ" sz="3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Obdélník 1"/>
          <p:cNvSpPr>
            <a:spLocks noChangeArrowheads="1"/>
          </p:cNvSpPr>
          <p:nvPr/>
        </p:nvSpPr>
        <p:spPr bwMode="auto">
          <a:xfrm>
            <a:off x="571500" y="857250"/>
            <a:ext cx="8143875" cy="866775"/>
          </a:xfrm>
          <a:prstGeom prst="rect">
            <a:avLst/>
          </a:prstGeom>
          <a:noFill/>
          <a:ln w="44450">
            <a:solidFill>
              <a:srgbClr val="020DE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 velkou práci vykonáme, když zvedneme těleso silou 20 N </a:t>
            </a:r>
            <a:r>
              <a:rPr lang="cs-CZ" sz="2400"/>
              <a:t>      </a:t>
            </a:r>
            <a:r>
              <a:rPr lang="cs-CZ" sz="2400">
                <a:latin typeface="Calibri" pitchFamily="34" charset="0"/>
              </a:rPr>
              <a:t>do výšky 150 cm?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42938" y="2357438"/>
            <a:ext cx="8286750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Řešení:</a:t>
            </a:r>
          </a:p>
          <a:p>
            <a:r>
              <a:rPr lang="cs-CZ" sz="2400">
                <a:latin typeface="Calibri" pitchFamily="34" charset="0"/>
              </a:rPr>
              <a:t>Stručný zápis:</a:t>
            </a:r>
          </a:p>
          <a:p>
            <a:r>
              <a:rPr lang="cs-CZ" sz="2400">
                <a:latin typeface="Calibri" pitchFamily="34" charset="0"/>
              </a:rPr>
              <a:t>F = 20 N</a:t>
            </a:r>
          </a:p>
          <a:p>
            <a:r>
              <a:rPr lang="cs-CZ" sz="2400">
                <a:latin typeface="Calibri" pitchFamily="34" charset="0"/>
              </a:rPr>
              <a:t>s = 150 cm = 1,5 m</a:t>
            </a:r>
          </a:p>
          <a:p>
            <a:r>
              <a:rPr lang="cs-CZ" sz="2400" u="sng">
                <a:latin typeface="Calibri" pitchFamily="34" charset="0"/>
              </a:rPr>
              <a:t>W = ?              </a:t>
            </a:r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2938" y="4572000"/>
            <a:ext cx="8215312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Práci vypočítáme:</a:t>
            </a:r>
          </a:p>
          <a:p>
            <a:r>
              <a:rPr lang="cs-CZ" sz="2400">
                <a:latin typeface="Calibri" pitchFamily="34" charset="0"/>
              </a:rPr>
              <a:t>W = F . s</a:t>
            </a:r>
          </a:p>
          <a:p>
            <a:r>
              <a:rPr lang="cs-CZ" sz="2400">
                <a:latin typeface="Calibri" pitchFamily="34" charset="0"/>
              </a:rPr>
              <a:t>W = 20 . 1,5</a:t>
            </a:r>
          </a:p>
          <a:p>
            <a:r>
              <a:rPr lang="cs-CZ" sz="2400">
                <a:latin typeface="Calibri" pitchFamily="34" charset="0"/>
              </a:rPr>
              <a:t>W = 30 J</a:t>
            </a:r>
          </a:p>
          <a:p>
            <a:r>
              <a:rPr lang="cs-CZ" sz="2400" u="sng">
                <a:latin typeface="Calibri" pitchFamily="34" charset="0"/>
              </a:rPr>
              <a:t>Vykonáme práci 30 J.             </a:t>
            </a:r>
          </a:p>
        </p:txBody>
      </p:sp>
      <p:pic>
        <p:nvPicPr>
          <p:cNvPr id="23556" name="Picture 19" descr="C:\Documents and Settings\Fujitsu-Siemens\Local Settings\Temporary Internet Files\Content.IE5\V1FUR70O\MC9002803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688" y="1428750"/>
            <a:ext cx="1685925" cy="229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00" y="4857750"/>
            <a:ext cx="120650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53" descr="C:\Documents and Settings\Fujitsu-Siemens\Local Settings\Temporary Internet Files\Content.IE5\MEN7NW0J\MC9004241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88" y="2357438"/>
            <a:ext cx="1390650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6" descr="C:\Documents and Settings\Fujitsu-Siemens\Local Settings\Temporary Internet Files\Content.IE5\Q0AO16MH\MC900251695[1].wmf"/>
          <p:cNvPicPr>
            <a:picLocks noChangeAspect="1" noChangeArrowheads="1"/>
          </p:cNvPicPr>
          <p:nvPr/>
        </p:nvPicPr>
        <p:blipFill>
          <a:blip r:embed="rId3"/>
          <a:srcRect l="11754" r="45148"/>
          <a:stretch>
            <a:fillRect/>
          </a:stretch>
        </p:blipFill>
        <p:spPr bwMode="auto">
          <a:xfrm>
            <a:off x="7858125" y="2214563"/>
            <a:ext cx="785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Obdélník 3"/>
          <p:cNvSpPr>
            <a:spLocks noChangeArrowheads="1"/>
          </p:cNvSpPr>
          <p:nvPr/>
        </p:nvSpPr>
        <p:spPr bwMode="auto">
          <a:xfrm>
            <a:off x="571500" y="857250"/>
            <a:ext cx="8143875" cy="1231900"/>
          </a:xfrm>
          <a:prstGeom prst="rect">
            <a:avLst/>
          </a:prstGeom>
          <a:noFill/>
          <a:ln w="44450">
            <a:solidFill>
              <a:srgbClr val="020DE6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 velkou práci vykoná poštovní doručovatelka, když  po vyzvednutí zásilky o hmotnosti 50 g z tašky  ji nese po dráze </a:t>
            </a:r>
            <a:r>
              <a:rPr lang="cs-CZ" sz="2400"/>
              <a:t>         </a:t>
            </a:r>
            <a:r>
              <a:rPr lang="cs-CZ" sz="2400">
                <a:latin typeface="Calibri" pitchFamily="34" charset="0"/>
              </a:rPr>
              <a:t>150 cm?</a:t>
            </a:r>
          </a:p>
        </p:txBody>
      </p:sp>
      <p:sp>
        <p:nvSpPr>
          <p:cNvPr id="7" name="Volný tvar 6"/>
          <p:cNvSpPr/>
          <p:nvPr/>
        </p:nvSpPr>
        <p:spPr>
          <a:xfrm>
            <a:off x="7715250" y="2928938"/>
            <a:ext cx="149225" cy="225425"/>
          </a:xfrm>
          <a:custGeom>
            <a:avLst/>
            <a:gdLst>
              <a:gd name="connsiteX0" fmla="*/ 149192 w 149192"/>
              <a:gd name="connsiteY0" fmla="*/ 93045 h 224590"/>
              <a:gd name="connsiteX1" fmla="*/ 91440 w 149192"/>
              <a:gd name="connsiteY1" fmla="*/ 6417 h 224590"/>
              <a:gd name="connsiteX2" fmla="*/ 110691 w 149192"/>
              <a:gd name="connsiteY2" fmla="*/ 131546 h 224590"/>
              <a:gd name="connsiteX3" fmla="*/ 4813 w 149192"/>
              <a:gd name="connsiteY3" fmla="*/ 121920 h 224590"/>
              <a:gd name="connsiteX4" fmla="*/ 81815 w 149192"/>
              <a:gd name="connsiteY4" fmla="*/ 208548 h 224590"/>
              <a:gd name="connsiteX5" fmla="*/ 139567 w 149192"/>
              <a:gd name="connsiteY5" fmla="*/ 218173 h 224590"/>
              <a:gd name="connsiteX6" fmla="*/ 139567 w 149192"/>
              <a:gd name="connsiteY6" fmla="*/ 218173 h 224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192" h="224590">
                <a:moveTo>
                  <a:pt x="149192" y="93045"/>
                </a:moveTo>
                <a:cubicBezTo>
                  <a:pt x="123524" y="46522"/>
                  <a:pt x="97857" y="0"/>
                  <a:pt x="91440" y="6417"/>
                </a:cubicBezTo>
                <a:cubicBezTo>
                  <a:pt x="85023" y="12834"/>
                  <a:pt x="125129" y="112296"/>
                  <a:pt x="110691" y="131546"/>
                </a:cubicBezTo>
                <a:cubicBezTo>
                  <a:pt x="96253" y="150796"/>
                  <a:pt x="9626" y="109086"/>
                  <a:pt x="4813" y="121920"/>
                </a:cubicBezTo>
                <a:cubicBezTo>
                  <a:pt x="0" y="134754"/>
                  <a:pt x="59356" y="192506"/>
                  <a:pt x="81815" y="208548"/>
                </a:cubicBezTo>
                <a:cubicBezTo>
                  <a:pt x="104274" y="224590"/>
                  <a:pt x="139567" y="218173"/>
                  <a:pt x="139567" y="218173"/>
                </a:cubicBezTo>
                <a:lnTo>
                  <a:pt x="139567" y="218173"/>
                </a:lnTo>
              </a:path>
            </a:pathLst>
          </a:cu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81" name="TextovéPole 7"/>
          <p:cNvSpPr txBox="1">
            <a:spLocks noChangeArrowheads="1"/>
          </p:cNvSpPr>
          <p:nvPr/>
        </p:nvSpPr>
        <p:spPr bwMode="auto">
          <a:xfrm>
            <a:off x="642938" y="2714625"/>
            <a:ext cx="3929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Řešení: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14375" y="3214688"/>
            <a:ext cx="3929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Potřebuji nápovědu.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14375" y="4000500"/>
            <a:ext cx="3857625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Doručovatelka působí na zásilku silou a pohybuje s ní po dráze, ale působí silou svisle vzhůru </a:t>
            </a:r>
          </a:p>
          <a:p>
            <a:r>
              <a:rPr lang="cs-CZ" sz="2000">
                <a:latin typeface="Calibri" pitchFamily="34" charset="0"/>
              </a:rPr>
              <a:t>a přesouvá jí ve vodorovném směru. </a:t>
            </a:r>
          </a:p>
        </p:txBody>
      </p:sp>
      <p:pic>
        <p:nvPicPr>
          <p:cNvPr id="24584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00" y="4857750"/>
            <a:ext cx="120650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714375" y="5786438"/>
            <a:ext cx="5422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Práci z fyzikálního hlediska nekoná.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 vztahu pro práci můžeme vypočítat dráhu nebo sílu.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2357438"/>
            <a:ext cx="8572500" cy="714375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Do této pomůcky, která nám pomáhá k vyjádření dalších veličin, vepiš na správná místa veličiny ze vztahu pro práci.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786438" y="3143250"/>
            <a:ext cx="2703512" cy="23574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6357938" y="4500563"/>
            <a:ext cx="1571625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endCxn id="13" idx="3"/>
          </p:cNvCxnSpPr>
          <p:nvPr/>
        </p:nvCxnSpPr>
        <p:spPr>
          <a:xfrm rot="5400000">
            <a:off x="6642100" y="4997451"/>
            <a:ext cx="1000125" cy="63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929438" y="3929063"/>
            <a:ext cx="571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W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429375" y="4786313"/>
            <a:ext cx="571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F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7358063" y="4786313"/>
            <a:ext cx="571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28625" y="4143375"/>
            <a:ext cx="4786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Napiš vzorec pro sílu: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71500" y="5286375"/>
            <a:ext cx="4786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Napiš vzorec pro dráhu: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500313" y="1643063"/>
            <a:ext cx="4786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Napiš vzorec pro práci:</a:t>
            </a:r>
          </a:p>
        </p:txBody>
      </p:sp>
      <p:sp>
        <p:nvSpPr>
          <p:cNvPr id="27" name="Obdélník 26"/>
          <p:cNvSpPr>
            <a:spLocks noChangeArrowheads="1"/>
          </p:cNvSpPr>
          <p:nvPr/>
        </p:nvSpPr>
        <p:spPr bwMode="auto">
          <a:xfrm>
            <a:off x="3214688" y="4143375"/>
            <a:ext cx="1231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F = W : s</a:t>
            </a:r>
          </a:p>
        </p:txBody>
      </p:sp>
      <p:sp>
        <p:nvSpPr>
          <p:cNvPr id="29" name="Obdélník 28"/>
          <p:cNvSpPr>
            <a:spLocks noChangeArrowheads="1"/>
          </p:cNvSpPr>
          <p:nvPr/>
        </p:nvSpPr>
        <p:spPr bwMode="auto">
          <a:xfrm>
            <a:off x="3643313" y="5286375"/>
            <a:ext cx="1231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 = W : F</a:t>
            </a:r>
          </a:p>
        </p:txBody>
      </p:sp>
      <p:sp>
        <p:nvSpPr>
          <p:cNvPr id="25614" name="Obdélník 29"/>
          <p:cNvSpPr>
            <a:spLocks noChangeArrowheads="1"/>
          </p:cNvSpPr>
          <p:nvPr/>
        </p:nvSpPr>
        <p:spPr bwMode="auto">
          <a:xfrm>
            <a:off x="4086225" y="3244850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1" name="Obdélník 30"/>
          <p:cNvSpPr>
            <a:spLocks noChangeArrowheads="1"/>
          </p:cNvSpPr>
          <p:nvPr/>
        </p:nvSpPr>
        <p:spPr bwMode="auto">
          <a:xfrm>
            <a:off x="5429250" y="1643063"/>
            <a:ext cx="1227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W = F . s</a:t>
            </a:r>
          </a:p>
        </p:txBody>
      </p:sp>
      <p:pic>
        <p:nvPicPr>
          <p:cNvPr id="25616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63" y="928688"/>
            <a:ext cx="12065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  <p:bldP spid="20" grpId="0"/>
      <p:bldP spid="21" grpId="0"/>
      <p:bldP spid="22" grpId="0"/>
      <p:bldP spid="24" grpId="0"/>
      <p:bldP spid="25" grpId="0"/>
      <p:bldP spid="27" grpId="0"/>
      <p:bldP spid="29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50" y="3105150"/>
            <a:ext cx="8643938" cy="4000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Jakou silou musíš zvedat paličku do výšky 140 cm, abys vykonal práci 420 J? </a:t>
            </a:r>
            <a:endParaRPr lang="cs-CZ" sz="2000" dirty="0">
              <a:latin typeface="+mn-lt"/>
              <a:cs typeface="+mn-cs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7188" y="357188"/>
            <a:ext cx="8501062" cy="4000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Jak velkou práci vykonáme, když zvedneme  batoh silou 50 N do výšky 150 cm?</a:t>
            </a:r>
            <a:endParaRPr lang="cs-CZ" sz="2000" dirty="0">
              <a:latin typeface="+mn-lt"/>
              <a:cs typeface="+mn-cs"/>
            </a:endParaRPr>
          </a:p>
        </p:txBody>
      </p:sp>
      <p:pic>
        <p:nvPicPr>
          <p:cNvPr id="26627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86688" y="5500688"/>
            <a:ext cx="12065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785813"/>
            <a:ext cx="7143750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F = 50 N</a:t>
            </a:r>
          </a:p>
          <a:p>
            <a:r>
              <a:rPr lang="cs-CZ" sz="2000">
                <a:latin typeface="Calibri" pitchFamily="34" charset="0"/>
              </a:rPr>
              <a:t>s= 150 cm = 1,5 m</a:t>
            </a:r>
          </a:p>
          <a:p>
            <a:r>
              <a:rPr lang="cs-CZ" sz="2000" u="sng">
                <a:latin typeface="Calibri" pitchFamily="34" charset="0"/>
              </a:rPr>
              <a:t>W = ?</a:t>
            </a:r>
          </a:p>
          <a:p>
            <a:r>
              <a:rPr lang="cs-CZ" sz="2000">
                <a:latin typeface="Calibri" pitchFamily="34" charset="0"/>
              </a:rPr>
              <a:t>W = F . s</a:t>
            </a:r>
          </a:p>
          <a:p>
            <a:r>
              <a:rPr lang="cs-CZ" sz="2000">
                <a:latin typeface="Calibri" pitchFamily="34" charset="0"/>
              </a:rPr>
              <a:t>W = 50 . 1,5 </a:t>
            </a:r>
          </a:p>
          <a:p>
            <a:r>
              <a:rPr lang="cs-CZ" sz="2000">
                <a:latin typeface="Calibri" pitchFamily="34" charset="0"/>
              </a:rPr>
              <a:t>W = 75 (J)</a:t>
            </a:r>
          </a:p>
          <a:p>
            <a:r>
              <a:rPr lang="cs-CZ" sz="2000" u="sng">
                <a:latin typeface="Calibri" pitchFamily="34" charset="0"/>
              </a:rPr>
              <a:t>Vykonáme práci 75 J.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7188" y="3643313"/>
            <a:ext cx="7143750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s= 140 cm = 1,4 m</a:t>
            </a:r>
          </a:p>
          <a:p>
            <a:r>
              <a:rPr lang="cs-CZ" sz="2000">
                <a:latin typeface="Calibri" pitchFamily="34" charset="0"/>
              </a:rPr>
              <a:t>W = 420 J</a:t>
            </a:r>
          </a:p>
          <a:p>
            <a:r>
              <a:rPr lang="cs-CZ" sz="2000" u="sng">
                <a:latin typeface="Calibri" pitchFamily="34" charset="0"/>
              </a:rPr>
              <a:t>F = ?</a:t>
            </a:r>
          </a:p>
          <a:p>
            <a:r>
              <a:rPr lang="cs-CZ" sz="2000">
                <a:latin typeface="Calibri" pitchFamily="34" charset="0"/>
              </a:rPr>
              <a:t>F = W :s</a:t>
            </a:r>
          </a:p>
          <a:p>
            <a:r>
              <a:rPr lang="cs-CZ" sz="2000">
                <a:latin typeface="Calibri" pitchFamily="34" charset="0"/>
              </a:rPr>
              <a:t>F 420 : 1,4</a:t>
            </a:r>
          </a:p>
          <a:p>
            <a:r>
              <a:rPr lang="cs-CZ" sz="2000">
                <a:latin typeface="Calibri" pitchFamily="34" charset="0"/>
              </a:rPr>
              <a:t>F = 300(N )</a:t>
            </a:r>
          </a:p>
          <a:p>
            <a:r>
              <a:rPr lang="cs-CZ" sz="2000" u="sng">
                <a:latin typeface="Calibri" pitchFamily="34" charset="0"/>
              </a:rPr>
              <a:t>Paličku budeme zvedat silou 300 N.</a:t>
            </a:r>
          </a:p>
          <a:p>
            <a:endParaRPr lang="cs-CZ" sz="2000" u="sng">
              <a:latin typeface="Calibri" pitchFamily="34" charset="0"/>
            </a:endParaRPr>
          </a:p>
        </p:txBody>
      </p:sp>
      <p:pic>
        <p:nvPicPr>
          <p:cNvPr id="1027" name="Picture 3" descr="C:\Documents and Settings\Fujitsu-Siemens\Local Settings\Temporary Internet Files\Content.IE5\ZL4VJKRS\MC900319852[1].wmf"/>
          <p:cNvPicPr>
            <a:picLocks noChangeAspect="1" noChangeArrowheads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lum bright="-18000" contrast="64000"/>
          </a:blip>
          <a:srcRect l="44014"/>
          <a:stretch>
            <a:fillRect/>
          </a:stretch>
        </p:blipFill>
        <p:spPr bwMode="auto">
          <a:xfrm rot="10800000">
            <a:off x="6929454" y="3786190"/>
            <a:ext cx="908680" cy="1810512"/>
          </a:xfrm>
          <a:prstGeom prst="rect">
            <a:avLst/>
          </a:prstGeom>
          <a:noFill/>
        </p:spPr>
      </p:pic>
      <p:pic>
        <p:nvPicPr>
          <p:cNvPr id="26631" name="Picture 7" descr="C:\Documents and Settings\Fujitsu-Siemens\Local Settings\Temporary Internet Files\Content.IE5\GIYM0IHI\MC9003564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13" y="1285875"/>
            <a:ext cx="1800225" cy="18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2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86688" y="785813"/>
            <a:ext cx="12065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1"/>
          <p:cNvSpPr>
            <a:spLocks noChangeArrowheads="1"/>
          </p:cNvSpPr>
          <p:nvPr/>
        </p:nvSpPr>
        <p:spPr bwMode="auto">
          <a:xfrm>
            <a:off x="357188" y="357188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Jeřáb zvedal traverzu o hmotnosti 420 kg </a:t>
            </a:r>
          </a:p>
          <a:p>
            <a:r>
              <a:rPr lang="cs-CZ">
                <a:cs typeface="Times New Roman" pitchFamily="18" charset="0"/>
              </a:rPr>
              <a:t>z výšky 2 m nad zemí do výšky 4 m. Jakou práci vykonal?</a:t>
            </a:r>
          </a:p>
          <a:p>
            <a:pPr eaLnBrk="0" hangingPunct="0"/>
            <a:r>
              <a:rPr lang="cs-CZ">
                <a:cs typeface="Times New Roman" pitchFamily="18" charset="0"/>
              </a:rPr>
              <a:t> </a:t>
            </a:r>
            <a:endParaRPr lang="cs-CZ" sz="1100"/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357188" y="3643313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Traktor ujel 6 km. Jakou práci vykonal, </a:t>
            </a:r>
          </a:p>
          <a:p>
            <a:r>
              <a:rPr lang="cs-CZ">
                <a:cs typeface="Times New Roman" pitchFamily="18" charset="0"/>
              </a:rPr>
              <a:t>má-li průměrnou tažnou sílu 7000 N? </a:t>
            </a:r>
          </a:p>
          <a:p>
            <a:pPr eaLnBrk="0" hangingPunct="0"/>
            <a:r>
              <a:rPr lang="cs-CZ">
                <a:cs typeface="Times New Roman" pitchFamily="18" charset="0"/>
              </a:rPr>
              <a:t> </a:t>
            </a:r>
            <a:endParaRPr lang="cs-CZ" sz="1100"/>
          </a:p>
        </p:txBody>
      </p:sp>
      <p:pic>
        <p:nvPicPr>
          <p:cNvPr id="7" name="obrázek 4" descr="j014988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75" y="3500438"/>
            <a:ext cx="15001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obrázek 2" descr="j029357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25" y="571500"/>
            <a:ext cx="1428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00" y="4857750"/>
            <a:ext cx="120650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500063" y="1714500"/>
            <a:ext cx="9667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cs typeface="Times New Roman" pitchFamily="18" charset="0"/>
              </a:rPr>
              <a:t>(8400J)</a:t>
            </a:r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28625" y="4857750"/>
            <a:ext cx="35702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>
                <a:cs typeface="Times New Roman" pitchFamily="18" charset="0"/>
              </a:rPr>
              <a:t>( 42 000 000 J, 42.10</a:t>
            </a:r>
            <a:r>
              <a:rPr lang="cs-CZ" baseline="30000">
                <a:cs typeface="Times New Roman" pitchFamily="18" charset="0"/>
              </a:rPr>
              <a:t>6 </a:t>
            </a:r>
            <a:r>
              <a:rPr lang="cs-CZ">
                <a:cs typeface="Times New Roman" pitchFamily="18" charset="0"/>
              </a:rPr>
              <a:t>J,  42 MJ) </a:t>
            </a:r>
            <a:endParaRPr lang="cs-CZ" sz="11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858125" y="2357438"/>
            <a:ext cx="1000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 síla</a:t>
            </a:r>
            <a:endParaRPr lang="cs-CZ" sz="2800" baseline="-25000">
              <a:latin typeface="Calibri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85750" y="5214938"/>
            <a:ext cx="4286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Když  ruka pohybuje tělesem po dráze ve svislém směru (zvedáme kufr)</a:t>
            </a:r>
            <a:r>
              <a:rPr lang="cs-CZ" sz="2000"/>
              <a:t>,</a:t>
            </a:r>
            <a:r>
              <a:rPr lang="cs-CZ" sz="2000">
                <a:latin typeface="Calibri" pitchFamily="34" charset="0"/>
              </a:rPr>
              <a:t> působí na těleso silou ve směru pohybu.  </a:t>
            </a:r>
            <a:r>
              <a:rPr lang="cs-CZ" sz="2000" b="1">
                <a:latin typeface="Calibri" pitchFamily="34" charset="0"/>
              </a:rPr>
              <a:t>Ruka koná práci. 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786313" y="5214938"/>
            <a:ext cx="40719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Když ruka pohybuje tělesem po dráze ve  vodorovném směru (neseme kufr)</a:t>
            </a:r>
            <a:r>
              <a:rPr lang="cs-CZ" sz="2000"/>
              <a:t>,</a:t>
            </a:r>
            <a:r>
              <a:rPr lang="cs-CZ" sz="2000">
                <a:latin typeface="Calibri" pitchFamily="34" charset="0"/>
              </a:rPr>
              <a:t>  nepůsobí na těleso silou ve směru pohybu.  </a:t>
            </a:r>
            <a:r>
              <a:rPr lang="cs-CZ" sz="2000" b="1">
                <a:latin typeface="Calibri" pitchFamily="34" charset="0"/>
              </a:rPr>
              <a:t>Ruka nekoná práci. 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500313" y="2857500"/>
            <a:ext cx="2143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Směr pohybu</a:t>
            </a:r>
          </a:p>
        </p:txBody>
      </p:sp>
      <p:grpSp>
        <p:nvGrpSpPr>
          <p:cNvPr id="39" name="Skupina 38"/>
          <p:cNvGrpSpPr>
            <a:grpSpLocks/>
          </p:cNvGrpSpPr>
          <p:nvPr/>
        </p:nvGrpSpPr>
        <p:grpSpPr bwMode="auto">
          <a:xfrm>
            <a:off x="5143500" y="2357438"/>
            <a:ext cx="3357563" cy="2738437"/>
            <a:chOff x="5072066" y="1928802"/>
            <a:chExt cx="3357586" cy="2737798"/>
          </a:xfrm>
        </p:grpSpPr>
        <p:pic>
          <p:nvPicPr>
            <p:cNvPr id="28691" name="Picture 4" descr="C:\Documents and Settings\Fujitsu-Siemens\Local Settings\Temporary Internet Files\Content.IE5\TG2ZS2DV\MP900385335[1]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flipH="1">
              <a:off x="7143768" y="2571744"/>
              <a:ext cx="1071570" cy="15001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692" name="TextovéPole 20"/>
            <p:cNvSpPr txBox="1">
              <a:spLocks noChangeArrowheads="1"/>
            </p:cNvSpPr>
            <p:nvPr/>
          </p:nvSpPr>
          <p:spPr bwMode="auto">
            <a:xfrm>
              <a:off x="7858148" y="4143380"/>
              <a:ext cx="571504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latin typeface="Calibri" pitchFamily="34" charset="0"/>
                </a:rPr>
                <a:t>F</a:t>
              </a:r>
              <a:r>
                <a:rPr lang="cs-CZ" sz="2800" baseline="-25000">
                  <a:latin typeface="Calibri" pitchFamily="34" charset="0"/>
                </a:rPr>
                <a:t>G</a:t>
              </a:r>
            </a:p>
          </p:txBody>
        </p:sp>
        <p:grpSp>
          <p:nvGrpSpPr>
            <p:cNvPr id="28693" name="Skupina 25"/>
            <p:cNvGrpSpPr>
              <a:grpSpLocks/>
            </p:cNvGrpSpPr>
            <p:nvPr/>
          </p:nvGrpSpPr>
          <p:grpSpPr bwMode="auto">
            <a:xfrm>
              <a:off x="7643834" y="1928802"/>
              <a:ext cx="2382" cy="2715438"/>
              <a:chOff x="1713686" y="2428868"/>
              <a:chExt cx="2382" cy="2715438"/>
            </a:xfrm>
          </p:grpSpPr>
          <p:cxnSp>
            <p:nvCxnSpPr>
              <p:cNvPr id="27" name="Přímá spojovací šipka 26"/>
              <p:cNvCxnSpPr/>
              <p:nvPr/>
            </p:nvCxnSpPr>
            <p:spPr>
              <a:xfrm rot="5400000" flipH="1" flipV="1">
                <a:off x="1072487" y="3071655"/>
                <a:ext cx="1287161" cy="1587"/>
              </a:xfrm>
              <a:prstGeom prst="straightConnector1">
                <a:avLst/>
              </a:prstGeom>
              <a:ln w="57150">
                <a:solidFill>
                  <a:srgbClr val="C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šipka 27"/>
              <p:cNvCxnSpPr/>
              <p:nvPr/>
            </p:nvCxnSpPr>
            <p:spPr>
              <a:xfrm rot="5400000">
                <a:off x="1071692" y="4500865"/>
                <a:ext cx="1285575" cy="1588"/>
              </a:xfrm>
              <a:prstGeom prst="straightConnector1">
                <a:avLst/>
              </a:prstGeom>
              <a:ln w="57150">
                <a:solidFill>
                  <a:srgbClr val="C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" name="Přímá spojovací šipka 28"/>
            <p:cNvCxnSpPr/>
            <p:nvPr/>
          </p:nvCxnSpPr>
          <p:spPr>
            <a:xfrm rot="10800000">
              <a:off x="6215074" y="3285797"/>
              <a:ext cx="1357322" cy="1588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695" name="TextovéPole 33"/>
            <p:cNvSpPr txBox="1">
              <a:spLocks noChangeArrowheads="1"/>
            </p:cNvSpPr>
            <p:nvPr/>
          </p:nvSpPr>
          <p:spPr bwMode="auto">
            <a:xfrm>
              <a:off x="5072066" y="3571876"/>
              <a:ext cx="2143140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>
                  <a:solidFill>
                    <a:srgbClr val="FF0000"/>
                  </a:solidFill>
                  <a:latin typeface="Calibri" pitchFamily="34" charset="0"/>
                </a:rPr>
                <a:t>Směr pohybu</a:t>
              </a:r>
            </a:p>
          </p:txBody>
        </p:sp>
      </p:grpSp>
      <p:grpSp>
        <p:nvGrpSpPr>
          <p:cNvPr id="38" name="Skupina 37"/>
          <p:cNvGrpSpPr>
            <a:grpSpLocks/>
          </p:cNvGrpSpPr>
          <p:nvPr/>
        </p:nvGrpSpPr>
        <p:grpSpPr bwMode="auto">
          <a:xfrm>
            <a:off x="1000125" y="2357438"/>
            <a:ext cx="1358900" cy="2952750"/>
            <a:chOff x="1357290" y="1857364"/>
            <a:chExt cx="1358910" cy="2952112"/>
          </a:xfrm>
        </p:grpSpPr>
        <p:pic>
          <p:nvPicPr>
            <p:cNvPr id="28683" name="Picture 4" descr="C:\Documents and Settings\Fujitsu-Siemens\Local Settings\Temporary Internet Files\Content.IE5\TG2ZS2DV\MP900385335[1]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flipH="1">
              <a:off x="1643042" y="2643182"/>
              <a:ext cx="1071570" cy="15001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8684" name="Skupina 13"/>
            <p:cNvGrpSpPr>
              <a:grpSpLocks/>
            </p:cNvGrpSpPr>
            <p:nvPr/>
          </p:nvGrpSpPr>
          <p:grpSpPr bwMode="auto">
            <a:xfrm>
              <a:off x="2357422" y="1857364"/>
              <a:ext cx="2382" cy="2715438"/>
              <a:chOff x="1713686" y="2428868"/>
              <a:chExt cx="2382" cy="2715438"/>
            </a:xfrm>
          </p:grpSpPr>
          <p:cxnSp>
            <p:nvCxnSpPr>
              <p:cNvPr id="15" name="Přímá spojovací šipka 14"/>
              <p:cNvCxnSpPr/>
              <p:nvPr/>
            </p:nvCxnSpPr>
            <p:spPr>
              <a:xfrm rot="5400000" flipH="1" flipV="1">
                <a:off x="1072476" y="3071666"/>
                <a:ext cx="1287184" cy="1587"/>
              </a:xfrm>
              <a:prstGeom prst="straightConnector1">
                <a:avLst/>
              </a:prstGeom>
              <a:ln w="57150">
                <a:solidFill>
                  <a:srgbClr val="C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šipka 15"/>
              <p:cNvCxnSpPr/>
              <p:nvPr/>
            </p:nvCxnSpPr>
            <p:spPr>
              <a:xfrm rot="5400000">
                <a:off x="1071681" y="4500901"/>
                <a:ext cx="1285597" cy="1588"/>
              </a:xfrm>
              <a:prstGeom prst="straightConnector1">
                <a:avLst/>
              </a:prstGeom>
              <a:ln w="57150">
                <a:solidFill>
                  <a:srgbClr val="C0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685" name="TextovéPole 19"/>
            <p:cNvSpPr txBox="1">
              <a:spLocks noChangeArrowheads="1"/>
            </p:cNvSpPr>
            <p:nvPr/>
          </p:nvSpPr>
          <p:spPr bwMode="auto">
            <a:xfrm>
              <a:off x="1643042" y="3643314"/>
              <a:ext cx="571504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latin typeface="Calibri" pitchFamily="34" charset="0"/>
                </a:rPr>
                <a:t>F</a:t>
              </a:r>
              <a:r>
                <a:rPr lang="cs-CZ" sz="2800" baseline="-25000">
                  <a:latin typeface="Calibri" pitchFamily="34" charset="0"/>
                </a:rPr>
                <a:t>G</a:t>
              </a:r>
            </a:p>
          </p:txBody>
        </p:sp>
        <p:sp>
          <p:nvSpPr>
            <p:cNvPr id="28686" name="TextovéPole 21"/>
            <p:cNvSpPr txBox="1">
              <a:spLocks noChangeArrowheads="1"/>
            </p:cNvSpPr>
            <p:nvPr/>
          </p:nvSpPr>
          <p:spPr bwMode="auto">
            <a:xfrm>
              <a:off x="1357290" y="2000240"/>
              <a:ext cx="928694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latin typeface="Calibri" pitchFamily="34" charset="0"/>
                </a:rPr>
                <a:t>F síla</a:t>
              </a:r>
              <a:endParaRPr lang="cs-CZ" sz="2800" baseline="-25000">
                <a:latin typeface="Calibri" pitchFamily="34" charset="0"/>
              </a:endParaRPr>
            </a:p>
          </p:txBody>
        </p:sp>
        <p:cxnSp>
          <p:nvCxnSpPr>
            <p:cNvPr id="30" name="Přímá spojovací šipka 29"/>
            <p:cNvCxnSpPr/>
            <p:nvPr/>
          </p:nvCxnSpPr>
          <p:spPr>
            <a:xfrm rot="5400000" flipH="1" flipV="1">
              <a:off x="2036897" y="2606502"/>
              <a:ext cx="1357020" cy="158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688" name="TextovéPole 34"/>
            <p:cNvSpPr txBox="1">
              <a:spLocks noChangeArrowheads="1"/>
            </p:cNvSpPr>
            <p:nvPr/>
          </p:nvSpPr>
          <p:spPr bwMode="auto">
            <a:xfrm>
              <a:off x="1500166" y="4286256"/>
              <a:ext cx="571504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>
                  <a:latin typeface="Calibri" pitchFamily="34" charset="0"/>
                </a:rPr>
                <a:t>F</a:t>
              </a:r>
              <a:r>
                <a:rPr lang="cs-CZ" sz="2800" baseline="-25000">
                  <a:latin typeface="Calibri" pitchFamily="34" charset="0"/>
                </a:rPr>
                <a:t>G</a:t>
              </a:r>
            </a:p>
          </p:txBody>
        </p:sp>
      </p:grpSp>
      <p:pic>
        <p:nvPicPr>
          <p:cNvPr id="28679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75" y="285750"/>
            <a:ext cx="120650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0" name="TextovéPole 36"/>
          <p:cNvSpPr txBox="1">
            <a:spLocks noChangeArrowheads="1"/>
          </p:cNvSpPr>
          <p:nvPr/>
        </p:nvSpPr>
        <p:spPr bwMode="auto">
          <a:xfrm>
            <a:off x="285750" y="214313"/>
            <a:ext cx="7143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Uvažte, v kterém případě konáme práci!</a:t>
            </a:r>
          </a:p>
        </p:txBody>
      </p:sp>
      <p:sp>
        <p:nvSpPr>
          <p:cNvPr id="28681" name="TextovéPole 39"/>
          <p:cNvSpPr txBox="1">
            <a:spLocks noChangeArrowheads="1"/>
          </p:cNvSpPr>
          <p:nvPr/>
        </p:nvSpPr>
        <p:spPr bwMode="auto">
          <a:xfrm>
            <a:off x="571500" y="1214438"/>
            <a:ext cx="2286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1. Zvedáme kufr</a:t>
            </a:r>
          </a:p>
        </p:txBody>
      </p:sp>
      <p:sp>
        <p:nvSpPr>
          <p:cNvPr id="28682" name="TextovéPole 40"/>
          <p:cNvSpPr txBox="1">
            <a:spLocks noChangeArrowheads="1"/>
          </p:cNvSpPr>
          <p:nvPr/>
        </p:nvSpPr>
        <p:spPr bwMode="auto">
          <a:xfrm>
            <a:off x="5357813" y="1214438"/>
            <a:ext cx="2214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2. Neseme kufr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3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142875" y="663575"/>
            <a:ext cx="885825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cs typeface="Times New Roman" pitchFamily="18" charset="0"/>
              </a:rPr>
              <a:t>Do jaké výšky zvedneš krabici hmotnosti 12000 g vykonáš-li práci 0,24 kJ ? (2 m)</a:t>
            </a:r>
          </a:p>
          <a:p>
            <a:endParaRPr lang="cs-CZ"/>
          </a:p>
          <a:p>
            <a:pPr eaLnBrk="0" hangingPunct="0"/>
            <a:r>
              <a:rPr lang="cs-CZ">
                <a:cs typeface="Times New Roman" pitchFamily="18" charset="0"/>
              </a:rPr>
              <a:t>Jakou hmotnost zvedl stroj  do výšky 70 cm, jestliže vykonal práci 5,6 kJ ? (800 kg)</a:t>
            </a:r>
          </a:p>
          <a:p>
            <a:pPr eaLnBrk="0" hangingPunct="0"/>
            <a:endParaRPr lang="cs-CZ"/>
          </a:p>
          <a:p>
            <a:pPr eaLnBrk="0" hangingPunct="0"/>
            <a:r>
              <a:rPr lang="cs-CZ">
                <a:cs typeface="Times New Roman" pitchFamily="18" charset="0"/>
              </a:rPr>
              <a:t>Jak velkou práci vykonáš, zvedneš –li těleso o hmotnosti 0,5 t do výšky </a:t>
            </a:r>
          </a:p>
          <a:p>
            <a:pPr eaLnBrk="0" hangingPunct="0"/>
            <a:r>
              <a:rPr lang="cs-CZ">
                <a:cs typeface="Times New Roman" pitchFamily="18" charset="0"/>
              </a:rPr>
              <a:t>30 cm ? (1500J)</a:t>
            </a:r>
          </a:p>
          <a:p>
            <a:pPr eaLnBrk="0" hangingPunct="0"/>
            <a:endParaRPr lang="cs-CZ"/>
          </a:p>
          <a:p>
            <a:pPr eaLnBrk="0" hangingPunct="0"/>
            <a:r>
              <a:rPr lang="cs-CZ">
                <a:cs typeface="Times New Roman" pitchFamily="18" charset="0"/>
              </a:rPr>
              <a:t>Špalík o hmotnosti1400 g zvedneme do výšky 300 cm. Jakou práci vykonáme?(42 J)</a:t>
            </a:r>
          </a:p>
          <a:p>
            <a:pPr eaLnBrk="0" hangingPunct="0"/>
            <a:endParaRPr lang="cs-CZ"/>
          </a:p>
          <a:p>
            <a:pPr eaLnBrk="0" hangingPunct="0"/>
            <a:r>
              <a:rPr lang="cs-CZ">
                <a:cs typeface="Times New Roman" pitchFamily="18" charset="0"/>
              </a:rPr>
              <a:t>Jakou práci musí vykonat  stroj, aby zvedl těleso o hmotnosti 0,8 t do výšky </a:t>
            </a:r>
          </a:p>
          <a:p>
            <a:pPr eaLnBrk="0" hangingPunct="0"/>
            <a:r>
              <a:rPr lang="cs-CZ">
                <a:cs typeface="Times New Roman" pitchFamily="18" charset="0"/>
              </a:rPr>
              <a:t>170 cm ?(13600J)</a:t>
            </a:r>
          </a:p>
          <a:p>
            <a:pPr eaLnBrk="0" hangingPunct="0"/>
            <a:endParaRPr lang="cs-CZ"/>
          </a:p>
          <a:p>
            <a:pPr eaLnBrk="0" hangingPunct="0"/>
            <a:r>
              <a:rPr lang="cs-CZ">
                <a:cs typeface="Times New Roman" pitchFamily="18" charset="0"/>
              </a:rPr>
              <a:t>Při zvedání tělesa svisle po dráze 60 cm  síla vykonala práci 7,2 kJ. Jaká je hmotnost </a:t>
            </a:r>
            <a:endParaRPr lang="cs-CZ"/>
          </a:p>
          <a:p>
            <a:pPr eaLnBrk="0" hangingPunct="0"/>
            <a:r>
              <a:rPr lang="cs-CZ">
                <a:cs typeface="Times New Roman" pitchFamily="18" charset="0"/>
              </a:rPr>
              <a:t>tělesa? (1200 kg)</a:t>
            </a:r>
          </a:p>
          <a:p>
            <a:pPr eaLnBrk="0" hangingPunct="0"/>
            <a:endParaRPr lang="cs-CZ"/>
          </a:p>
          <a:p>
            <a:pPr eaLnBrk="0" hangingPunct="0"/>
            <a:r>
              <a:rPr lang="cs-CZ">
                <a:cs typeface="Times New Roman" pitchFamily="18" charset="0"/>
              </a:rPr>
              <a:t>Stroj vykonal práci 30 kJ  tím, že zvedl těleso o hmotnosti 150 kg. Do jaké výšky ho zvedl? (20 m) </a:t>
            </a:r>
            <a:endParaRPr lang="cs-CZ"/>
          </a:p>
          <a:p>
            <a:pPr eaLnBrk="0" hangingPunct="0"/>
            <a:endParaRPr lang="cs-CZ"/>
          </a:p>
        </p:txBody>
      </p:sp>
      <p:pic>
        <p:nvPicPr>
          <p:cNvPr id="29698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50" y="5500688"/>
            <a:ext cx="12065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214313" y="214313"/>
            <a:ext cx="8358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Další úlohy :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143125" y="5715000"/>
            <a:ext cx="47148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Zdroj obrázků: Galerie MS Office: </a:t>
            </a:r>
            <a:r>
              <a:rPr lang="cs-CZ" b="1" u="sng">
                <a:latin typeface="Calibri" pitchFamily="34" charset="0"/>
                <a:hlinkClick r:id="rId3"/>
              </a:rPr>
              <a:t>www.office.microsoft.com</a:t>
            </a:r>
            <a:r>
              <a:rPr lang="cs-CZ" b="1">
                <a:latin typeface="Calibri" pitchFamily="34" charset="0"/>
              </a:rPr>
              <a:t>,  7/2013</a:t>
            </a:r>
          </a:p>
          <a:p>
            <a:r>
              <a:rPr lang="cs-CZ" b="1">
                <a:latin typeface="Calibri" pitchFamily="34" charset="0"/>
              </a:rPr>
              <a:t>a vlastní práce.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911</TotalTime>
  <Words>687</Words>
  <Application>Microsoft Office PowerPoint</Application>
  <PresentationFormat>On-screen Show (4:3)</PresentationFormat>
  <Paragraphs>124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Calibri</vt:lpstr>
      <vt:lpstr>Arial</vt:lpstr>
      <vt:lpstr>Times New Roman</vt:lpstr>
      <vt:lpstr>Motiv sady Office</vt:lpstr>
      <vt:lpstr>Snímek 1</vt:lpstr>
      <vt:lpstr>Anotace: PowerPointová prezentace seznamuje žáky s veličinou práce, jejími jednotkami  a s  řešením úloh na práci. </vt:lpstr>
      <vt:lpstr>Práce</vt:lpstr>
      <vt:lpstr>Práce jako fyzikální veličina se liší od obecně chápaného významu tohoto slova.</vt:lpstr>
      <vt:lpstr>Snímek 5</vt:lpstr>
      <vt:lpstr>Snímek 6</vt:lpstr>
      <vt:lpstr>Snímek 7</vt:lpstr>
      <vt:lpstr>Když na těleso působíme silou F a posouváme jím po dráze s                        ve směru působení síly, konáme práci W.</vt:lpstr>
      <vt:lpstr>Snímek 9</vt:lpstr>
      <vt:lpstr>Snímek 10</vt:lpstr>
      <vt:lpstr>Ze vztahu pro práci můžeme vypočítat dráhu nebo sílu.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</dc:title>
  <dc:creator>Oem</dc:creator>
  <cp:lastModifiedBy>DUM</cp:lastModifiedBy>
  <cp:revision>112</cp:revision>
  <dcterms:created xsi:type="dcterms:W3CDTF">2013-07-16T20:35:20Z</dcterms:created>
  <dcterms:modified xsi:type="dcterms:W3CDTF">2013-08-27T20:06:53Z</dcterms:modified>
</cp:coreProperties>
</file>