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447" r:id="rId2"/>
    <p:sldId id="269" r:id="rId3"/>
    <p:sldId id="282" r:id="rId4"/>
    <p:sldId id="270" r:id="rId5"/>
    <p:sldId id="287" r:id="rId6"/>
    <p:sldId id="276" r:id="rId7"/>
    <p:sldId id="279" r:id="rId8"/>
    <p:sldId id="280" r:id="rId9"/>
    <p:sldId id="468" r:id="rId10"/>
    <p:sldId id="466" r:id="rId11"/>
    <p:sldId id="30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94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microsoft.com/office/2007/relationships/media" Target="../media/media1.mp3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DZk29c3t00c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y-lev.cz/admin/upload/ceskylhttp:/upload.wikimedia.org/wikipedia/commons/thumb/1/10/Tarasnice.jpg/220px-Tarasnice.jpgev_fotogalerie/100_4973" TargetMode="External"/><Relationship Id="rId3" Type="http://schemas.openxmlformats.org/officeDocument/2006/relationships/hyperlink" Target="http://www.husitstvi.cz/archiv/chor&#225;l%20kto&#382;%20js&#250;%20bo&#382;&#237;%20bojovn&#237;ci%20(sample).Mp3" TargetMode="External"/><Relationship Id="rId7" Type="http://schemas.openxmlformats.org/officeDocument/2006/relationships/hyperlink" Target="http://youtu.be/DZk29c3t00c" TargetMode="External"/><Relationship Id="rId12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elpage.cz/news_n/r352_jan_hus_754-027_vejprnice.jpg" TargetMode="External"/><Relationship Id="rId11" Type="http://schemas.openxmlformats.org/officeDocument/2006/relationships/hyperlink" Target="http://t1.gstatic.com/images?Q=tbn:and9gcrb2tuompikctezfh871lmwzqeogwipqv5_tflfanww4arl_c-usqbax0er" TargetMode="External"/><Relationship Id="rId5" Type="http://schemas.openxmlformats.org/officeDocument/2006/relationships/hyperlink" Target="http://upload.wikimedia.org/wikipedia/commons/thumb/f/fc/Kingdom_of_Bohemia_during_the_Hussite_Wars.jpg/800px-Kingdom_of_Bohemia_during_the_Hussite_Wars.jpg" TargetMode="External"/><Relationship Id="rId10" Type="http://schemas.openxmlformats.org/officeDocument/2006/relationships/hyperlink" Target="http://www.nns.cz/obchod/data/obrazky/sortiment/94-vlastiveda-4-hlavni-udalosti-nejstarsich-ceskych-dejin-ucebnice" TargetMode="External"/><Relationship Id="rId4" Type="http://schemas.openxmlformats.org/officeDocument/2006/relationships/hyperlink" Target="http://t0.gstatic.com/images?q=tbn:ANd9GcTkVZjGoJiWC67JNU_lvp8H-nWlkEiK9KvGquqjnEF-Kknvjguf" TargetMode="External"/><Relationship Id="rId9" Type="http://schemas.openxmlformats.org/officeDocument/2006/relationships/hyperlink" Target="http://www.zamky-hrady.eu/img/vojenske_pamatky/124753693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5301208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 _32 _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_08_10_husitství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(husitské bitvy)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91005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Začátek husitských válek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7220" y="1628800"/>
            <a:ext cx="8229600" cy="4525963"/>
          </a:xfrm>
          <a:noFill/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Potupná smrt Jana Husa zasáhla Husovy stoupence – začali ničit majetek a obydlí bohatých měšťanů a církevních hodnostářů</a:t>
            </a:r>
          </a:p>
          <a:p>
            <a:r>
              <a:rPr lang="cs-CZ" dirty="0" smtClean="0"/>
              <a:t>Symbolem husitství se stal kalich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Přijímáním ,,pod obojí“- </a:t>
            </a:r>
            <a:r>
              <a:rPr lang="cs-CZ" dirty="0" smtClean="0"/>
              <a:t>chtěli husité dokázat rovnost všech lidí před bohem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Hostie</a:t>
            </a:r>
            <a:r>
              <a:rPr lang="cs-CZ" dirty="0" smtClean="0"/>
              <a:t> – chleba(tělo páně)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Víno z kalicha </a:t>
            </a:r>
            <a:r>
              <a:rPr lang="cs-CZ" dirty="0" smtClean="0"/>
              <a:t>(krev boží) </a:t>
            </a:r>
          </a:p>
          <a:p>
            <a:r>
              <a:rPr lang="cs-CZ" dirty="0" smtClean="0"/>
              <a:t>Dříve víno požívali jen kněží</a:t>
            </a:r>
          </a:p>
          <a:p>
            <a:r>
              <a:rPr lang="cs-CZ" dirty="0" smtClean="0"/>
              <a:t>1. Pražská </a:t>
            </a:r>
            <a:r>
              <a:rPr lang="cs-CZ" b="1" u="sng" dirty="0" smtClean="0">
                <a:solidFill>
                  <a:srgbClr val="7030A0"/>
                </a:solidFill>
              </a:rPr>
              <a:t>defenestrace</a:t>
            </a:r>
            <a:r>
              <a:rPr lang="cs-CZ" dirty="0" smtClean="0"/>
              <a:t> – lidé vyházeli kněží z oken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1113" y="3933055"/>
            <a:ext cx="1656184" cy="128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45284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>Země České za válek husitských </a:t>
            </a:r>
            <a:br>
              <a:rPr lang="cs-CZ" dirty="0" smtClean="0"/>
            </a:br>
            <a:r>
              <a:rPr lang="cs-CZ" dirty="0" smtClean="0"/>
              <a:t>1419-1437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7618413" cy="421612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230531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Husitské zbraně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263" y="1196753"/>
            <a:ext cx="3024336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23928" y="1556792"/>
            <a:ext cx="4758680" cy="4525963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raky</a:t>
            </a:r>
          </a:p>
          <a:p>
            <a:r>
              <a:rPr lang="cs-CZ" dirty="0" smtClean="0"/>
              <a:t>Sudlice</a:t>
            </a:r>
          </a:p>
          <a:p>
            <a:r>
              <a:rPr lang="cs-CZ" dirty="0" smtClean="0"/>
              <a:t>Kopí</a:t>
            </a:r>
          </a:p>
          <a:p>
            <a:r>
              <a:rPr lang="cs-CZ" dirty="0" smtClean="0"/>
              <a:t>Meče</a:t>
            </a:r>
          </a:p>
          <a:p>
            <a:r>
              <a:rPr lang="cs-CZ" dirty="0" smtClean="0"/>
              <a:t>Palice, cepy</a:t>
            </a:r>
          </a:p>
          <a:p>
            <a:r>
              <a:rPr lang="cs-CZ" dirty="0" smtClean="0"/>
              <a:t>Tarasnice</a:t>
            </a:r>
          </a:p>
          <a:p>
            <a:r>
              <a:rPr lang="cs-CZ" dirty="0" smtClean="0"/>
              <a:t>Hákovnice</a:t>
            </a:r>
          </a:p>
          <a:p>
            <a:r>
              <a:rPr lang="cs-CZ" dirty="0" smtClean="0"/>
              <a:t>Ručnice, houfnice</a:t>
            </a:r>
          </a:p>
          <a:p>
            <a:r>
              <a:rPr lang="cs-CZ" dirty="0" smtClean="0"/>
              <a:t>Bojové vozy – vozová hradba</a:t>
            </a:r>
          </a:p>
          <a:p>
            <a:r>
              <a:rPr lang="cs-CZ" dirty="0" smtClean="0"/>
              <a:t>Bombardy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6625" y="40770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186690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430727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4560"/>
            <a:ext cx="8229600" cy="1143000"/>
          </a:xfrm>
          <a:noFill/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Bitva u Sudoměře (1420)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70C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  <a:noFill/>
        </p:spPr>
        <p:txBody>
          <a:bodyPr>
            <a:normAutofit/>
          </a:bodyPr>
          <a:lstStyle/>
          <a:p>
            <a:r>
              <a:rPr lang="cs-CZ" sz="2400" dirty="0" smtClean="0"/>
              <a:t>25.3.1420 – u obce Sudoměř (11 km od Strakonic)</a:t>
            </a:r>
          </a:p>
          <a:p>
            <a:r>
              <a:rPr lang="cs-CZ" sz="2400" dirty="0" smtClean="0"/>
              <a:t>Bojovalo zde vojsko v čele s </a:t>
            </a:r>
            <a:r>
              <a:rPr lang="cs-CZ" sz="2400" b="1" dirty="0" smtClean="0">
                <a:solidFill>
                  <a:srgbClr val="00B0F0"/>
                </a:solidFill>
              </a:rPr>
              <a:t>Janem Žižkou</a:t>
            </a:r>
            <a:r>
              <a:rPr lang="cs-CZ" sz="2400" dirty="0" smtClean="0"/>
              <a:t>, opevněné na hrázi rybníků</a:t>
            </a:r>
          </a:p>
          <a:p>
            <a:r>
              <a:rPr lang="cs-CZ" sz="2400" dirty="0" smtClean="0"/>
              <a:t>Bitvy se zúčastnilo asi 400 husitů(ženy i děti), proti obrovské přesile 2000 křižáků</a:t>
            </a:r>
          </a:p>
          <a:p>
            <a:r>
              <a:rPr lang="cs-CZ" sz="2400" dirty="0" smtClean="0"/>
              <a:t>Bylo to </a:t>
            </a:r>
            <a:r>
              <a:rPr lang="cs-CZ" sz="2400" b="1" u="sng" dirty="0" smtClean="0">
                <a:solidFill>
                  <a:srgbClr val="FF0000"/>
                </a:solidFill>
              </a:rPr>
              <a:t>první úspěšné střetnutí husitů </a:t>
            </a:r>
            <a:r>
              <a:rPr lang="cs-CZ" sz="2400" dirty="0" smtClean="0"/>
              <a:t>se strakonickými johanity a panským vojskem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50778"/>
            <a:ext cx="6462886" cy="28109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785113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noFill/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Bitva u Lipan (1434)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 Žižkově smrti se stal nejvyšším hejtmanem </a:t>
            </a:r>
            <a:r>
              <a:rPr lang="cs-CZ" b="1" dirty="0" smtClean="0">
                <a:solidFill>
                  <a:srgbClr val="FF0000"/>
                </a:solidFill>
              </a:rPr>
              <a:t>Prokop Holý </a:t>
            </a:r>
            <a:r>
              <a:rPr lang="cs-CZ" dirty="0" smtClean="0"/>
              <a:t>(zvaný Prokop Veliký)</a:t>
            </a:r>
          </a:p>
          <a:p>
            <a:r>
              <a:rPr lang="cs-CZ" dirty="0" smtClean="0"/>
              <a:t>V té době už proti husitům stála křižácká vojska téměř z celé Evropy</a:t>
            </a:r>
          </a:p>
          <a:p>
            <a:r>
              <a:rPr lang="cs-CZ" dirty="0" smtClean="0"/>
              <a:t>Po smrti Václava IV. Se měl vlády v Čechách ujmout Zikmund Lucemburský</a:t>
            </a:r>
          </a:p>
          <a:p>
            <a:r>
              <a:rPr lang="cs-CZ" dirty="0" smtClean="0"/>
              <a:t>30.května v bitvě u Lipan husité </a:t>
            </a:r>
            <a:r>
              <a:rPr lang="cs-CZ" u="sng" dirty="0" smtClean="0">
                <a:solidFill>
                  <a:srgbClr val="FF0000"/>
                </a:solidFill>
              </a:rPr>
              <a:t>poprvé podlehli</a:t>
            </a:r>
            <a:r>
              <a:rPr lang="cs-CZ" dirty="0" smtClean="0"/>
              <a:t>, mezi mrtvými byl i Prokop Holý</a:t>
            </a:r>
          </a:p>
          <a:p>
            <a:r>
              <a:rPr lang="cs-CZ" dirty="0" smtClean="0"/>
              <a:t> </a:t>
            </a:r>
            <a:r>
              <a:rPr lang="cs-CZ" dirty="0"/>
              <a:t>Zajatců nebylo mnoho a všechny čekal krutý osud, na 700 zajatých sirotčích a táborských bojovníků bylo upáleno ve </a:t>
            </a:r>
            <a:r>
              <a:rPr lang="cs-CZ" dirty="0" smtClean="0"/>
              <a:t>stodolách</a:t>
            </a:r>
          </a:p>
          <a:p>
            <a:r>
              <a:rPr lang="cs-CZ" dirty="0" smtClean="0"/>
              <a:t>Bitva u Lipan – konec husitského hnutí</a:t>
            </a:r>
          </a:p>
          <a:p>
            <a:r>
              <a:rPr lang="cs-CZ" dirty="0" smtClean="0"/>
              <a:t>Po této bitvě se stal českým králem Zikmund Lucemburský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7301136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Ktož sú boží bojovníci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44959"/>
            <a:ext cx="8157591" cy="4525963"/>
          </a:xfrm>
          <a:noFill/>
        </p:spPr>
        <p:txBody>
          <a:bodyPr>
            <a:normAutofit fontScale="32500" lnSpcReduction="20000"/>
          </a:bodyPr>
          <a:lstStyle/>
          <a:p>
            <a:r>
              <a:rPr lang="cs-CZ" sz="6400" dirty="0"/>
              <a:t>Kdož jste boží bojovníci</a:t>
            </a:r>
          </a:p>
          <a:p>
            <a:r>
              <a:rPr lang="cs-CZ" sz="6400" dirty="0"/>
              <a:t>a zákona jeho</a:t>
            </a:r>
          </a:p>
          <a:p>
            <a:r>
              <a:rPr lang="cs-CZ" sz="6400" dirty="0" err="1"/>
              <a:t>prostež</a:t>
            </a:r>
            <a:r>
              <a:rPr lang="cs-CZ" sz="6400" dirty="0"/>
              <a:t> od Boha pomoci</a:t>
            </a:r>
          </a:p>
          <a:p>
            <a:r>
              <a:rPr lang="cs-CZ" sz="6400" dirty="0"/>
              <a:t>a </a:t>
            </a:r>
            <a:r>
              <a:rPr lang="cs-CZ" sz="6400" dirty="0" err="1"/>
              <a:t>doufejtež</a:t>
            </a:r>
            <a:r>
              <a:rPr lang="cs-CZ" sz="6400" dirty="0"/>
              <a:t> v něho,</a:t>
            </a:r>
          </a:p>
          <a:p>
            <a:r>
              <a:rPr lang="cs-CZ" sz="6400" dirty="0"/>
              <a:t>že konečně vždycky s ním</a:t>
            </a:r>
          </a:p>
          <a:p>
            <a:r>
              <a:rPr lang="cs-CZ" sz="6400" dirty="0"/>
              <a:t>zvítězíte</a:t>
            </a:r>
          </a:p>
          <a:p>
            <a:endParaRPr lang="cs-CZ" sz="6400" dirty="0"/>
          </a:p>
          <a:p>
            <a:r>
              <a:rPr lang="cs-CZ" sz="6400" dirty="0"/>
              <a:t>Kristus vám za škody stojí</a:t>
            </a:r>
          </a:p>
          <a:p>
            <a:r>
              <a:rPr lang="cs-CZ" sz="6400" dirty="0"/>
              <a:t>stokrát víc slibuje</a:t>
            </a:r>
          </a:p>
          <a:p>
            <a:r>
              <a:rPr lang="cs-CZ" sz="6400" dirty="0"/>
              <a:t>Pak-</a:t>
            </a:r>
            <a:r>
              <a:rPr lang="cs-CZ" sz="6400" dirty="0" err="1"/>
              <a:t>li</a:t>
            </a:r>
            <a:r>
              <a:rPr lang="cs-CZ" sz="6400" dirty="0"/>
              <a:t> kdo proň život složí</a:t>
            </a:r>
          </a:p>
          <a:p>
            <a:r>
              <a:rPr lang="cs-CZ" sz="6400" dirty="0"/>
              <a:t>věčný míti bude</a:t>
            </a:r>
          </a:p>
          <a:p>
            <a:r>
              <a:rPr lang="cs-CZ" sz="6400" dirty="0"/>
              <a:t>Blaze každému kdož na</a:t>
            </a:r>
          </a:p>
          <a:p>
            <a:r>
              <a:rPr lang="cs-CZ" sz="6400" dirty="0"/>
              <a:t>pravdě sejde</a:t>
            </a:r>
          </a:p>
          <a:p>
            <a:endParaRPr lang="cs-CZ" sz="6400" dirty="0"/>
          </a:p>
        </p:txBody>
      </p:sp>
      <p:pic>
        <p:nvPicPr>
          <p:cNvPr id="4" name="Chorál Ktož jsú boží bojovníci (sample)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843860" y="4581128"/>
            <a:ext cx="609600" cy="6096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032" name="Picture 8" descr="C:\Users\pc\AppData\Local\Microsoft\Windows\Temporary Internet Files\Content.IE5\ZE071748\MP9004242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44824"/>
            <a:ext cx="2808312" cy="196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7386556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Husitství ve filmu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556792"/>
            <a:ext cx="8280920" cy="5040560"/>
          </a:xfrm>
          <a:noFill/>
          <a:ln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Otakar Vávra       - Jan Hus (1954) </a:t>
            </a:r>
          </a:p>
          <a:p>
            <a:pPr marL="0" indent="0">
              <a:buNone/>
            </a:pPr>
            <a:r>
              <a:rPr lang="cs-CZ" dirty="0" smtClean="0"/>
              <a:t>                                  - Jan Žižka (1955)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-Proti všem (1957)</a:t>
            </a:r>
          </a:p>
          <a:p>
            <a:pPr marL="0" indent="0">
              <a:buNone/>
            </a:pPr>
            <a:r>
              <a:rPr lang="cs-CZ" dirty="0" smtClean="0"/>
              <a:t>Vladimír Dvorský     - Jan Roháč z Dubé (1947)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sz="1100" dirty="0" smtClean="0">
                <a:hlinkClick r:id="rId3"/>
              </a:rPr>
              <a:t>http</a:t>
            </a:r>
            <a:r>
              <a:rPr lang="cs-CZ" sz="1100" dirty="0">
                <a:hlinkClick r:id="rId3"/>
              </a:rPr>
              <a:t>://</a:t>
            </a:r>
            <a:r>
              <a:rPr lang="cs-CZ" sz="1100" dirty="0" smtClean="0">
                <a:hlinkClick r:id="rId3"/>
              </a:rPr>
              <a:t>youtu.be/DZk29c3t00c</a:t>
            </a: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- Na Žižkově voze (1968)</a:t>
            </a:r>
          </a:p>
          <a:p>
            <a:pPr marL="0" indent="0">
              <a:buNone/>
            </a:pPr>
            <a:r>
              <a:rPr lang="cs-CZ" dirty="0" smtClean="0"/>
              <a:t>Oldřich Daněk       - Spanilá jízda (1963)</a:t>
            </a: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5292080" y="5301208"/>
            <a:ext cx="3240360" cy="935026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969899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827088" y="549275"/>
            <a:ext cx="77724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Co k sobě patří?</a:t>
            </a:r>
          </a:p>
        </p:txBody>
      </p:sp>
      <p:sp>
        <p:nvSpPr>
          <p:cNvPr id="2059" name="AutoShape 11" descr="Fialová motanina"/>
          <p:cNvSpPr>
            <a:spLocks noChangeArrowheads="1"/>
          </p:cNvSpPr>
          <p:nvPr/>
        </p:nvSpPr>
        <p:spPr bwMode="auto">
          <a:xfrm>
            <a:off x="611188" y="11255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Jan Žižka</a:t>
            </a:r>
          </a:p>
        </p:txBody>
      </p:sp>
      <p:sp>
        <p:nvSpPr>
          <p:cNvPr id="2060" name="AutoShape 12" descr="Fialová motanina"/>
          <p:cNvSpPr>
            <a:spLocks noChangeArrowheads="1"/>
          </p:cNvSpPr>
          <p:nvPr/>
        </p:nvSpPr>
        <p:spPr bwMode="auto">
          <a:xfrm>
            <a:off x="611188" y="22050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Bitva </a:t>
            </a:r>
          </a:p>
          <a:p>
            <a:pPr algn="ctr"/>
            <a:r>
              <a:rPr lang="cs-CZ" sz="2400" b="1">
                <a:solidFill>
                  <a:schemeClr val="bg1"/>
                </a:solidFill>
              </a:rPr>
              <a:t>u Sudoměře</a:t>
            </a:r>
          </a:p>
        </p:txBody>
      </p:sp>
      <p:sp>
        <p:nvSpPr>
          <p:cNvPr id="2069" name="AutoShape 21" descr="Fialová motanina"/>
          <p:cNvSpPr>
            <a:spLocks noChangeArrowheads="1"/>
          </p:cNvSpPr>
          <p:nvPr/>
        </p:nvSpPr>
        <p:spPr bwMode="auto">
          <a:xfrm>
            <a:off x="539750" y="31416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Jan Hus</a:t>
            </a:r>
          </a:p>
        </p:txBody>
      </p:sp>
      <p:sp>
        <p:nvSpPr>
          <p:cNvPr id="2070" name="AutoShape 22" descr="Fialová motanina"/>
          <p:cNvSpPr>
            <a:spLocks noChangeArrowheads="1"/>
          </p:cNvSpPr>
          <p:nvPr/>
        </p:nvSpPr>
        <p:spPr bwMode="auto">
          <a:xfrm>
            <a:off x="539750" y="42211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Bitva </a:t>
            </a:r>
          </a:p>
          <a:p>
            <a:pPr algn="ctr"/>
            <a:r>
              <a:rPr lang="cs-CZ" sz="2400" b="1">
                <a:solidFill>
                  <a:schemeClr val="bg1"/>
                </a:solidFill>
              </a:rPr>
              <a:t>u Lipan</a:t>
            </a:r>
          </a:p>
        </p:txBody>
      </p:sp>
      <p:sp>
        <p:nvSpPr>
          <p:cNvPr id="2071" name="AutoShape 23" descr="Fialová motanina"/>
          <p:cNvSpPr>
            <a:spLocks noChangeArrowheads="1"/>
          </p:cNvSpPr>
          <p:nvPr/>
        </p:nvSpPr>
        <p:spPr bwMode="auto">
          <a:xfrm>
            <a:off x="6443663" y="10525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1 420</a:t>
            </a:r>
          </a:p>
        </p:txBody>
      </p:sp>
      <p:sp>
        <p:nvSpPr>
          <p:cNvPr id="2072" name="AutoShape 24" descr="Fialová motanina"/>
          <p:cNvSpPr>
            <a:spLocks noChangeArrowheads="1"/>
          </p:cNvSpPr>
          <p:nvPr/>
        </p:nvSpPr>
        <p:spPr bwMode="auto">
          <a:xfrm>
            <a:off x="6443663" y="21320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kazatel</a:t>
            </a:r>
          </a:p>
        </p:txBody>
      </p:sp>
      <p:sp>
        <p:nvSpPr>
          <p:cNvPr id="2073" name="AutoShape 25" descr="Fialová motanina"/>
          <p:cNvSpPr>
            <a:spLocks noChangeArrowheads="1"/>
          </p:cNvSpPr>
          <p:nvPr/>
        </p:nvSpPr>
        <p:spPr bwMode="auto">
          <a:xfrm>
            <a:off x="6372225" y="3070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1 434</a:t>
            </a:r>
          </a:p>
        </p:txBody>
      </p:sp>
      <p:sp>
        <p:nvSpPr>
          <p:cNvPr id="2074" name="AutoShape 26" descr="Fialová motanina"/>
          <p:cNvSpPr>
            <a:spLocks noChangeArrowheads="1"/>
          </p:cNvSpPr>
          <p:nvPr/>
        </p:nvSpPr>
        <p:spPr bwMode="auto">
          <a:xfrm>
            <a:off x="6372225" y="41497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kalich</a:t>
            </a:r>
          </a:p>
        </p:txBody>
      </p:sp>
      <p:sp>
        <p:nvSpPr>
          <p:cNvPr id="2075" name="AutoShape 27" descr="Fialová motanina"/>
          <p:cNvSpPr>
            <a:spLocks noChangeArrowheads="1"/>
          </p:cNvSpPr>
          <p:nvPr/>
        </p:nvSpPr>
        <p:spPr bwMode="auto">
          <a:xfrm>
            <a:off x="539750" y="5229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husitství</a:t>
            </a:r>
          </a:p>
        </p:txBody>
      </p:sp>
      <p:sp>
        <p:nvSpPr>
          <p:cNvPr id="2076" name="AutoShape 28" descr="Fialová motanina"/>
          <p:cNvSpPr>
            <a:spLocks noChangeArrowheads="1"/>
          </p:cNvSpPr>
          <p:nvPr/>
        </p:nvSpPr>
        <p:spPr bwMode="auto">
          <a:xfrm>
            <a:off x="6372225" y="51577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palcát</a:t>
            </a:r>
          </a:p>
        </p:txBody>
      </p:sp>
    </p:spTree>
    <p:extLst>
      <p:ext uri="{BB962C8B-B14F-4D97-AF65-F5344CB8AC3E}">
        <p14:creationId xmlns:p14="http://schemas.microsoft.com/office/powerpoint/2010/main" xmlns="" val="136075996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 animBg="1"/>
      <p:bldP spid="2060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otázky a cvičení z probrané látky o.</a:t>
            </a:r>
          </a:p>
          <a:p>
            <a:r>
              <a:rPr lang="cs-CZ" dirty="0" smtClean="0"/>
              <a:t> </a:t>
            </a:r>
            <a:r>
              <a:rPr lang="cs-CZ" dirty="0"/>
              <a:t>Snímek </a:t>
            </a:r>
            <a:r>
              <a:rPr lang="cs-CZ" dirty="0" smtClean="0"/>
              <a:t>č.8–pro </a:t>
            </a:r>
            <a:r>
              <a:rPr lang="cs-CZ" dirty="0"/>
              <a:t>přehrání </a:t>
            </a:r>
            <a:r>
              <a:rPr lang="cs-CZ" dirty="0" smtClean="0"/>
              <a:t>videoukázky je </a:t>
            </a:r>
            <a:r>
              <a:rPr lang="cs-CZ" dirty="0"/>
              <a:t>nutné připojení na internet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idx="4294967295"/>
          </p:nvPr>
        </p:nvSpPr>
        <p:spPr>
          <a:xfrm>
            <a:off x="0" y="260350"/>
            <a:ext cx="7772400" cy="576263"/>
          </a:xfrm>
        </p:spPr>
        <p:txBody>
          <a:bodyPr>
            <a:noAutofit/>
          </a:bodyPr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Zdroje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3"/>
              </a:rPr>
              <a:t>http://www.husitstvi.cz/archiv/chorál%20ktož%20jsú%20boží%20bojovníci%20(sample).mp3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4"/>
              </a:rPr>
              <a:t>http://t0.gstatic.com/images?q=tbn:and9gctkvzjgojiwc67jnu_lvp8h-nwlkeik9kvgquqjnef-kknvjguf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5"/>
              </a:rPr>
              <a:t>http://upload.wikimedia.org/wikipedia/commons/thumb/f/fc/kingdom_of_bohemia_during_the_hussite_wars.jpg/800px-kingdom_of_bohemia_during_the_hussite_wars.jpg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6"/>
              </a:rPr>
              <a:t>http://www.zelpage.cz/news_n/r352_jan_hus_754-027_vejprnice.jpg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7"/>
              </a:rPr>
              <a:t>http://youtu.be/dzk29c3t00c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8"/>
              </a:rPr>
              <a:t>http://www.cesky-lev.cz/admin/upload/ceskylhttp://upload.wikimedia.org/wikipedia/commons/thumb/1/10/tarasnice.jpg/220px-tarasnice.jpgev_fotogalerie/100_4973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9"/>
              </a:rPr>
              <a:t>http://www.zamky-hrady.eu/img/vojenske_pamatky/1247536932.jpg</a:t>
            </a:r>
            <a: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4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10"/>
              </a:rPr>
              <a:t>http://www.nns.cz/obchod/data/obrazky/sortiment/94-vlastiveda-4-hlavni-udalosti-nejstarsich-ceskych-dejin-ucebnice</a:t>
            </a:r>
            <a: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hlinkClick r:id="rId11"/>
              </a:rPr>
              <a:t>http://t1.gstatic.com/images?q=tbn:and9gcrb2tuompikctezfh871lmwzqeogwipqv5_tflfanww4arl_c-usqbax0er</a:t>
            </a:r>
            <a: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sz="1600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1600" cap="none" dirty="0" smtClean="0"/>
              <a:t/>
            </a:r>
            <a:br>
              <a:rPr lang="cs-CZ" sz="1600" cap="none" dirty="0" smtClean="0"/>
            </a:br>
            <a:r>
              <a:rPr lang="cs-CZ" sz="1600" cap="none" dirty="0" smtClean="0"/>
              <a:t/>
            </a:r>
            <a:br>
              <a:rPr lang="cs-CZ" sz="1600" cap="none" dirty="0" smtClean="0"/>
            </a:br>
            <a:r>
              <a:rPr lang="cs-CZ" sz="1600" cap="none" dirty="0" smtClean="0"/>
              <a:t>Autorem tohoto materiálu, pokud není uvedeno jinak je </a:t>
            </a:r>
            <a:r>
              <a:rPr lang="cs-CZ" sz="1600" cap="none" dirty="0" err="1" smtClean="0"/>
              <a:t>bc.</a:t>
            </a:r>
            <a:r>
              <a:rPr lang="cs-CZ" sz="1600" cap="none" dirty="0" smtClean="0"/>
              <a:t> Miroslav Barda</a:t>
            </a:r>
            <a:endParaRPr lang="cs-CZ" sz="1600" cap="none" dirty="0"/>
          </a:p>
        </p:txBody>
      </p:sp>
      <p:pic>
        <p:nvPicPr>
          <p:cNvPr id="1027" name="Picture 3" descr="C:\Users\pc\AppData\Local\Microsoft\Windows\Temporary Internet Files\Content.IE5\FSMLUD21\opvk_hor_zakladni_logolink_bar_cz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40715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3105835"/>
            <a:ext cx="5742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51676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3227</TotalTime>
  <Words>405</Words>
  <Application>Microsoft Office PowerPoint</Application>
  <PresentationFormat>Předvádění na obrazovce (4:3)</PresentationFormat>
  <Paragraphs>76</Paragraphs>
  <Slides>11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VY _32 _INOVACE _08_10_husitství (husitské bitvy)</vt:lpstr>
      <vt:lpstr> Začátek husitských válek </vt:lpstr>
      <vt:lpstr>Země České za válek husitských  1419-1437</vt:lpstr>
      <vt:lpstr>Husitské zbraně</vt:lpstr>
      <vt:lpstr>Bitva u Sudoměře (1420)</vt:lpstr>
      <vt:lpstr>Bitva u Lipan (1434)</vt:lpstr>
      <vt:lpstr>Ktož sú boží bojovníci</vt:lpstr>
      <vt:lpstr>Husitství ve filmu</vt:lpstr>
      <vt:lpstr>Snímek 9</vt:lpstr>
      <vt:lpstr>POPIS</vt:lpstr>
      <vt:lpstr>                Zdroje  http://www.husitstvi.cz/archiv/chorál%20ktož%20jsú%20boží%20bojovníci%20(sample).mp3 http://t0.gstatic.com/images?q=tbn:and9gctkvzjgojiwc67jnu_lvp8h-nwlkeik9kvgquqjnef-kknvjguf http://upload.wikimedia.org/wikipedia/commons/thumb/f/fc/kingdom_of_bohemia_during_the_hussite_wars.jpg/800px-kingdom_of_bohemia_during_the_hussite_wars.jpg http://www.zelpage.cz/news_n/r352_jan_hus_754-027_vejprnice.jpg http://youtu.be/dzk29c3t00c http://www.cesky-lev.cz/admin/upload/ceskylhttp://upload.wikimedia.org/wikipedia/commons/thumb/1/10/tarasnice.jpg/220px-tarasnice.jpgev_fotogalerie/100_4973 http://www.zamky-hrady.eu/img/vojenske_pamatky/1247536932.jpg http://www.nns.cz/obchod/data/obrazky/sortiment/94-vlastiveda-4-hlavni-udalosti-nejstarsich-ceskych-dejin-ucebnice http://t1.gstatic.com/images?q=tbn:and9gcrb2tuompikctezfh871lmwzqeogwipqv5_tflfanww4arl_c-usqbax0er   Autorem tohoto materiálu, pokud není uvedeno jinak je bc. Miroslav Barda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pajkrtova</cp:lastModifiedBy>
  <cp:revision>346</cp:revision>
  <dcterms:created xsi:type="dcterms:W3CDTF">2011-05-06T14:42:50Z</dcterms:created>
  <dcterms:modified xsi:type="dcterms:W3CDTF">2012-02-22T09:50:48Z</dcterms:modified>
</cp:coreProperties>
</file>