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3"/>
  </p:notesMasterIdLst>
  <p:sldIdLst>
    <p:sldId id="309" r:id="rId2"/>
    <p:sldId id="256" r:id="rId3"/>
    <p:sldId id="322" r:id="rId4"/>
    <p:sldId id="323" r:id="rId5"/>
    <p:sldId id="324" r:id="rId6"/>
    <p:sldId id="325" r:id="rId7"/>
    <p:sldId id="326" r:id="rId8"/>
    <p:sldId id="327" r:id="rId9"/>
    <p:sldId id="329" r:id="rId10"/>
    <p:sldId id="328" r:id="rId11"/>
    <p:sldId id="30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99"/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7342807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43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Cenné papíry peněžního trhu II.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Slouží      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Cenné papíry peněžního trhu II.</a:t>
            </a:r>
            <a:endParaRPr lang="cs-CZ" sz="24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33192" y="1700808"/>
            <a:ext cx="7772400" cy="431973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převoditelný cenný papír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dlužnická závazek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povinnost směnečného dlužníka zaplatit majiteli směnky v určitém čase a na určitém místě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b="1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354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971600" y="2852936"/>
            <a:ext cx="3471277" cy="2119931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b="1" dirty="0" smtClean="0">
                <a:solidFill>
                  <a:schemeClr val="accent6"/>
                </a:solidFill>
              </a:rPr>
              <a:t>vlastní směnka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5179153" y="2852936"/>
            <a:ext cx="3471275" cy="208823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b="1" dirty="0">
                <a:solidFill>
                  <a:schemeClr val="accent6"/>
                </a:solidFill>
              </a:rPr>
              <a:t>cizí směnka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7913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- druhy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660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7913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– druhy - vlastní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3272884" y="4810599"/>
            <a:ext cx="3026857" cy="648072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peníze či zboží</a:t>
            </a:r>
            <a:endParaRPr lang="cs-CZ" b="1" dirty="0">
              <a:solidFill>
                <a:schemeClr val="accent6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874470" y="3010399"/>
            <a:ext cx="7798043" cy="1829481"/>
            <a:chOff x="874470" y="3010399"/>
            <a:chExt cx="7798043" cy="1829481"/>
          </a:xfrm>
        </p:grpSpPr>
        <p:grpSp>
          <p:nvGrpSpPr>
            <p:cNvPr id="19" name="Skupina 18"/>
            <p:cNvGrpSpPr/>
            <p:nvPr/>
          </p:nvGrpSpPr>
          <p:grpSpPr>
            <a:xfrm>
              <a:off x="3270098" y="3010399"/>
              <a:ext cx="3029644" cy="1584176"/>
              <a:chOff x="4710709" y="3068960"/>
              <a:chExt cx="3029644" cy="1584176"/>
            </a:xfrm>
          </p:grpSpPr>
          <p:sp>
            <p:nvSpPr>
              <p:cNvPr id="13" name="Šipka doprava 12"/>
              <p:cNvSpPr/>
              <p:nvPr/>
            </p:nvSpPr>
            <p:spPr>
              <a:xfrm>
                <a:off x="4710709" y="3068960"/>
                <a:ext cx="3029644" cy="576064"/>
              </a:xfrm>
              <a:prstGeom prst="rightArrow">
                <a:avLst/>
              </a:prstGeom>
              <a:solidFill>
                <a:schemeClr val="tx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chemeClr val="accent6"/>
                    </a:solidFill>
                  </a:rPr>
                  <a:t>peníze či zboží</a:t>
                </a:r>
                <a:endParaRPr lang="cs-CZ" b="1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17" name="Šipka doleva 16"/>
              <p:cNvSpPr/>
              <p:nvPr/>
            </p:nvSpPr>
            <p:spPr>
              <a:xfrm>
                <a:off x="4713495" y="4005064"/>
                <a:ext cx="3026858" cy="648072"/>
              </a:xfrm>
              <a:prstGeom prst="leftArrow">
                <a:avLst/>
              </a:prstGeom>
              <a:solidFill>
                <a:schemeClr val="accent3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chemeClr val="accent6"/>
                    </a:solidFill>
                  </a:rPr>
                  <a:t>směnka vlastní</a:t>
                </a:r>
                <a:endParaRPr lang="cs-CZ" b="1" dirty="0">
                  <a:solidFill>
                    <a:schemeClr val="accent6"/>
                  </a:solidFill>
                </a:endParaRPr>
              </a:p>
            </p:txBody>
          </p:sp>
        </p:grpSp>
        <p:sp>
          <p:nvSpPr>
            <p:cNvPr id="20" name="Zaoblený obdélník 19"/>
            <p:cNvSpPr/>
            <p:nvPr/>
          </p:nvSpPr>
          <p:spPr>
            <a:xfrm>
              <a:off x="874470" y="3701199"/>
              <a:ext cx="2015703" cy="1138681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accent6"/>
                  </a:solidFill>
                </a:rPr>
                <a:t>věřitel</a:t>
              </a:r>
              <a:endParaRPr lang="cs-CZ" b="1" dirty="0">
                <a:solidFill>
                  <a:schemeClr val="accent6"/>
                </a:solidFill>
              </a:endParaRPr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6656810" y="3701198"/>
              <a:ext cx="2015703" cy="1138681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accent6"/>
                  </a:solidFill>
                </a:rPr>
                <a:t>dlužník</a:t>
              </a:r>
              <a:endParaRPr lang="cs-CZ" b="1" dirty="0">
                <a:solidFill>
                  <a:schemeClr val="accent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627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7913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– druhy - cizí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3059310" y="5160548"/>
            <a:ext cx="3026857" cy="648072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2500" lnSpcReduction="20000"/>
          </a:bodyPr>
          <a:lstStyle/>
          <a:p>
            <a:pPr marL="0" indent="0" algn="ctr">
              <a:buNone/>
            </a:pP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9027222">
            <a:off x="1544488" y="4035527"/>
            <a:ext cx="3029644" cy="576064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 rot="2359147">
            <a:off x="4530145" y="3967332"/>
            <a:ext cx="3026858" cy="648072"/>
          </a:xfrm>
          <a:prstGeom prst="lef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79912" y="2492150"/>
            <a:ext cx="1511647" cy="72008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věřitel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160866" y="5448580"/>
            <a:ext cx="1659606" cy="72008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směnečník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1630" y="5240939"/>
            <a:ext cx="1511647" cy="72008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výstavce směnky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41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13070" y="1628800"/>
            <a:ext cx="7772400" cy="43917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– druhy - cizí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trasant – výstavce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remitent – věřitel</a:t>
            </a:r>
          </a:p>
          <a:p>
            <a:pPr>
              <a:lnSpc>
                <a:spcPct val="150000"/>
              </a:lnSpc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trasát - směnečník </a:t>
            </a: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Trasant přikazuje trasátovi uhradit remitentovi dlužnou částku.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444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1043608" y="1628800"/>
            <a:ext cx="7560840" cy="45357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cizí - obsah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označení „Směnka“ v textu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částka – slovně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jméno směnečníka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jméno věřitele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datum, místo vystavení</a:t>
            </a: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770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1554"/>
            <a:ext cx="7772400" cy="482379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cizí - obsah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údaj splatnosti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vitasměnka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- na viděnou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časová </a:t>
            </a:r>
            <a:r>
              <a:rPr lang="cs-CZ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vitasměnka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- na určitý čas po viděné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datosměnka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určitý čas po vystavení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fixní – určitý den</a:t>
            </a:r>
          </a:p>
          <a:p>
            <a:pPr marL="363538" lvl="1" indent="-363538"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podpis a adresa výstavce</a:t>
            </a: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66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KRÁTKODOBÝCH CENNÝCH PAPÍRŮ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1043608" y="1607513"/>
            <a:ext cx="7772400" cy="45357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Směnky – užití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zástava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ručení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součást dokumentárního akreditivu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platidlo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cizí krátkodobý zdroj financování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D0D"/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eskont exportních směnek	</a:t>
            </a: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7884368" y="5539895"/>
            <a:ext cx="792088" cy="576064"/>
          </a:xfrm>
          <a:prstGeom prst="actionButtonBackPreviou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22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2368</TotalTime>
  <Words>303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DIGITÁLNÍ UČEBNÍ MATERIÁL</vt:lpstr>
      <vt:lpstr>FINANČNÍ TRHY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 DRUHY KRÁTKODOBÝCH CENNÝCH PAPÍRŮ 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89</cp:revision>
  <cp:lastPrinted>1601-01-01T00:00:00Z</cp:lastPrinted>
  <dcterms:created xsi:type="dcterms:W3CDTF">2006-11-18T10:07:42Z</dcterms:created>
  <dcterms:modified xsi:type="dcterms:W3CDTF">2013-08-27T22:14:59Z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