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73" r:id="rId7"/>
    <p:sldId id="278" r:id="rId8"/>
    <p:sldId id="279" r:id="rId9"/>
    <p:sldId id="280" r:id="rId10"/>
    <p:sldId id="27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722" autoAdjust="0"/>
  </p:normalViewPr>
  <p:slideViewPr>
    <p:cSldViewPr>
      <p:cViewPr>
        <p:scale>
          <a:sx n="100" d="100"/>
          <a:sy n="100" d="100"/>
        </p:scale>
        <p:origin x="-690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Inkoustov%C3%A1_tisk%C3%A1rna" TargetMode="External"/><Relationship Id="rId2" Type="http://schemas.openxmlformats.org/officeDocument/2006/relationships/hyperlink" Target="http://cs.wikipedia.org/wiki/Jehli%C4%8Dkov%C3%A1_tisk%C3%A1rna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Laserov%C3%A1_tisk%C3%A1rna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7080026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Jehličkové a inkoustové tiskárny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22. 12. 2012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Tiskárny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Jehličkové a inkoustové tiskárny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83277" y="5373216"/>
            <a:ext cx="496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  <p:pic>
        <p:nvPicPr>
          <p:cNvPr id="1028" name="Picture 4" descr="http://www.epson.cz/files/assets/converted/550m-310m/l/q/b/3/lqb300-ii_web.png.nac.pn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850" y="1628800"/>
            <a:ext cx="5509454" cy="4217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Jehli</a:t>
            </a:r>
            <a:r>
              <a:rPr lang="cs-CZ" dirty="0" err="1" smtClean="0"/>
              <a:t>čkové</a:t>
            </a:r>
            <a:r>
              <a:rPr lang="cs-CZ" dirty="0" smtClean="0"/>
              <a:t> tiskárny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0146"/>
            <a:ext cx="8686800" cy="4971182"/>
          </a:xfrm>
        </p:spPr>
        <p:txBody>
          <a:bodyPr>
            <a:noAutofit/>
          </a:bodyPr>
          <a:lstStyle/>
          <a:p>
            <a:r>
              <a:rPr lang="cs-CZ" sz="2800" dirty="0" smtClean="0"/>
              <a:t>K </a:t>
            </a:r>
            <a:r>
              <a:rPr lang="cs-CZ" sz="2800" dirty="0"/>
              <a:t>tisku </a:t>
            </a:r>
            <a:r>
              <a:rPr lang="cs-CZ" sz="2800" dirty="0" smtClean="0"/>
              <a:t>používají tiskovou </a:t>
            </a:r>
            <a:r>
              <a:rPr lang="cs-CZ" sz="2800" dirty="0"/>
              <a:t>hlavu, která se pohybuje ze strany na stranu po listu papíru a přes barvící pásku naplněnou inkoustem se otisknou jehličky na papír. </a:t>
            </a:r>
            <a:endParaRPr lang="cs-CZ" sz="2800" dirty="0" smtClean="0"/>
          </a:p>
          <a:p>
            <a:r>
              <a:rPr lang="cs-CZ" sz="2800" dirty="0" smtClean="0"/>
              <a:t>Stejná funkce </a:t>
            </a:r>
            <a:r>
              <a:rPr lang="cs-CZ" sz="2800" dirty="0"/>
              <a:t>jako klasický psací stroj, s tím rozdílem, že můžeme vybírat různé druhy písma, </a:t>
            </a:r>
            <a:r>
              <a:rPr lang="cs-CZ" sz="2800" dirty="0" smtClean="0"/>
              <a:t>popřípadě </a:t>
            </a:r>
            <a:r>
              <a:rPr lang="cs-CZ" sz="2800" dirty="0"/>
              <a:t>tisknout obrázky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Vzhledem </a:t>
            </a:r>
            <a:r>
              <a:rPr lang="cs-CZ" sz="2800" dirty="0"/>
              <a:t>k tomu, že se při tisku využívá mechanického tlaku, </a:t>
            </a:r>
            <a:r>
              <a:rPr lang="cs-CZ" sz="2800" dirty="0" smtClean="0"/>
              <a:t>tyto </a:t>
            </a:r>
            <a:r>
              <a:rPr lang="cs-CZ" sz="2800" dirty="0"/>
              <a:t>tiskárny mohou vytvářet kopie pomocí uhlového papíru (tzv. </a:t>
            </a:r>
            <a:r>
              <a:rPr lang="cs-CZ" sz="2800" dirty="0" smtClean="0"/>
              <a:t>„kopíráku“). </a:t>
            </a:r>
            <a:r>
              <a:rPr lang="en-US" sz="2000" dirty="0" smtClean="0"/>
              <a:t>[2]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4752528"/>
          </a:xfrm>
        </p:spPr>
        <p:txBody>
          <a:bodyPr>
            <a:normAutofit/>
          </a:bodyPr>
          <a:lstStyle/>
          <a:p>
            <a:r>
              <a:rPr lang="cs-CZ" sz="2800" dirty="0"/>
              <a:t>Každý bod je vykreslen malou kovovou jehlou, řízenou elektromagnetem a to buď přímo nebo pomocí malých vahadel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Pohyblivá </a:t>
            </a:r>
            <a:r>
              <a:rPr lang="cs-CZ" sz="2800" dirty="0"/>
              <a:t>část tiskárny se nazývá hlava a při přejetí listu papíru z jedné strany </a:t>
            </a:r>
            <a:r>
              <a:rPr lang="cs-CZ" sz="2800" dirty="0" smtClean="0"/>
              <a:t>listu </a:t>
            </a:r>
            <a:r>
              <a:rPr lang="cs-CZ" sz="2800" dirty="0"/>
              <a:t>papíru </a:t>
            </a:r>
            <a:r>
              <a:rPr lang="cs-CZ" sz="2800" dirty="0" smtClean="0"/>
              <a:t>na druhou vytiskne </a:t>
            </a:r>
            <a:r>
              <a:rPr lang="cs-CZ" sz="2800" dirty="0"/>
              <a:t>jeden řádek </a:t>
            </a:r>
            <a:r>
              <a:rPr lang="cs-CZ" sz="2800" dirty="0" smtClean="0"/>
              <a:t>textu.</a:t>
            </a:r>
          </a:p>
          <a:p>
            <a:r>
              <a:rPr lang="cs-CZ" sz="2800" dirty="0" smtClean="0"/>
              <a:t>Většina </a:t>
            </a:r>
            <a:r>
              <a:rPr lang="cs-CZ" sz="2800" dirty="0"/>
              <a:t>jehličkových tiskáren má uložené jehličky vertikálně a v případě většího množství jehliček se zvyšuje hustota dopadu jehliček a tím i kvalita tisku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Počet </a:t>
            </a:r>
            <a:r>
              <a:rPr lang="cs-CZ" sz="2800" dirty="0"/>
              <a:t>jehliček je 2, 7, 9, 18 24 a </a:t>
            </a:r>
            <a:r>
              <a:rPr lang="cs-CZ" sz="2800" dirty="0" smtClean="0"/>
              <a:t>více 		</a:t>
            </a:r>
            <a:r>
              <a:rPr lang="en-US" sz="2000" dirty="0" smtClean="0"/>
              <a:t>[2]</a:t>
            </a:r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Jehličkové tiskárny – princip tisku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14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Inkoustové tiskárny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300" dirty="0"/>
              <a:t>Snaha nahradit nekvalitní grafický tisk jehličkových tiskáren se objevila už v 70. letech. Konstruktéři se ale potýkali s těžce řešitelnými problémy jako zasycháním inkoustu v tiskové hlavě či nedostatečné kontrole toku inkoustu. S pokrokem výrobní technologie se ale tyto vady podařilo zažehnat.</a:t>
            </a:r>
          </a:p>
          <a:p>
            <a:r>
              <a:rPr lang="cs-CZ" sz="3300" dirty="0"/>
              <a:t>Když se pak počátkem 90. let cena inkoustových tiskáren dostala na přijatelnou úroveň, staly se, především kvůli možnosti barevného tisku, na celém světě oblíbeným a častým druhem tiskáren jak </a:t>
            </a:r>
            <a:r>
              <a:rPr lang="cs-CZ" sz="3300" dirty="0" smtClean="0"/>
              <a:t>v</a:t>
            </a:r>
            <a:r>
              <a:rPr lang="en-US" sz="3300" dirty="0" smtClean="0"/>
              <a:t> </a:t>
            </a:r>
            <a:r>
              <a:rPr lang="cs-CZ" sz="3300" dirty="0" smtClean="0"/>
              <a:t>domácnostech</a:t>
            </a:r>
            <a:r>
              <a:rPr lang="cs-CZ" sz="3300" dirty="0"/>
              <a:t>, tak i pro kancelářské užití</a:t>
            </a:r>
            <a:r>
              <a:rPr lang="cs-CZ" sz="3300" dirty="0" smtClean="0"/>
              <a:t>.</a:t>
            </a:r>
            <a:r>
              <a:rPr lang="en-US" dirty="0" smtClean="0"/>
              <a:t>	</a:t>
            </a:r>
            <a:r>
              <a:rPr lang="en-US" sz="2400" dirty="0" smtClean="0"/>
              <a:t>[3]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033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Inkoustové tiskárny – princip tisku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Princip tisku je založen na tom, že inkoust je </a:t>
            </a:r>
            <a:r>
              <a:rPr lang="cs-CZ" dirty="0" smtClean="0"/>
              <a:t>na papír </a:t>
            </a:r>
            <a:r>
              <a:rPr lang="cs-CZ" dirty="0"/>
              <a:t>vymršťován velkou rychlostí v podobě kapek o velikosti v </a:t>
            </a:r>
            <a:r>
              <a:rPr lang="cs-CZ" dirty="0" smtClean="0"/>
              <a:t>jednotkách </a:t>
            </a:r>
            <a:r>
              <a:rPr lang="cs-CZ" dirty="0" err="1" smtClean="0"/>
              <a:t>pikolitrů</a:t>
            </a:r>
            <a:r>
              <a:rPr lang="cs-CZ" dirty="0" smtClean="0"/>
              <a:t> (1 </a:t>
            </a:r>
            <a:r>
              <a:rPr lang="cs-CZ" dirty="0" err="1" smtClean="0"/>
              <a:t>pikolitr</a:t>
            </a:r>
            <a:r>
              <a:rPr lang="cs-CZ" dirty="0" smtClean="0"/>
              <a:t> = 10</a:t>
            </a:r>
            <a:r>
              <a:rPr lang="cs-CZ" baseline="30000" dirty="0"/>
              <a:t>−12 </a:t>
            </a:r>
            <a:r>
              <a:rPr lang="cs-CZ" dirty="0" smtClean="0"/>
              <a:t>litrů).</a:t>
            </a:r>
          </a:p>
          <a:p>
            <a:r>
              <a:rPr lang="cs-CZ" dirty="0" smtClean="0"/>
              <a:t>Objem </a:t>
            </a:r>
            <a:r>
              <a:rPr lang="cs-CZ" dirty="0"/>
              <a:t>kapek má na kvalitu tisku velký </a:t>
            </a:r>
            <a:r>
              <a:rPr lang="cs-CZ" dirty="0" smtClean="0"/>
              <a:t>vliv. Některé </a:t>
            </a:r>
            <a:r>
              <a:rPr lang="cs-CZ" dirty="0"/>
              <a:t>tiskárny mají funkci měnitelného objemu kapek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Rychlost </a:t>
            </a:r>
            <a:r>
              <a:rPr lang="cs-CZ" dirty="0"/>
              <a:t>kapek se pohybuje mezi 50 a 100 km/h, vzdálenost mezi listem papíru a tiskovou hlavou je zhruba 1 mm</a:t>
            </a:r>
            <a:r>
              <a:rPr lang="cs-CZ" dirty="0" smtClean="0"/>
              <a:t>.						</a:t>
            </a:r>
            <a:r>
              <a:rPr lang="en-US" sz="2200" dirty="0" smtClean="0"/>
              <a:t>[3]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041162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Inkoustov</a:t>
            </a:r>
            <a:r>
              <a:rPr lang="cs-CZ" dirty="0" smtClean="0"/>
              <a:t>É</a:t>
            </a:r>
            <a:r>
              <a:rPr lang="en-US" dirty="0" smtClean="0"/>
              <a:t> </a:t>
            </a:r>
            <a:r>
              <a:rPr lang="en-US" dirty="0" err="1" smtClean="0"/>
              <a:t>tisk</a:t>
            </a:r>
            <a:r>
              <a:rPr lang="cs-CZ" dirty="0" err="1" smtClean="0"/>
              <a:t>árny</a:t>
            </a:r>
            <a:r>
              <a:rPr lang="cs-CZ" dirty="0" smtClean="0"/>
              <a:t> – 3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72608"/>
          </a:xfrm>
        </p:spPr>
        <p:txBody>
          <a:bodyPr>
            <a:noAutofit/>
          </a:bodyPr>
          <a:lstStyle/>
          <a:p>
            <a:r>
              <a:rPr lang="cs-CZ" sz="2300" dirty="0" smtClean="0"/>
              <a:t>V </a:t>
            </a:r>
            <a:r>
              <a:rPr lang="cs-CZ" sz="2300" b="1" dirty="0"/>
              <a:t>termální</a:t>
            </a:r>
            <a:r>
              <a:rPr lang="cs-CZ" sz="2300" dirty="0"/>
              <a:t> inkoustové tiskárně pracuje tisková hlava </a:t>
            </a:r>
            <a:r>
              <a:rPr lang="cs-CZ" sz="2300" dirty="0" smtClean="0"/>
              <a:t>s tepelnými </a:t>
            </a:r>
            <a:r>
              <a:rPr lang="cs-CZ" sz="2300" dirty="0"/>
              <a:t>tělísky zahřívajícími inkoust. Při zahřátí vznikne </a:t>
            </a:r>
            <a:r>
              <a:rPr lang="cs-CZ" sz="2300" dirty="0" smtClean="0"/>
              <a:t>v trysce </a:t>
            </a:r>
            <a:r>
              <a:rPr lang="cs-CZ" sz="2300" dirty="0"/>
              <a:t>bublina, která způsobí vymrštění inkoustové kapky na papír</a:t>
            </a:r>
            <a:r>
              <a:rPr lang="cs-CZ" sz="2300" dirty="0" smtClean="0"/>
              <a:t>.</a:t>
            </a:r>
            <a:endParaRPr lang="cs-CZ" sz="2300" dirty="0"/>
          </a:p>
          <a:p>
            <a:r>
              <a:rPr lang="cs-CZ" sz="2300" dirty="0"/>
              <a:t>Tisková hlava v </a:t>
            </a:r>
            <a:r>
              <a:rPr lang="cs-CZ" sz="2300" b="1" dirty="0" smtClean="0"/>
              <a:t>piezoelektrické</a:t>
            </a:r>
            <a:r>
              <a:rPr lang="cs-CZ" sz="2300" dirty="0" smtClean="0"/>
              <a:t> tiskárně </a:t>
            </a:r>
            <a:r>
              <a:rPr lang="cs-CZ" sz="2300" dirty="0"/>
              <a:t>pracuje </a:t>
            </a:r>
            <a:r>
              <a:rPr lang="cs-CZ" sz="2300" dirty="0" smtClean="0"/>
              <a:t>s piezoelektrickými </a:t>
            </a:r>
            <a:r>
              <a:rPr lang="cs-CZ" sz="2300" dirty="0"/>
              <a:t>krystaly, což jsou vlastně destičky schopné měnit svůj tvar. Trysky jsou uloženy v komůrkách </a:t>
            </a:r>
            <a:r>
              <a:rPr lang="cs-CZ" sz="2300" dirty="0" smtClean="0"/>
              <a:t>z piezoelektrických </a:t>
            </a:r>
            <a:r>
              <a:rPr lang="cs-CZ" sz="2300" dirty="0"/>
              <a:t>krystalů. Tyto komůrky jsou roztahovány </a:t>
            </a:r>
            <a:r>
              <a:rPr lang="cs-CZ" sz="2300" dirty="0" smtClean="0"/>
              <a:t>a zužovány </a:t>
            </a:r>
            <a:r>
              <a:rPr lang="cs-CZ" sz="2300" dirty="0"/>
              <a:t>a tryska podle toho vystřikuje </a:t>
            </a:r>
            <a:r>
              <a:rPr lang="cs-CZ" sz="2300" dirty="0" smtClean="0"/>
              <a:t>inkoust.</a:t>
            </a:r>
          </a:p>
          <a:p>
            <a:r>
              <a:rPr lang="cs-CZ" sz="2300" dirty="0"/>
              <a:t>Způsob tisku se podobá tisku termální inkoustové tiskárny, rozdíl je však v inkoustu. Ve </a:t>
            </a:r>
            <a:r>
              <a:rPr lang="cs-CZ" sz="2300" b="1" dirty="0"/>
              <a:t>voskových</a:t>
            </a:r>
            <a:r>
              <a:rPr lang="cs-CZ" sz="2300" dirty="0"/>
              <a:t> inkoustových tiskárnách je místo tekutého inkoustu užíván speciální vosk (bývá také nazýván tuhý inkoust). Tiskárny se liší i tím, že dokáží namíchat potřebnou barvu bodu i bez nutnosti překrývání rastrů. Tisk je kvalitnější </a:t>
            </a:r>
            <a:r>
              <a:rPr lang="cs-CZ" sz="2300" dirty="0" smtClean="0"/>
              <a:t>a také </a:t>
            </a:r>
            <a:r>
              <a:rPr lang="cs-CZ" sz="2300" dirty="0"/>
              <a:t>podání barev je živější.</a:t>
            </a:r>
          </a:p>
        </p:txBody>
      </p:sp>
    </p:spTree>
    <p:extLst>
      <p:ext uri="{BB962C8B-B14F-4D97-AF65-F5344CB8AC3E}">
        <p14:creationId xmlns:p14="http://schemas.microsoft.com/office/powerpoint/2010/main" val="3559794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86544"/>
            <a:ext cx="8686800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Další zdroje informací</a:t>
            </a:r>
            <a:r>
              <a:rPr lang="en-US" dirty="0" smtClean="0"/>
              <a:t> o </a:t>
            </a:r>
            <a:r>
              <a:rPr lang="cs-CZ" dirty="0" smtClean="0"/>
              <a:t>tiskárnách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39341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err="1" smtClean="0">
                <a:hlinkClick r:id="rId2"/>
              </a:rPr>
              <a:t>cs.wikipedia.org</a:t>
            </a:r>
            <a:r>
              <a:rPr lang="cs-CZ" sz="2800" dirty="0" smtClean="0">
                <a:hlinkClick r:id="rId2"/>
              </a:rPr>
              <a:t>/wiki/Jehli%C4%8Dkov%C3%A1_tisk%C3%A1rna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nebo</a:t>
            </a:r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err="1" smtClean="0">
                <a:hlinkClick r:id="rId3"/>
              </a:rPr>
              <a:t>cs.wikipedia.org</a:t>
            </a:r>
            <a:r>
              <a:rPr lang="cs-CZ" sz="2800" dirty="0" smtClean="0">
                <a:hlinkClick r:id="rId3"/>
              </a:rPr>
              <a:t>/wiki/Inkoustov%C3%A1_tisk%C3%A1rna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případně</a:t>
            </a:r>
          </a:p>
          <a:p>
            <a:pPr marL="0" indent="0">
              <a:buNone/>
            </a:pPr>
            <a:r>
              <a:rPr lang="cs-CZ" sz="2800" dirty="0">
                <a:hlinkClick r:id="rId4"/>
              </a:rPr>
              <a:t>http://</a:t>
            </a:r>
            <a:r>
              <a:rPr lang="cs-CZ" sz="2800" dirty="0" err="1">
                <a:hlinkClick r:id="rId4"/>
              </a:rPr>
              <a:t>cs.wikipedia.org</a:t>
            </a:r>
            <a:r>
              <a:rPr lang="cs-CZ" sz="2800" dirty="0">
                <a:hlinkClick r:id="rId4"/>
              </a:rPr>
              <a:t>/wiki/Laserov%C3%A1_tisk%C3%A1rna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87992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 smtClean="0"/>
              <a:t>[1] </a:t>
            </a:r>
            <a:r>
              <a:rPr lang="cs-CZ" sz="1400" dirty="0"/>
              <a:t>EPSON. </a:t>
            </a:r>
            <a:r>
              <a:rPr lang="cs-CZ" sz="1400" i="1" dirty="0"/>
              <a:t>Epson LQ-300+ </a:t>
            </a:r>
            <a:r>
              <a:rPr lang="cs-CZ" sz="1400" i="1" dirty="0" err="1"/>
              <a:t>Colour</a:t>
            </a:r>
            <a:r>
              <a:rPr lang="cs-CZ" sz="1400" i="1" dirty="0"/>
              <a:t> - Epson</a:t>
            </a:r>
            <a:r>
              <a:rPr lang="cs-CZ" sz="1400" dirty="0"/>
              <a:t> [online]. [cit. </a:t>
            </a:r>
            <a:r>
              <a:rPr lang="en-US" sz="1400" dirty="0" smtClean="0"/>
              <a:t>22</a:t>
            </a:r>
            <a:r>
              <a:rPr lang="cs-CZ" sz="1400" dirty="0" smtClean="0"/>
              <a:t>.</a:t>
            </a:r>
            <a:r>
              <a:rPr lang="en-US" sz="1400" dirty="0" smtClean="0"/>
              <a:t>12</a:t>
            </a:r>
            <a:r>
              <a:rPr lang="cs-CZ" sz="1400" dirty="0" smtClean="0"/>
              <a:t>.201</a:t>
            </a:r>
            <a:r>
              <a:rPr lang="en-US" sz="1400" dirty="0" smtClean="0"/>
              <a:t>2</a:t>
            </a:r>
            <a:r>
              <a:rPr lang="cs-CZ" sz="1400" dirty="0" smtClean="0"/>
              <a:t>]. </a:t>
            </a:r>
            <a:r>
              <a:rPr lang="cs-CZ" sz="1400" dirty="0"/>
              <a:t>Dostupný na WWW: http://</a:t>
            </a:r>
            <a:r>
              <a:rPr lang="cs-CZ" sz="1400" dirty="0" err="1" smtClean="0"/>
              <a:t>www.epson.cz</a:t>
            </a:r>
            <a:r>
              <a:rPr lang="cs-CZ" sz="1400" dirty="0" smtClean="0"/>
              <a:t>/</a:t>
            </a:r>
            <a:r>
              <a:rPr lang="cs-CZ" sz="1400" dirty="0" err="1" smtClean="0"/>
              <a:t>files</a:t>
            </a:r>
            <a:r>
              <a:rPr lang="cs-CZ" sz="1400" dirty="0" smtClean="0"/>
              <a:t>/</a:t>
            </a:r>
            <a:r>
              <a:rPr lang="cs-CZ" sz="1400" dirty="0" err="1" smtClean="0"/>
              <a:t>assets</a:t>
            </a:r>
            <a:r>
              <a:rPr lang="cs-CZ" sz="1400" dirty="0" smtClean="0"/>
              <a:t>/</a:t>
            </a:r>
            <a:r>
              <a:rPr lang="cs-CZ" sz="1400" dirty="0" err="1" smtClean="0"/>
              <a:t>converted</a:t>
            </a:r>
            <a:r>
              <a:rPr lang="cs-CZ" sz="1400" dirty="0" smtClean="0"/>
              <a:t>/550m-310m/l/q/b/3/lqb300-ii_web.png.nac.png.png</a:t>
            </a:r>
            <a:endParaRPr lang="en-US" sz="1400" dirty="0" smtClean="0"/>
          </a:p>
          <a:p>
            <a:pPr marL="0" indent="0">
              <a:buNone/>
            </a:pPr>
            <a:r>
              <a:rPr lang="en-US" sz="1400" dirty="0" smtClean="0"/>
              <a:t>[2] </a:t>
            </a:r>
            <a:r>
              <a:rPr lang="cs-CZ" sz="1400" dirty="0"/>
              <a:t>Jehličková tiskárna. In: 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 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2012, 2012-12-20 [cit. 2012-12-22]. Dostupné z: http://</a:t>
            </a:r>
            <a:r>
              <a:rPr lang="cs-CZ" sz="1400" dirty="0" err="1" smtClean="0"/>
              <a:t>cs.wikipedia.org</a:t>
            </a:r>
            <a:r>
              <a:rPr lang="cs-CZ" sz="1400" dirty="0" smtClean="0"/>
              <a:t>/wiki/Jehli%C4%8Dkov%C3%A1_tisk%C3%A1rna</a:t>
            </a:r>
            <a:endParaRPr lang="en-US" sz="1400" dirty="0" smtClean="0"/>
          </a:p>
          <a:p>
            <a:pPr marL="0" indent="0">
              <a:buNone/>
            </a:pPr>
            <a:r>
              <a:rPr lang="en-US" sz="1400" dirty="0" smtClean="0"/>
              <a:t>[3] </a:t>
            </a:r>
            <a:r>
              <a:rPr lang="cs-CZ" sz="1400" dirty="0"/>
              <a:t>Inkoustová tiskárna.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2012, 2012-12-20 [cit. 2012-12-22]. Dostupné z: http://</a:t>
            </a:r>
            <a:r>
              <a:rPr lang="cs-CZ" sz="1400" dirty="0" err="1" smtClean="0"/>
              <a:t>cs.wikipedia.org</a:t>
            </a:r>
            <a:r>
              <a:rPr lang="cs-CZ" sz="1400" dirty="0" smtClean="0"/>
              <a:t>/wiki/Inkoustov%C3%A1_tisk%C3%A1rna</a:t>
            </a:r>
            <a:endParaRPr lang="en-US" sz="1400" dirty="0" smtClean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2213</TotalTime>
  <Words>348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Cesta</vt:lpstr>
      <vt:lpstr>Prezentace aplikace PowerPoint</vt:lpstr>
      <vt:lpstr>ANOTACE</vt:lpstr>
      <vt:lpstr>Jehličkové a inkoustové tiskárny</vt:lpstr>
      <vt:lpstr>Jehličkové tiskárny - charakteristika</vt:lpstr>
      <vt:lpstr>Jehličkové tiskárny – princip tisku</vt:lpstr>
      <vt:lpstr>Inkoustové tiskárny - charakteristika</vt:lpstr>
      <vt:lpstr>Inkoustové tiskárny – princip tisku</vt:lpstr>
      <vt:lpstr>InkoustovÉ tiskárny – 3 druhy</vt:lpstr>
      <vt:lpstr>Další zdroje informací o tiskárnách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176</cp:revision>
  <dcterms:created xsi:type="dcterms:W3CDTF">2012-08-02T10:31:28Z</dcterms:created>
  <dcterms:modified xsi:type="dcterms:W3CDTF">2013-02-28T13:15:45Z</dcterms:modified>
</cp:coreProperties>
</file>