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8C6F1-5C23-4E28-B1AE-EF59DB094A17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45A38-D29A-4FE9-AF09-E91890DC6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8C6F1-5C23-4E28-B1AE-EF59DB094A17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45A38-D29A-4FE9-AF09-E91890DC6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8C6F1-5C23-4E28-B1AE-EF59DB094A17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45A38-D29A-4FE9-AF09-E91890DC6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8C6F1-5C23-4E28-B1AE-EF59DB094A17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45A38-D29A-4FE9-AF09-E91890DC6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8C6F1-5C23-4E28-B1AE-EF59DB094A17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45A38-D29A-4FE9-AF09-E91890DC6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8C6F1-5C23-4E28-B1AE-EF59DB094A17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45A38-D29A-4FE9-AF09-E91890DC6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8C6F1-5C23-4E28-B1AE-EF59DB094A17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45A38-D29A-4FE9-AF09-E91890DC6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8C6F1-5C23-4E28-B1AE-EF59DB094A17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45A38-D29A-4FE9-AF09-E91890DC6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8C6F1-5C23-4E28-B1AE-EF59DB094A17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45A38-D29A-4FE9-AF09-E91890DC6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8C6F1-5C23-4E28-B1AE-EF59DB094A17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45A38-D29A-4FE9-AF09-E91890DC6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8C6F1-5C23-4E28-B1AE-EF59DB094A17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45A38-D29A-4FE9-AF09-E91890DC6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78C6F1-5C23-4E28-B1AE-EF59DB094A17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45A38-D29A-4FE9-AF09-E91890DC67B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ord_de_mer_de_Saint_Paul_(3847233105).jpg" TargetMode="External"/><Relationship Id="rId2" Type="http://schemas.openxmlformats.org/officeDocument/2006/relationships/hyperlink" Target="http://commons.wikimedia.org/wiki/File:Pakistan_train_surfing_piligrims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hyperlink" Target="http://commons.wikimedia.org/wiki/File:Blender3D_NormalWalkCycle.gif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Ferrari_F430_Scuderia.JPG" TargetMode="External"/><Relationship Id="rId2" Type="http://schemas.openxmlformats.org/officeDocument/2006/relationships/hyperlink" Target="http://commons.wikimedia.org/wiki/File:Ciclista_u23_su_Ridley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hyperlink" Target="http://commons.wikimedia.org/wiki/File:Austin_7_ACT_Historic_Car_195_right.JPG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hyperlink" Target="http://commons.wikimedia.org/wiki/File:A300B4-600_take_off_(Tokyo_international_airport_RWY_34R)_(264808601).jpg" TargetMode="External"/><Relationship Id="rId7" Type="http://schemas.openxmlformats.org/officeDocument/2006/relationships/hyperlink" Target="http://commons.wikimedia.org/wiki/File:Bus_stops_for_lunch_between_Nara_and_Bamako.jpg" TargetMode="External"/><Relationship Id="rId2" Type="http://schemas.openxmlformats.org/officeDocument/2006/relationships/hyperlink" Target="http://commons.wikimedia.org/wiki/File:Hi-speed_trains_Afrosiyab_(Uzbekistan)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Five_on_a_bike_India.jpg" TargetMode="External"/><Relationship Id="rId5" Type="http://schemas.openxmlformats.org/officeDocument/2006/relationships/hyperlink" Target="http://commons.wikimedia.org/wiki/File:Ferry.Viking.line.mariella.800px.jpg" TargetMode="External"/><Relationship Id="rId4" Type="http://schemas.openxmlformats.org/officeDocument/2006/relationships/hyperlink" Target="http://commons.wikimedia.org/wiki/File:A320-211(JA8394)_take_off_@TOY_RJNT_(602028200).jpg" TargetMode="External"/><Relationship Id="rId9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001958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200" baseline="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Dopravn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í prostředky – slovní zásoba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Ferry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aircraft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bus,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advantages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disadvantages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Anglický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Daniela </a:t>
                      </a:r>
                      <a:r>
                        <a:rPr lang="cs-CZ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Popperová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Anglický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výklad, pracovní listy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dopl</a:t>
                      </a: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ňování pracovního listu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b="1" dirty="0" smtClean="0"/>
              <a:t>Means of transport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VY_22_INOVACE_01_2</a:t>
            </a:r>
            <a:r>
              <a:rPr lang="cs-CZ" sz="2400" b="1" dirty="0"/>
              <a:t>1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7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348880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Travelling</a:t>
            </a:r>
            <a:endParaRPr lang="en-GB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1412776"/>
            <a:ext cx="8291264" cy="4713387"/>
          </a:xfrm>
        </p:spPr>
        <p:txBody>
          <a:bodyPr/>
          <a:lstStyle/>
          <a:p>
            <a:r>
              <a:rPr lang="en-GB" sz="2800" dirty="0" smtClean="0"/>
              <a:t>is very important part of our lives</a:t>
            </a:r>
          </a:p>
          <a:p>
            <a:r>
              <a:rPr lang="en-GB" sz="2800" dirty="0" smtClean="0"/>
              <a:t>People have to travel </a:t>
            </a:r>
            <a:r>
              <a:rPr lang="en-GB" sz="2800" b="1" dirty="0" smtClean="0"/>
              <a:t>to school, work, for business</a:t>
            </a:r>
            <a:r>
              <a:rPr lang="en-GB" sz="2800" dirty="0" smtClean="0"/>
              <a:t> and </a:t>
            </a:r>
            <a:r>
              <a:rPr lang="en-GB" sz="2800" b="1" dirty="0" smtClean="0"/>
              <a:t>recreational purposes</a:t>
            </a:r>
            <a:r>
              <a:rPr lang="en-GB" sz="2800" dirty="0" smtClean="0"/>
              <a:t>.</a:t>
            </a:r>
          </a:p>
          <a:p>
            <a:pPr>
              <a:buNone/>
            </a:pPr>
            <a:endParaRPr lang="cs-CZ" dirty="0" smtClean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9218" name="Picture 2" descr="D:\Bord_de_mer_de_Saint_Paul_(3847233105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2852936"/>
            <a:ext cx="4064000" cy="3048000"/>
          </a:xfrm>
          <a:prstGeom prst="rect">
            <a:avLst/>
          </a:prstGeom>
          <a:noFill/>
        </p:spPr>
      </p:pic>
      <p:pic>
        <p:nvPicPr>
          <p:cNvPr id="9219" name="Picture 3" descr="D:\800px-Traffic_jam_Sao_Paulo_09_2006_30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924944"/>
            <a:ext cx="4280108" cy="2924299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Means of transport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19256" cy="4281339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On foot</a:t>
            </a:r>
          </a:p>
          <a:p>
            <a:r>
              <a:rPr lang="en-GB" sz="2800" b="1" dirty="0" smtClean="0"/>
              <a:t>Cycling</a:t>
            </a:r>
          </a:p>
          <a:p>
            <a:r>
              <a:rPr lang="en-GB" sz="2800" b="1" dirty="0" smtClean="0"/>
              <a:t>By car</a:t>
            </a:r>
          </a:p>
          <a:p>
            <a:r>
              <a:rPr lang="en-GB" sz="2800" b="1" dirty="0" smtClean="0"/>
              <a:t>By train</a:t>
            </a:r>
          </a:p>
          <a:p>
            <a:r>
              <a:rPr lang="en-GB" sz="2800" b="1" dirty="0" smtClean="0"/>
              <a:t>By bus</a:t>
            </a:r>
          </a:p>
          <a:p>
            <a:r>
              <a:rPr lang="en-GB" sz="2800" b="1" dirty="0" smtClean="0"/>
              <a:t>By airplane</a:t>
            </a:r>
          </a:p>
          <a:p>
            <a:r>
              <a:rPr lang="en-GB" sz="2800" b="1" dirty="0" smtClean="0"/>
              <a:t>By ship</a:t>
            </a:r>
            <a:endParaRPr lang="en-GB" sz="2800" b="1" dirty="0"/>
          </a:p>
        </p:txBody>
      </p:sp>
      <p:cxnSp>
        <p:nvCxnSpPr>
          <p:cNvPr id="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4" name="Picture 2" descr="D:\Pakistan_train_surfing_piligrim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1628800"/>
            <a:ext cx="6285957" cy="4138256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On foot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the most common way of travelling</a:t>
            </a:r>
          </a:p>
          <a:p>
            <a:r>
              <a:rPr lang="en-GB" sz="2800" b="1" dirty="0" smtClean="0"/>
              <a:t>Advantages</a:t>
            </a:r>
            <a:r>
              <a:rPr lang="en-GB" sz="2800" dirty="0" smtClean="0"/>
              <a:t>: walking is environment-friendly and free of costs </a:t>
            </a:r>
          </a:p>
          <a:p>
            <a:r>
              <a:rPr lang="en-GB" sz="2800" b="1" dirty="0" smtClean="0"/>
              <a:t>Disadvantages</a:t>
            </a:r>
            <a:r>
              <a:rPr lang="en-GB" sz="2800" dirty="0" smtClean="0"/>
              <a:t>: slow, 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</a:t>
            </a:r>
            <a:r>
              <a:rPr lang="en-GB" sz="2800" dirty="0" smtClean="0"/>
              <a:t>can be uncomfortable</a:t>
            </a:r>
            <a:endParaRPr lang="en-GB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D:\Blender3D_NormalWalkCycl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564904"/>
            <a:ext cx="2376264" cy="333375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Cycling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Advantages</a:t>
            </a:r>
            <a:r>
              <a:rPr lang="en-GB" sz="2800" dirty="0" smtClean="0"/>
              <a:t>: inexpensive, environment-friendly and keeps us fit </a:t>
            </a:r>
          </a:p>
          <a:p>
            <a:r>
              <a:rPr lang="en-GB" sz="2800" b="1" dirty="0" smtClean="0"/>
              <a:t>Disadvantages</a:t>
            </a:r>
            <a:r>
              <a:rPr lang="en-GB" sz="2800" dirty="0" smtClean="0"/>
              <a:t>: used only for shorter distances</a:t>
            </a:r>
            <a:endParaRPr lang="en-GB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1" name="Picture 3" descr="D:\800px-Bici_i_followm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3068960"/>
            <a:ext cx="3744416" cy="2808312"/>
          </a:xfrm>
          <a:prstGeom prst="rect">
            <a:avLst/>
          </a:prstGeom>
          <a:noFill/>
        </p:spPr>
      </p:pic>
      <p:pic>
        <p:nvPicPr>
          <p:cNvPr id="2052" name="Picture 4" descr="D:\Ciclista_u23_su_Ridle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3212976"/>
            <a:ext cx="3034964" cy="264463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420888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By car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19256" cy="4641379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Advantages</a:t>
            </a:r>
            <a:r>
              <a:rPr lang="en-GB" sz="2800" dirty="0" smtClean="0"/>
              <a:t>: fast and comfortable </a:t>
            </a:r>
          </a:p>
          <a:p>
            <a:r>
              <a:rPr lang="en-GB" sz="2800" b="1" dirty="0" smtClean="0"/>
              <a:t>Disadvantages</a:t>
            </a:r>
            <a:r>
              <a:rPr lang="en-GB" sz="2800" dirty="0" smtClean="0"/>
              <a:t> : dangerous and it’s not environment-friendly</a:t>
            </a:r>
            <a:endParaRPr lang="en-GB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 descr="D:\800px-Austin_7_ACT_Historic_Car_195_righ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068960"/>
            <a:ext cx="3600400" cy="2700300"/>
          </a:xfrm>
          <a:prstGeom prst="rect">
            <a:avLst/>
          </a:prstGeom>
          <a:noFill/>
        </p:spPr>
      </p:pic>
      <p:pic>
        <p:nvPicPr>
          <p:cNvPr id="3075" name="Picture 3" descr="D:\Ferrari_F430_Scuder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3068960"/>
            <a:ext cx="5032822" cy="2654027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By bus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91264" cy="4641379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Advantages</a:t>
            </a:r>
            <a:r>
              <a:rPr lang="en-GB" sz="2800" dirty="0" smtClean="0"/>
              <a:t>: more environment-friendly than travelling by car</a:t>
            </a:r>
          </a:p>
          <a:p>
            <a:r>
              <a:rPr lang="en-GB" sz="2800" b="1" dirty="0" smtClean="0"/>
              <a:t>Disadvantages</a:t>
            </a:r>
            <a:r>
              <a:rPr lang="en-GB" sz="2800" dirty="0" smtClean="0"/>
              <a:t>:  not very comfortable and it is as dangerous as travelling by car</a:t>
            </a:r>
            <a:endParaRPr lang="en-GB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 descr="D:\ANKAI_BUS_HFF_6110GS_1__left_side_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429000"/>
            <a:ext cx="3240360" cy="2462146"/>
          </a:xfrm>
          <a:prstGeom prst="rect">
            <a:avLst/>
          </a:prstGeom>
          <a:noFill/>
        </p:spPr>
      </p:pic>
      <p:pic>
        <p:nvPicPr>
          <p:cNvPr id="4099" name="Picture 3" descr="D:\800px-Peshawar's_old_bus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3429000"/>
            <a:ext cx="3312368" cy="248427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By train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19256" cy="4641379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Advantages</a:t>
            </a:r>
            <a:r>
              <a:rPr lang="en-GB" sz="2800" dirty="0" smtClean="0"/>
              <a:t>: comfortable, environment-friendly, safe and fast</a:t>
            </a:r>
          </a:p>
          <a:p>
            <a:r>
              <a:rPr lang="en-GB" sz="2800" b="1" dirty="0" smtClean="0"/>
              <a:t>Disadvantages</a:t>
            </a:r>
            <a:r>
              <a:rPr lang="en-GB" sz="2800" dirty="0" smtClean="0"/>
              <a:t>: delays</a:t>
            </a:r>
            <a:endParaRPr lang="en-GB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5122" name="Picture 2" descr="D:\800px-Rijtuig_Boris_II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924944"/>
            <a:ext cx="4064000" cy="3048000"/>
          </a:xfrm>
          <a:prstGeom prst="rect">
            <a:avLst/>
          </a:prstGeom>
          <a:noFill/>
        </p:spPr>
      </p:pic>
      <p:pic>
        <p:nvPicPr>
          <p:cNvPr id="5123" name="Picture 3" descr="D:\799px-Hi-speed_trains_Afrosiyab_(Uzbekistan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852936"/>
            <a:ext cx="4199085" cy="314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By airplane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91264" cy="4641379"/>
          </a:xfrm>
        </p:spPr>
        <p:txBody>
          <a:bodyPr>
            <a:normAutofit/>
          </a:bodyPr>
          <a:lstStyle/>
          <a:p>
            <a:r>
              <a:rPr lang="cs-CZ" sz="2800" dirty="0"/>
              <a:t> </a:t>
            </a:r>
            <a:r>
              <a:rPr lang="en-GB" sz="2800" b="1" dirty="0" smtClean="0"/>
              <a:t>Advantages</a:t>
            </a:r>
            <a:r>
              <a:rPr lang="en-GB" sz="2800" dirty="0" smtClean="0"/>
              <a:t>: statistically the safest means of transport, extremely fast, great for long distances</a:t>
            </a:r>
          </a:p>
          <a:p>
            <a:r>
              <a:rPr lang="en-GB" sz="2800" b="1" dirty="0" smtClean="0"/>
              <a:t>Disadvantages</a:t>
            </a:r>
            <a:r>
              <a:rPr lang="en-GB" sz="2800" dirty="0" smtClean="0"/>
              <a:t>:  expensive</a:t>
            </a:r>
            <a:endParaRPr lang="en-GB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6146" name="Picture 2" descr="D:\A320-211(JA8394)_take_off_@TOY_RJNT_(602028200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068960"/>
            <a:ext cx="4213207" cy="2806060"/>
          </a:xfrm>
          <a:prstGeom prst="rect">
            <a:avLst/>
          </a:prstGeom>
          <a:noFill/>
        </p:spPr>
      </p:pic>
      <p:pic>
        <p:nvPicPr>
          <p:cNvPr id="6147" name="Picture 3" descr="D:\A300B4-600_take_off_(Tokyo_international_airport_RWY_34R)_(26480860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068960"/>
            <a:ext cx="4176464" cy="278158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By </a:t>
            </a:r>
            <a:r>
              <a:rPr lang="cs-CZ" sz="3200" b="1" dirty="0" err="1" smtClean="0"/>
              <a:t>ship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91264" cy="4713387"/>
          </a:xfrm>
        </p:spPr>
        <p:txBody>
          <a:bodyPr/>
          <a:lstStyle/>
          <a:p>
            <a:r>
              <a:rPr lang="cs-CZ" sz="2800" b="1" dirty="0" err="1" smtClean="0"/>
              <a:t>Advantages</a:t>
            </a:r>
            <a:r>
              <a:rPr lang="cs-CZ" sz="2800" dirty="0" smtClean="0"/>
              <a:t>: </a:t>
            </a:r>
            <a:r>
              <a:rPr lang="cs-CZ" sz="2800" dirty="0" err="1" smtClean="0"/>
              <a:t>comfortable</a:t>
            </a:r>
            <a:endParaRPr lang="cs-CZ" sz="2800" dirty="0" smtClean="0"/>
          </a:p>
          <a:p>
            <a:r>
              <a:rPr lang="cs-CZ" sz="2800" b="1" dirty="0" err="1" smtClean="0"/>
              <a:t>Disadvantages</a:t>
            </a:r>
            <a:r>
              <a:rPr lang="cs-CZ" sz="2800" dirty="0" smtClean="0"/>
              <a:t>: </a:t>
            </a:r>
            <a:r>
              <a:rPr lang="cs-CZ" sz="2800" dirty="0" err="1" smtClean="0"/>
              <a:t>slow</a:t>
            </a:r>
            <a:r>
              <a:rPr lang="cs-CZ" sz="2800" dirty="0" smtClean="0"/>
              <a:t>,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can</a:t>
            </a:r>
            <a:r>
              <a:rPr lang="cs-CZ" sz="2800" dirty="0" smtClean="0"/>
              <a:t> </a:t>
            </a:r>
            <a:r>
              <a:rPr lang="cs-CZ" sz="2800" dirty="0" err="1" smtClean="0"/>
              <a:t>be</a:t>
            </a:r>
            <a:r>
              <a:rPr lang="cs-CZ" sz="2800" dirty="0" smtClean="0"/>
              <a:t> </a:t>
            </a:r>
            <a:r>
              <a:rPr lang="cs-CZ" sz="2800" dirty="0" err="1" smtClean="0"/>
              <a:t>seasick</a:t>
            </a:r>
            <a:endParaRPr lang="cs-CZ" sz="2800" dirty="0" smtClean="0"/>
          </a:p>
          <a:p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7170" name="Picture 2" descr="D:\Ferry_Viking_line_mariella_800p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564904"/>
            <a:ext cx="4867002" cy="3291310"/>
          </a:xfrm>
          <a:prstGeom prst="rect">
            <a:avLst/>
          </a:prstGeom>
          <a:noFill/>
        </p:spPr>
      </p:pic>
      <p:pic>
        <p:nvPicPr>
          <p:cNvPr id="7171" name="Picture 3" descr="D:\800px-Pride_of_Bilba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068960"/>
            <a:ext cx="3611919" cy="240734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Exercises</a:t>
            </a:r>
            <a:endParaRPr lang="en-GB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9552" y="2060848"/>
            <a:ext cx="8147248" cy="40653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800" b="1" dirty="0" smtClean="0"/>
              <a:t>Are these statements true or false in your country?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Bus fares are more expensive than train fares.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Trains are not always punctual.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Going by train is faster than going by car.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Travelling by bus is more interesting than travelling by train</a:t>
            </a:r>
            <a:endParaRPr lang="en-GB" sz="2800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Questions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19256" cy="4569371"/>
          </a:xfrm>
        </p:spPr>
        <p:txBody>
          <a:bodyPr>
            <a:normAutofit/>
          </a:bodyPr>
          <a:lstStyle/>
          <a:p>
            <a:r>
              <a:rPr lang="en-GB" sz="2800" dirty="0" smtClean="0"/>
              <a:t>Name at least five means of transport.</a:t>
            </a:r>
          </a:p>
          <a:p>
            <a:r>
              <a:rPr lang="en-GB" sz="2800" dirty="0" smtClean="0"/>
              <a:t>What are the advantages and disadvantages of travelling by car, train, bus and airplane?</a:t>
            </a:r>
            <a:endParaRPr lang="en-GB" sz="2800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8194" name="Picture 2" descr="D:\800px-Five_on_a_bike_Ind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061246"/>
            <a:ext cx="4032448" cy="2744018"/>
          </a:xfrm>
          <a:prstGeom prst="rect">
            <a:avLst/>
          </a:prstGeom>
          <a:noFill/>
        </p:spPr>
      </p:pic>
      <p:pic>
        <p:nvPicPr>
          <p:cNvPr id="8195" name="Picture 3" descr="D:\800px-Bus_stops_for_lunch_between_Nara_and_Bamak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068960"/>
            <a:ext cx="3696411" cy="277230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cs-CZ" sz="2000" dirty="0" err="1" smtClean="0"/>
              <a:t>Sources</a:t>
            </a:r>
            <a:r>
              <a:rPr lang="cs-CZ" sz="2000" dirty="0" smtClean="0"/>
              <a:t>:</a:t>
            </a:r>
            <a:endParaRPr lang="en-US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363272" cy="4857403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2"/>
              </a:rPr>
              <a:t>http://commons.wikimedia.org/wiki/File:Pakistan_train_surfing_piligrims.jpg?uselang=cs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3"/>
              </a:rPr>
              <a:t>http://commons.wikimedia.org/wiki/File:Bord_de_mer_de_Saint_Paul_(3847233105).jpg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http://commons.wikimedia.org/wiki/File:Traffic_jam_Sao_Paulo_09_2006_30a.jpg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4"/>
              </a:rPr>
              <a:t>http://commons.wikimedia.org/wiki/File:Blender3D_NormalWalkCycle.gif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http://commons.wikimedia.org/wiki/File:Bici_i_followme.JPG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dirty="0" smtClean="0"/>
          </a:p>
          <a:p>
            <a:endParaRPr lang="en-US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19256" cy="5145435"/>
          </a:xfrm>
        </p:spPr>
        <p:txBody>
          <a:bodyPr>
            <a:normAutofit/>
          </a:bodyPr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cit. 2013-03-17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2"/>
              </a:rPr>
              <a:t>http://commons.wikimedia.org/wiki/File:Ciclista_u23_su_Ridley.jpg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3"/>
              </a:rPr>
              <a:t>http://commons.wikimedia.org/wiki/File:Ferrari_F430_Scuderia.JPG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4"/>
              </a:rPr>
              <a:t>http://commons.wikimedia.org/wiki/File:Austin_7_ACT_Historic_Car_195_right.JPG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http://commons.wikimedia.org/wiki/File:Peshawar%27s_old_buses.jpg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http://commons.wikimedia.org/wiki/File:ANKAI_BUS_HFF_6110GS_1._left_side_2.JPG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2013-03-17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http://commons.wikimedia.org/wiki/File:Rijtuig_Boris_III.JPG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en-GB" sz="2000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91264" cy="4929411"/>
          </a:xfrm>
        </p:spPr>
        <p:txBody>
          <a:bodyPr>
            <a:normAutofit/>
          </a:bodyPr>
          <a:lstStyle/>
          <a:p>
            <a:r>
              <a:rPr lang="en-US" sz="1600" dirty="0" smtClean="0"/>
              <a:t>[</a:t>
            </a:r>
            <a:r>
              <a:rPr lang="cs-CZ" sz="1600" dirty="0" smtClean="0"/>
              <a:t>cit. 2013-03-17</a:t>
            </a:r>
            <a:r>
              <a:rPr lang="en-US" sz="1600" dirty="0" smtClean="0"/>
              <a:t>]</a:t>
            </a:r>
            <a:r>
              <a:rPr lang="cs-CZ" sz="1600" dirty="0" smtClean="0"/>
              <a:t>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WWW.</a:t>
            </a:r>
          </a:p>
          <a:p>
            <a:r>
              <a:rPr lang="en-GB" sz="1600" dirty="0" smtClean="0">
                <a:hlinkClick r:id="rId2"/>
              </a:rPr>
              <a:t>http://commons.wikimedia.org/wiki/File:Hi-speed_trains_Afrosiyab_(Uzbekistan).JPG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cit. 2013-03-17</a:t>
            </a:r>
            <a:r>
              <a:rPr lang="en-US" sz="1600" dirty="0" smtClean="0"/>
              <a:t>]</a:t>
            </a:r>
            <a:r>
              <a:rPr lang="cs-CZ" sz="1600" dirty="0" smtClean="0"/>
              <a:t>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WWW.</a:t>
            </a:r>
          </a:p>
          <a:p>
            <a:r>
              <a:rPr lang="en-GB" sz="1600" dirty="0" smtClean="0">
                <a:hlinkClick r:id="rId3"/>
              </a:rPr>
              <a:t>http://commons.wikimedia.org/wiki/File:A300B4-600_take_off_(Tokyo_international_airport_RWY_34R)_(264808601).jpg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cit. 2013-03-17</a:t>
            </a:r>
            <a:r>
              <a:rPr lang="en-US" sz="1600" dirty="0" smtClean="0"/>
              <a:t>]</a:t>
            </a:r>
            <a:r>
              <a:rPr lang="cs-CZ" sz="1600" dirty="0" smtClean="0"/>
              <a:t>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WWW.</a:t>
            </a:r>
          </a:p>
          <a:p>
            <a:r>
              <a:rPr lang="en-GB" sz="1600" dirty="0" smtClean="0">
                <a:hlinkClick r:id="rId4"/>
              </a:rPr>
              <a:t>http://commons.wikimedia.org/wiki/File:A320-211(JA8394)_take_off_@TOY_RJNT_(602028200).jpg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cit. 2013-03-17</a:t>
            </a:r>
            <a:r>
              <a:rPr lang="en-US" sz="1600" dirty="0" smtClean="0"/>
              <a:t>]</a:t>
            </a:r>
            <a:r>
              <a:rPr lang="cs-CZ" sz="1600" dirty="0" smtClean="0"/>
              <a:t>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WWW.</a:t>
            </a:r>
          </a:p>
          <a:p>
            <a:r>
              <a:rPr lang="cs-CZ" sz="1600" dirty="0" smtClean="0"/>
              <a:t>http://commons.wikimedia.org/wiki/File:Pride_of_Bilbao.jpg</a:t>
            </a:r>
          </a:p>
          <a:p>
            <a:r>
              <a:rPr lang="en-US" sz="1600" dirty="0" smtClean="0"/>
              <a:t>[</a:t>
            </a:r>
            <a:r>
              <a:rPr lang="cs-CZ" sz="1600" dirty="0" smtClean="0"/>
              <a:t>cit. 2013-03-17</a:t>
            </a:r>
            <a:r>
              <a:rPr lang="en-US" sz="1600" dirty="0" smtClean="0"/>
              <a:t>]</a:t>
            </a:r>
            <a:r>
              <a:rPr lang="cs-CZ" sz="1600" dirty="0" smtClean="0"/>
              <a:t>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WWW.</a:t>
            </a:r>
          </a:p>
          <a:p>
            <a:r>
              <a:rPr lang="cs-CZ" sz="1600" dirty="0" smtClean="0">
                <a:hlinkClick r:id="rId5"/>
              </a:rPr>
              <a:t>http://commons.wikimedia.org/wiki/File:Ferry.Viking.line.mariella.800px.jpg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cit. 2013-03-16</a:t>
            </a:r>
            <a:r>
              <a:rPr lang="en-US" sz="1600" dirty="0" smtClean="0"/>
              <a:t>]</a:t>
            </a:r>
            <a:r>
              <a:rPr lang="cs-CZ" sz="1600" dirty="0" smtClean="0"/>
              <a:t>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WWW.</a:t>
            </a:r>
          </a:p>
          <a:p>
            <a:r>
              <a:rPr lang="cs-CZ" sz="1600" dirty="0" smtClean="0">
                <a:hlinkClick r:id="rId6"/>
              </a:rPr>
              <a:t>http://commons.wikimedia.org/wiki/File:Five_on_a_bike_India.jpg</a:t>
            </a:r>
            <a:endParaRPr lang="cs-CZ" sz="1600" dirty="0" smtClean="0"/>
          </a:p>
          <a:p>
            <a:r>
              <a:rPr lang="en-US" sz="1600" dirty="0" smtClean="0"/>
              <a:t>[</a:t>
            </a:r>
            <a:r>
              <a:rPr lang="cs-CZ" sz="1600" dirty="0" smtClean="0"/>
              <a:t>cit. 2013-03-16</a:t>
            </a:r>
            <a:r>
              <a:rPr lang="en-US" sz="1600" dirty="0" smtClean="0"/>
              <a:t>]</a:t>
            </a:r>
            <a:r>
              <a:rPr lang="cs-CZ" sz="1600" dirty="0" smtClean="0"/>
              <a:t>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WWW.</a:t>
            </a:r>
          </a:p>
          <a:p>
            <a:r>
              <a:rPr lang="cs-CZ" sz="1600" dirty="0" smtClean="0">
                <a:hlinkClick r:id="rId7"/>
              </a:rPr>
              <a:t>http://commons.wikimedia.org/wiki/File:Bus_stops_for_lunch_between_Nara_and_Bamako.jpg</a:t>
            </a:r>
            <a:endParaRPr lang="cs-CZ" sz="1600" dirty="0" smtClean="0"/>
          </a:p>
          <a:p>
            <a:endParaRPr lang="cs-CZ" sz="2000" dirty="0" smtClean="0"/>
          </a:p>
          <a:p>
            <a:endParaRPr lang="en-GB" sz="2000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767</Words>
  <Application>Microsoft Office PowerPoint</Application>
  <PresentationFormat>Předvádění na obrazovce (4:3)</PresentationFormat>
  <Paragraphs>150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STŘEDNÍ ŠKOLA STAVEBNÍ A TECHNICKÁ Ústí nad Labem, Čelakovského 5, příspěvková organizace Páteřní škola Ústeckého kraje</vt:lpstr>
      <vt:lpstr>Travelling</vt:lpstr>
      <vt:lpstr>Means of transport</vt:lpstr>
      <vt:lpstr>On foot</vt:lpstr>
      <vt:lpstr>Cycling</vt:lpstr>
      <vt:lpstr>By car</vt:lpstr>
      <vt:lpstr>By bus</vt:lpstr>
      <vt:lpstr>By train</vt:lpstr>
      <vt:lpstr>By airplane</vt:lpstr>
      <vt:lpstr>By ship</vt:lpstr>
      <vt:lpstr>Exercises</vt:lpstr>
      <vt:lpstr>Questions</vt:lpstr>
      <vt:lpstr>Sources: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Travelling</dc:title>
  <dc:creator>AutoReady</dc:creator>
  <cp:lastModifiedBy>Daniela Popperová, Mgr.</cp:lastModifiedBy>
  <cp:revision>75</cp:revision>
  <dcterms:created xsi:type="dcterms:W3CDTF">2012-11-27T14:45:02Z</dcterms:created>
  <dcterms:modified xsi:type="dcterms:W3CDTF">2013-06-04T08:08:16Z</dcterms:modified>
</cp:coreProperties>
</file>