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6" r:id="rId3"/>
    <p:sldId id="267" r:id="rId4"/>
    <p:sldId id="268" r:id="rId5"/>
    <p:sldId id="261" r:id="rId6"/>
    <p:sldId id="258" r:id="rId7"/>
    <p:sldId id="257" r:id="rId8"/>
    <p:sldId id="264" r:id="rId9"/>
    <p:sldId id="265" r:id="rId10"/>
    <p:sldId id="269" r:id="rId11"/>
    <p:sldId id="262" r:id="rId12"/>
    <p:sldId id="270" r:id="rId13"/>
    <p:sldId id="271" r:id="rId14"/>
    <p:sldId id="272" r:id="rId15"/>
    <p:sldId id="274"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051756A-B3DC-497C-B863-9A9D7816B4A7}"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051756A-B3DC-497C-B863-9A9D7816B4A7}"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051756A-B3DC-497C-B863-9A9D7816B4A7}"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051756A-B3DC-497C-B863-9A9D7816B4A7}" type="datetimeFigureOut">
              <a:rPr lang="cs-CZ" smtClean="0"/>
              <a:pPr/>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051756A-B3DC-497C-B863-9A9D7816B4A7}" type="datetimeFigureOut">
              <a:rPr lang="cs-CZ" smtClean="0"/>
              <a:pPr/>
              <a:t>4.6.2013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051756A-B3DC-497C-B863-9A9D7816B4A7}" type="datetimeFigureOut">
              <a:rPr lang="cs-CZ" smtClean="0"/>
              <a:pPr/>
              <a:t>4.6.2013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051756A-B3DC-497C-B863-9A9D7816B4A7}" type="datetimeFigureOut">
              <a:rPr lang="cs-CZ" smtClean="0"/>
              <a:pPr/>
              <a:t>4.6.2013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051756A-B3DC-497C-B863-9A9D7816B4A7}" type="datetimeFigureOut">
              <a:rPr lang="cs-CZ" smtClean="0"/>
              <a:pPr/>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051756A-B3DC-497C-B863-9A9D7816B4A7}" type="datetimeFigureOut">
              <a:rPr lang="cs-CZ" smtClean="0"/>
              <a:pPr/>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051756A-B3DC-497C-B863-9A9D7816B4A7}"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051756A-B3DC-497C-B863-9A9D7816B4A7}"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86DF679-206F-4AF1-90EB-78D3259C05D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51756A-B3DC-497C-B863-9A9D7816B4A7}" type="datetimeFigureOut">
              <a:rPr lang="cs-CZ" smtClean="0"/>
              <a:pPr/>
              <a:t>4.6.2013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6DF679-206F-4AF1-90EB-78D3259C05D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hyperlink" Target="http://commons.wikimedia.org/wiki/File:Christmas_pudding.JPG" TargetMode="External"/><Relationship Id="rId7" Type="http://schemas.openxmlformats.org/officeDocument/2006/relationships/image" Target="../media/image1.png"/><Relationship Id="rId2" Type="http://schemas.openxmlformats.org/officeDocument/2006/relationships/hyperlink" Target="http://commons.wikimedia.org/wiki/File:Vanocni_cukrovi_2.JPG" TargetMode="External"/><Relationship Id="rId1" Type="http://schemas.openxmlformats.org/officeDocument/2006/relationships/slideLayout" Target="../slideLayouts/slideLayout2.xml"/><Relationship Id="rId6" Type="http://schemas.openxmlformats.org/officeDocument/2006/relationships/hyperlink" Target="http://commons.wikimedia.org/wiki/File:Anthropomorphic_Valentine,_crica_1950.JPG" TargetMode="External"/><Relationship Id="rId5" Type="http://schemas.openxmlformats.org/officeDocument/2006/relationships/hyperlink" Target="http://commons.wikimedia.org/wiki/File:Fireworks_on_the_danube3.jpg" TargetMode="External"/><Relationship Id="rId4" Type="http://schemas.openxmlformats.org/officeDocument/2006/relationships/hyperlink" Target="http://commons.wikimedia.org/wiki/File:World_Showcase_Lagoon_during_IllumiNations.jp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Pumpkin-jack-halloween-in-spall.jpg" TargetMode="External"/><Relationship Id="rId2" Type="http://schemas.openxmlformats.org/officeDocument/2006/relationships/hyperlink" Target="http://commons.wikimedia.org/wiki/File:Easter_eggs_-_straw_decoration.jpg"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p14="http://schemas.microsoft.com/office/powerpoint/2010/main" val="1592329720"/>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effectLst/>
                        </a:rPr>
                        <a:t>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dirty="0" smtClean="0">
                          <a:effectLst/>
                          <a:latin typeface="+mn-lt"/>
                          <a:ea typeface="Calibri"/>
                          <a:cs typeface="Times New Roman"/>
                        </a:rPr>
                        <a:t>01</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baseline="0" dirty="0" smtClean="0">
                          <a:effectLst/>
                          <a:latin typeface="+mn-lt"/>
                          <a:ea typeface="Calibri"/>
                          <a:cs typeface="Times New Roman"/>
                        </a:rPr>
                        <a:t>Svátky  – slovní zásoba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100" dirty="0" err="1" smtClean="0">
                          <a:effectLst/>
                          <a:latin typeface="+mn-lt"/>
                          <a:ea typeface="Calibri"/>
                          <a:cs typeface="Times New Roman"/>
                        </a:rPr>
                        <a:t>Christmas</a:t>
                      </a:r>
                      <a:r>
                        <a:rPr lang="cs-CZ" sz="1100" dirty="0" smtClean="0">
                          <a:effectLst/>
                          <a:latin typeface="+mn-lt"/>
                          <a:ea typeface="Calibri"/>
                          <a:cs typeface="Times New Roman"/>
                        </a:rPr>
                        <a:t>, New </a:t>
                      </a:r>
                      <a:r>
                        <a:rPr lang="cs-CZ" sz="1100" dirty="0" err="1" smtClean="0">
                          <a:effectLst/>
                          <a:latin typeface="+mn-lt"/>
                          <a:ea typeface="Calibri"/>
                          <a:cs typeface="Times New Roman"/>
                        </a:rPr>
                        <a:t>Year</a:t>
                      </a:r>
                      <a:r>
                        <a:rPr lang="cs-CZ" sz="1100" dirty="0" smtClean="0">
                          <a:effectLst/>
                          <a:latin typeface="+mn-lt"/>
                          <a:ea typeface="Calibri"/>
                          <a:cs typeface="Times New Roman"/>
                        </a:rPr>
                        <a:t>´s </a:t>
                      </a:r>
                      <a:r>
                        <a:rPr lang="cs-CZ" sz="1100" dirty="0" err="1" smtClean="0">
                          <a:effectLst/>
                          <a:latin typeface="+mn-lt"/>
                          <a:ea typeface="Calibri"/>
                          <a:cs typeface="Times New Roman"/>
                        </a:rPr>
                        <a:t>Eve</a:t>
                      </a:r>
                      <a:r>
                        <a:rPr lang="cs-CZ" sz="1100" dirty="0" smtClean="0">
                          <a:effectLst/>
                          <a:latin typeface="+mn-lt"/>
                          <a:ea typeface="Calibri"/>
                          <a:cs typeface="Times New Roman"/>
                        </a:rPr>
                        <a:t>, </a:t>
                      </a:r>
                      <a:r>
                        <a:rPr lang="cs-CZ" sz="1100" dirty="0" err="1" smtClean="0">
                          <a:effectLst/>
                          <a:latin typeface="+mn-lt"/>
                          <a:ea typeface="Calibri"/>
                          <a:cs typeface="Times New Roman"/>
                        </a:rPr>
                        <a:t>Easter</a:t>
                      </a:r>
                      <a:r>
                        <a:rPr lang="cs-CZ" sz="1100" dirty="0" smtClean="0">
                          <a:effectLst/>
                          <a:latin typeface="+mn-lt"/>
                          <a:ea typeface="Calibri"/>
                          <a:cs typeface="Times New Roman"/>
                        </a:rPr>
                        <a:t>, </a:t>
                      </a:r>
                      <a:r>
                        <a:rPr lang="cs-CZ" sz="1100" dirty="0" err="1" smtClean="0">
                          <a:effectLst/>
                          <a:latin typeface="+mn-lt"/>
                          <a:ea typeface="Calibri"/>
                          <a:cs typeface="Times New Roman"/>
                        </a:rPr>
                        <a:t>Thanksgiving</a:t>
                      </a:r>
                      <a:r>
                        <a:rPr lang="cs-CZ" sz="1100" dirty="0" smtClean="0">
                          <a:effectLst/>
                          <a:latin typeface="+mn-lt"/>
                          <a:ea typeface="Calibri"/>
                          <a:cs typeface="Times New Roman"/>
                        </a:rPr>
                        <a:t> </a:t>
                      </a:r>
                      <a:r>
                        <a:rPr lang="cs-CZ" sz="1100" dirty="0" err="1" smtClean="0">
                          <a:effectLst/>
                          <a:latin typeface="+mn-lt"/>
                          <a:ea typeface="Calibri"/>
                          <a:cs typeface="Times New Roman"/>
                        </a:rPr>
                        <a:t>day</a:t>
                      </a:r>
                      <a:r>
                        <a:rPr lang="cs-CZ" sz="1100" dirty="0" smtClean="0">
                          <a:effectLst/>
                          <a:latin typeface="+mn-lt"/>
                          <a:ea typeface="Calibri"/>
                          <a:cs typeface="Times New Roman"/>
                        </a:rPr>
                        <a:t>,</a:t>
                      </a:r>
                      <a:r>
                        <a:rPr lang="cs-CZ" sz="1100" baseline="0" dirty="0" smtClean="0">
                          <a:effectLst/>
                          <a:latin typeface="+mn-lt"/>
                          <a:ea typeface="Calibri"/>
                          <a:cs typeface="Times New Roman"/>
                        </a:rPr>
                        <a:t> </a:t>
                      </a:r>
                      <a:r>
                        <a:rPr lang="cs-CZ" sz="1100" baseline="0" dirty="0" err="1" smtClean="0">
                          <a:effectLst/>
                          <a:latin typeface="+mn-lt"/>
                          <a:ea typeface="Calibri"/>
                          <a:cs typeface="Times New Roman"/>
                        </a:rPr>
                        <a:t>Halloween</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latin typeface="+mn-lt"/>
                          <a:ea typeface="+mn-ea"/>
                          <a:cs typeface="+mn-cs"/>
                        </a:rPr>
                        <a:t>Anglický</a:t>
                      </a:r>
                      <a:r>
                        <a:rPr lang="cs-CZ" sz="1200" baseline="0" dirty="0" smtClean="0">
                          <a:effectLst/>
                          <a:latin typeface="+mn-lt"/>
                          <a:ea typeface="+mn-ea"/>
                          <a:cs typeface="+mn-cs"/>
                        </a:rPr>
                        <a:t> jazyk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latin typeface="+mn-lt"/>
                          <a:ea typeface="+mn-ea"/>
                          <a:cs typeface="+mn-cs"/>
                        </a:rPr>
                        <a:t>Mgr.</a:t>
                      </a:r>
                      <a:r>
                        <a:rPr lang="cs-CZ" sz="1200" baseline="0" dirty="0" smtClean="0">
                          <a:effectLst/>
                          <a:latin typeface="+mn-lt"/>
                          <a:ea typeface="+mn-ea"/>
                          <a:cs typeface="+mn-cs"/>
                        </a:rPr>
                        <a:t> Daniela </a:t>
                      </a:r>
                      <a:r>
                        <a:rPr lang="cs-CZ" sz="1200" baseline="0" dirty="0" err="1" smtClean="0">
                          <a:effectLst/>
                          <a:latin typeface="+mn-lt"/>
                          <a:ea typeface="+mn-ea"/>
                          <a:cs typeface="+mn-cs"/>
                        </a:rPr>
                        <a:t>Popperová</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Anglický</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a:t>
                      </a:r>
                      <a:r>
                        <a:rPr lang="cs-CZ" sz="1200" kern="1200" dirty="0" smtClean="0">
                          <a:solidFill>
                            <a:srgbClr val="000000"/>
                          </a:solidFill>
                          <a:effectLst/>
                          <a:latin typeface="+mn-lt"/>
                          <a:ea typeface="Times New Roman"/>
                          <a:cs typeface="Times New Roman"/>
                        </a:rPr>
                        <a:t>výklad</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err="1" smtClean="0">
                          <a:solidFill>
                            <a:srgbClr val="000000"/>
                          </a:solidFill>
                          <a:effectLst/>
                          <a:latin typeface="+mn-lt"/>
                          <a:ea typeface="Times New Roman"/>
                          <a:cs typeface="Times New Roman"/>
                        </a:rPr>
                        <a:t>dataprojektor</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a:t>
                      </a:r>
                      <a:r>
                        <a:rPr lang="cs-CZ" sz="1200" kern="1200" dirty="0" smtClean="0">
                          <a:solidFill>
                            <a:srgbClr val="000000"/>
                          </a:solidFill>
                          <a:effectLst/>
                          <a:latin typeface="+mn-lt"/>
                          <a:ea typeface="Times New Roman"/>
                          <a:cs typeface="Times New Roman"/>
                        </a:rPr>
                        <a:t>prezentace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ročník, žáci 15 – 16 let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 </a:t>
                      </a:r>
                      <a:r>
                        <a:rPr lang="cs-CZ" sz="1200" kern="1200" dirty="0">
                          <a:solidFill>
                            <a:srgbClr val="000000"/>
                          </a:solidFill>
                          <a:effectLst/>
                          <a:latin typeface="+mn-lt"/>
                          <a:ea typeface="Times New Roman"/>
                          <a:cs typeface="Times New Roman"/>
                        </a:rPr>
                        <a:t>ne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Seznam viz 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err="1" smtClean="0"/>
              <a:t>Holidays</a:t>
            </a:r>
            <a:r>
              <a:rPr lang="cs-CZ" sz="2400" b="1" dirty="0" smtClean="0"/>
              <a:t> </a:t>
            </a:r>
            <a:r>
              <a:rPr lang="cs-CZ" sz="2400" b="1" dirty="0" err="1" smtClean="0"/>
              <a:t>and</a:t>
            </a:r>
            <a:r>
              <a:rPr lang="cs-CZ" sz="2400" b="1" dirty="0" smtClean="0"/>
              <a:t> </a:t>
            </a:r>
            <a:r>
              <a:rPr lang="cs-CZ" sz="2400" b="1" dirty="0" err="1" smtClean="0"/>
              <a:t>celebrations</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VY_22_INOVACE_01_30</a:t>
            </a:r>
            <a:endParaRPr lang="cs-CZ" sz="2400" b="1" dirty="0"/>
          </a:p>
        </p:txBody>
      </p:sp>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p14="http://schemas.microsoft.com/office/powerpoint/2010/main" val="28055742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1930226"/>
          </a:xfrm>
        </p:spPr>
        <p:txBody>
          <a:bodyPr>
            <a:normAutofit/>
          </a:bodyPr>
          <a:lstStyle/>
          <a:p>
            <a:r>
              <a:rPr lang="en-GB" sz="3200" b="1" dirty="0" smtClean="0"/>
              <a:t>Holidays and celebrations</a:t>
            </a:r>
            <a:endParaRPr lang="en-GB" sz="3200" b="1" dirty="0"/>
          </a:p>
        </p:txBody>
      </p:sp>
      <p:sp>
        <p:nvSpPr>
          <p:cNvPr id="5" name="Zástupný symbol pro obsah 4"/>
          <p:cNvSpPr>
            <a:spLocks noGrp="1"/>
          </p:cNvSpPr>
          <p:nvPr>
            <p:ph idx="1"/>
          </p:nvPr>
        </p:nvSpPr>
        <p:spPr/>
        <p:txBody>
          <a:bodyPr/>
          <a:lstStyle/>
          <a:p>
            <a:r>
              <a:rPr lang="en-GB" sz="2800" dirty="0" smtClean="0"/>
              <a:t>Many of holidays and traditions are </a:t>
            </a:r>
            <a:r>
              <a:rPr lang="en-GB" sz="2800" b="1" dirty="0" smtClean="0"/>
              <a:t>connected with </a:t>
            </a:r>
            <a:r>
              <a:rPr lang="en-GB" sz="2800" dirty="0" smtClean="0"/>
              <a:t>religion. Some holidays and traditions are the same as the American or the British and some are different.</a:t>
            </a:r>
            <a:r>
              <a:rPr lang="en-US" dirty="0"/>
              <a:t/>
            </a:r>
            <a:br>
              <a:rPr lang="en-US" dirty="0"/>
            </a:br>
            <a:r>
              <a:rPr lang="en-US" dirty="0"/>
              <a:t/>
            </a:r>
            <a:br>
              <a:rPr lang="en-US" dirty="0"/>
            </a:br>
            <a:endParaRPr lang="cs-CZ"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2</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1026" name="Picture 2" descr="D:\Christmas_pudding.jpg"/>
          <p:cNvPicPr>
            <a:picLocks noChangeAspect="1" noChangeArrowheads="1"/>
          </p:cNvPicPr>
          <p:nvPr/>
        </p:nvPicPr>
        <p:blipFill>
          <a:blip r:embed="rId4" cstate="print"/>
          <a:srcRect/>
          <a:stretch>
            <a:fillRect/>
          </a:stretch>
        </p:blipFill>
        <p:spPr bwMode="auto">
          <a:xfrm>
            <a:off x="4788024" y="2924944"/>
            <a:ext cx="3550512" cy="3077781"/>
          </a:xfrm>
          <a:prstGeom prst="rect">
            <a:avLst/>
          </a:prstGeom>
          <a:noFill/>
        </p:spPr>
      </p:pic>
      <p:pic>
        <p:nvPicPr>
          <p:cNvPr id="1027" name="Picture 3" descr="D:\Vanocni_cukrovi_2.JPG"/>
          <p:cNvPicPr>
            <a:picLocks noChangeAspect="1" noChangeArrowheads="1"/>
          </p:cNvPicPr>
          <p:nvPr/>
        </p:nvPicPr>
        <p:blipFill>
          <a:blip r:embed="rId5" cstate="print"/>
          <a:srcRect/>
          <a:stretch>
            <a:fillRect/>
          </a:stretch>
        </p:blipFill>
        <p:spPr bwMode="auto">
          <a:xfrm>
            <a:off x="1115615" y="3356992"/>
            <a:ext cx="3483703" cy="2612777"/>
          </a:xfrm>
          <a:prstGeom prst="rect">
            <a:avLst/>
          </a:prstGeom>
          <a:noFill/>
        </p:spPr>
      </p:pic>
    </p:spTree>
  </p:cSld>
  <p:clrMapOvr>
    <a:masterClrMapping/>
  </p:clrMapOvr>
  <p:transition>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27"/>
                                        </p:tgtEl>
                                        <p:attrNameLst>
                                          <p:attrName>style.visibility</p:attrName>
                                        </p:attrNameLst>
                                      </p:cBhvr>
                                      <p:to>
                                        <p:strVal val="visible"/>
                                      </p:to>
                                    </p:set>
                                    <p:anim calcmode="lin" valueType="num">
                                      <p:cBhvr additive="base">
                                        <p:cTn id="12" dur="500" fill="hold"/>
                                        <p:tgtEl>
                                          <p:spTgt spid="1027"/>
                                        </p:tgtEl>
                                        <p:attrNameLst>
                                          <p:attrName>ppt_x</p:attrName>
                                        </p:attrNameLst>
                                      </p:cBhvr>
                                      <p:tavLst>
                                        <p:tav tm="0">
                                          <p:val>
                                            <p:strVal val="#ppt_x"/>
                                          </p:val>
                                        </p:tav>
                                        <p:tav tm="100000">
                                          <p:val>
                                            <p:strVal val="#ppt_x"/>
                                          </p:val>
                                        </p:tav>
                                      </p:tavLst>
                                    </p:anim>
                                    <p:anim calcmode="lin" valueType="num">
                                      <p:cBhvr additive="base">
                                        <p:cTn id="13"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 calcmode="lin" valueType="num">
                                      <p:cBhvr additive="base">
                                        <p:cTn id="18" dur="500" fill="hold"/>
                                        <p:tgtEl>
                                          <p:spTgt spid="1026"/>
                                        </p:tgtEl>
                                        <p:attrNameLst>
                                          <p:attrName>ppt_x</p:attrName>
                                        </p:attrNameLst>
                                      </p:cBhvr>
                                      <p:tavLst>
                                        <p:tav tm="0">
                                          <p:val>
                                            <p:strVal val="#ppt_x"/>
                                          </p:val>
                                        </p:tav>
                                        <p:tav tm="100000">
                                          <p:val>
                                            <p:strVal val="#ppt_x"/>
                                          </p:val>
                                        </p:tav>
                                      </p:tavLst>
                                    </p:anim>
                                    <p:anim calcmode="lin" valueType="num">
                                      <p:cBhvr additive="base">
                                        <p:cTn id="19"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02234"/>
          </a:xfrm>
        </p:spPr>
        <p:txBody>
          <a:bodyPr>
            <a:normAutofit/>
          </a:bodyPr>
          <a:lstStyle/>
          <a:p>
            <a:r>
              <a:rPr lang="en-GB" sz="3200" b="1" dirty="0" smtClean="0"/>
              <a:t>Christmas in the Czech Republic</a:t>
            </a:r>
            <a:endParaRPr lang="en-GB" sz="3200" b="1" dirty="0"/>
          </a:p>
        </p:txBody>
      </p:sp>
      <p:sp>
        <p:nvSpPr>
          <p:cNvPr id="3" name="Zástupný symbol pro obsah 2"/>
          <p:cNvSpPr>
            <a:spLocks noGrp="1"/>
          </p:cNvSpPr>
          <p:nvPr>
            <p:ph idx="1"/>
          </p:nvPr>
        </p:nvSpPr>
        <p:spPr>
          <a:xfrm>
            <a:off x="539552" y="1556792"/>
            <a:ext cx="8118644" cy="4112155"/>
          </a:xfrm>
        </p:spPr>
        <p:txBody>
          <a:bodyPr>
            <a:normAutofit/>
          </a:bodyPr>
          <a:lstStyle/>
          <a:p>
            <a:r>
              <a:rPr lang="en-GB" sz="2800" dirty="0" smtClean="0"/>
              <a:t>Christmas is celebrated on the </a:t>
            </a:r>
            <a:r>
              <a:rPr lang="en-GB" sz="2800" b="1" dirty="0" smtClean="0"/>
              <a:t>24th of December</a:t>
            </a:r>
            <a:r>
              <a:rPr lang="en-GB" sz="2800" dirty="0" smtClean="0"/>
              <a:t>. Preparations include cleaning and baking </a:t>
            </a:r>
            <a:r>
              <a:rPr lang="en-GB" sz="2800" b="1" dirty="0" smtClean="0"/>
              <a:t>Christmas cookies and cakes</a:t>
            </a:r>
            <a:r>
              <a:rPr lang="en-GB" sz="2800" dirty="0" smtClean="0"/>
              <a:t>. Christmas tree is decorated. If you don´t eat meat on this day, you will see the "golden pig" in the evening.</a:t>
            </a:r>
          </a:p>
          <a:p>
            <a:r>
              <a:rPr lang="en-GB" sz="2800" dirty="0" smtClean="0"/>
              <a:t>A traditional dish is </a:t>
            </a:r>
            <a:r>
              <a:rPr lang="en-GB" sz="2800" b="1" dirty="0" smtClean="0"/>
              <a:t>fried carp with potato salad</a:t>
            </a:r>
            <a:r>
              <a:rPr lang="en-GB" sz="2800" dirty="0" smtClean="0"/>
              <a:t>. </a:t>
            </a:r>
          </a:p>
          <a:p>
            <a:r>
              <a:rPr lang="en-GB" sz="2800" dirty="0" smtClean="0"/>
              <a:t>After Christmas dinner, presents are opened. Some people go to church later in the evening for midnight mass.</a:t>
            </a:r>
          </a:p>
          <a:p>
            <a:endParaRPr lang="cs-CZ" dirty="0"/>
          </a:p>
        </p:txBody>
      </p:sp>
      <p:cxnSp>
        <p:nvCxnSpPr>
          <p:cNvPr id="6"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7"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9"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3</a:t>
            </a:fld>
            <a:endParaRPr lang="cs-CZ" dirty="0"/>
          </a:p>
        </p:txBody>
      </p:sp>
      <p:pic>
        <p:nvPicPr>
          <p:cNvPr id="11" name="Obrázek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714202"/>
          </a:xfrm>
        </p:spPr>
        <p:txBody>
          <a:bodyPr>
            <a:normAutofit/>
          </a:bodyPr>
          <a:lstStyle/>
          <a:p>
            <a:r>
              <a:rPr lang="en-US" sz="3200" b="1" dirty="0" smtClean="0"/>
              <a:t>Christmas in Great Britain</a:t>
            </a:r>
            <a:endParaRPr lang="en-US" sz="3200" b="1" dirty="0"/>
          </a:p>
        </p:txBody>
      </p:sp>
      <p:sp>
        <p:nvSpPr>
          <p:cNvPr id="3" name="Zástupný symbol pro obsah 2"/>
          <p:cNvSpPr>
            <a:spLocks noGrp="1"/>
          </p:cNvSpPr>
          <p:nvPr>
            <p:ph idx="1"/>
          </p:nvPr>
        </p:nvSpPr>
        <p:spPr>
          <a:xfrm>
            <a:off x="539552" y="1340768"/>
            <a:ext cx="8229600" cy="4813995"/>
          </a:xfrm>
        </p:spPr>
        <p:txBody>
          <a:bodyPr>
            <a:normAutofit fontScale="62500" lnSpcReduction="20000"/>
          </a:bodyPr>
          <a:lstStyle/>
          <a:p>
            <a:r>
              <a:rPr lang="en-GB" sz="4500" dirty="0" smtClean="0"/>
              <a:t>Before Christmas, children write letters to </a:t>
            </a:r>
            <a:r>
              <a:rPr lang="en-GB" sz="4500" b="1" dirty="0" smtClean="0"/>
              <a:t>Father</a:t>
            </a:r>
            <a:r>
              <a:rPr lang="en-GB" sz="4500" dirty="0" smtClean="0"/>
              <a:t> </a:t>
            </a:r>
            <a:r>
              <a:rPr lang="en-GB" sz="4500" b="1" dirty="0" smtClean="0"/>
              <a:t>Christmas</a:t>
            </a:r>
            <a:r>
              <a:rPr lang="en-GB" sz="4500" dirty="0" smtClean="0"/>
              <a:t>, who is the British version of Santa Claus. Then they throw these letters into the fire.</a:t>
            </a:r>
          </a:p>
          <a:p>
            <a:r>
              <a:rPr lang="en-GB" sz="4500" dirty="0" smtClean="0"/>
              <a:t>December 24 is called </a:t>
            </a:r>
            <a:r>
              <a:rPr lang="en-GB" sz="4500" b="1" dirty="0" smtClean="0"/>
              <a:t>Christmas Eve</a:t>
            </a:r>
            <a:r>
              <a:rPr lang="en-GB" sz="4500" dirty="0" smtClean="0"/>
              <a:t>.</a:t>
            </a:r>
          </a:p>
          <a:p>
            <a:r>
              <a:rPr lang="en-GB" sz="4500" dirty="0" smtClean="0"/>
              <a:t>On </a:t>
            </a:r>
            <a:r>
              <a:rPr lang="en-GB" sz="4500" b="1" dirty="0" smtClean="0"/>
              <a:t>Christmas Day </a:t>
            </a:r>
            <a:r>
              <a:rPr lang="en-GB" sz="4500" dirty="0" smtClean="0"/>
              <a:t>(December 25), children get up as early as possible in the morning. They open the gifts which were left there by Father Christmas the night before. When all the gifts are opened, Christmas dinner is eaten. This is turkey and desert: </a:t>
            </a:r>
            <a:r>
              <a:rPr lang="en-GB" sz="4500" b="1" dirty="0" smtClean="0"/>
              <a:t>Christmas pudding</a:t>
            </a:r>
            <a:r>
              <a:rPr lang="en-GB" sz="4500" dirty="0" smtClean="0"/>
              <a:t>. Christmas pudding is traditionally prepared a long time before Christmas. When it is served on Christmas day, some brandy can be poured over it and flamed.</a:t>
            </a:r>
          </a:p>
          <a:p>
            <a:endParaRPr lang="cs-CZ" dirty="0"/>
          </a:p>
        </p:txBody>
      </p:sp>
      <p:cxnSp>
        <p:nvCxnSpPr>
          <p:cNvPr id="6"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7"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9"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4</a:t>
            </a:fld>
            <a:endParaRPr lang="cs-CZ" dirty="0"/>
          </a:p>
        </p:txBody>
      </p:sp>
      <p:pic>
        <p:nvPicPr>
          <p:cNvPr id="11" name="Obrázek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930226"/>
          </a:xfrm>
        </p:spPr>
        <p:txBody>
          <a:bodyPr>
            <a:normAutofit/>
          </a:bodyPr>
          <a:lstStyle/>
          <a:p>
            <a:r>
              <a:rPr lang="en-GB" sz="3200" b="1" dirty="0" smtClean="0"/>
              <a:t>New Year´s Eve</a:t>
            </a:r>
            <a:endParaRPr lang="en-GB" sz="3200" b="1" dirty="0"/>
          </a:p>
        </p:txBody>
      </p:sp>
      <p:sp>
        <p:nvSpPr>
          <p:cNvPr id="3" name="Zástupný symbol pro obsah 2"/>
          <p:cNvSpPr>
            <a:spLocks noGrp="1"/>
          </p:cNvSpPr>
          <p:nvPr>
            <p:ph idx="1"/>
          </p:nvPr>
        </p:nvSpPr>
        <p:spPr/>
        <p:txBody>
          <a:bodyPr/>
          <a:lstStyle/>
          <a:p>
            <a:r>
              <a:rPr lang="en-GB" sz="2800" dirty="0" smtClean="0"/>
              <a:t>People stay up until midnight. It’s a big celebration, till the morning. Many</a:t>
            </a:r>
            <a:br>
              <a:rPr lang="en-GB" sz="2800" dirty="0" smtClean="0"/>
            </a:br>
            <a:r>
              <a:rPr lang="en-GB" sz="2800" dirty="0" smtClean="0"/>
              <a:t>people watch </a:t>
            </a:r>
            <a:r>
              <a:rPr lang="en-GB" sz="2800" b="1" dirty="0" smtClean="0"/>
              <a:t>fireworks</a:t>
            </a:r>
            <a:r>
              <a:rPr lang="en-GB" sz="2800" dirty="0" smtClean="0"/>
              <a:t> and drink alcohol.</a:t>
            </a:r>
            <a:r>
              <a:rPr lang="en-US" dirty="0"/>
              <a:t/>
            </a:r>
            <a:br>
              <a:rPr lang="en-US" dirty="0"/>
            </a:br>
            <a:r>
              <a:rPr lang="en-US" dirty="0"/>
              <a:t/>
            </a:r>
            <a:br>
              <a:rPr lang="en-US" dirty="0"/>
            </a:br>
            <a:endParaRPr lang="cs-CZ"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5</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2050" name="Picture 2" descr="D:\Fireworks_on_the_danube3.jpg"/>
          <p:cNvPicPr>
            <a:picLocks noChangeAspect="1" noChangeArrowheads="1"/>
          </p:cNvPicPr>
          <p:nvPr/>
        </p:nvPicPr>
        <p:blipFill>
          <a:blip r:embed="rId4" cstate="print"/>
          <a:srcRect/>
          <a:stretch>
            <a:fillRect/>
          </a:stretch>
        </p:blipFill>
        <p:spPr bwMode="auto">
          <a:xfrm>
            <a:off x="395536" y="2996952"/>
            <a:ext cx="3923928" cy="2942946"/>
          </a:xfrm>
          <a:prstGeom prst="rect">
            <a:avLst/>
          </a:prstGeom>
          <a:noFill/>
        </p:spPr>
      </p:pic>
      <p:pic>
        <p:nvPicPr>
          <p:cNvPr id="2051" name="Picture 3" descr="D:\800px-World_Showcase_Lagoon_during_IllumiNations.jpg"/>
          <p:cNvPicPr>
            <a:picLocks noChangeAspect="1" noChangeArrowheads="1"/>
          </p:cNvPicPr>
          <p:nvPr/>
        </p:nvPicPr>
        <p:blipFill>
          <a:blip r:embed="rId5" cstate="print"/>
          <a:srcRect/>
          <a:stretch>
            <a:fillRect/>
          </a:stretch>
        </p:blipFill>
        <p:spPr bwMode="auto">
          <a:xfrm>
            <a:off x="4572000" y="2984872"/>
            <a:ext cx="3960440" cy="2970330"/>
          </a:xfrm>
          <a:prstGeom prst="rect">
            <a:avLst/>
          </a:prstGeom>
          <a:noFill/>
        </p:spPr>
      </p:pic>
    </p:spTree>
  </p:cSld>
  <p:clrMapOvr>
    <a:masterClrMapping/>
  </p:clrMapOvr>
  <p:transition>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 calcmode="lin" valueType="num">
                                      <p:cBhvr additive="base">
                                        <p:cTn id="12" dur="500" fill="hold"/>
                                        <p:tgtEl>
                                          <p:spTgt spid="2050"/>
                                        </p:tgtEl>
                                        <p:attrNameLst>
                                          <p:attrName>ppt_x</p:attrName>
                                        </p:attrNameLst>
                                      </p:cBhvr>
                                      <p:tavLst>
                                        <p:tav tm="0">
                                          <p:val>
                                            <p:strVal val="#ppt_x"/>
                                          </p:val>
                                        </p:tav>
                                        <p:tav tm="100000">
                                          <p:val>
                                            <p:strVal val="#ppt_x"/>
                                          </p:val>
                                        </p:tav>
                                      </p:tavLst>
                                    </p:anim>
                                    <p:anim calcmode="lin" valueType="num">
                                      <p:cBhvr additive="base">
                                        <p:cTn id="13"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051"/>
                                        </p:tgtEl>
                                        <p:attrNameLst>
                                          <p:attrName>style.visibility</p:attrName>
                                        </p:attrNameLst>
                                      </p:cBhvr>
                                      <p:to>
                                        <p:strVal val="visible"/>
                                      </p:to>
                                    </p:set>
                                    <p:anim calcmode="lin" valueType="num">
                                      <p:cBhvr additive="base">
                                        <p:cTn id="18" dur="500" fill="hold"/>
                                        <p:tgtEl>
                                          <p:spTgt spid="2051"/>
                                        </p:tgtEl>
                                        <p:attrNameLst>
                                          <p:attrName>ppt_x</p:attrName>
                                        </p:attrNameLst>
                                      </p:cBhvr>
                                      <p:tavLst>
                                        <p:tav tm="0">
                                          <p:val>
                                            <p:strVal val="#ppt_x"/>
                                          </p:val>
                                        </p:tav>
                                        <p:tav tm="100000">
                                          <p:val>
                                            <p:strVal val="#ppt_x"/>
                                          </p:val>
                                        </p:tav>
                                      </p:tavLst>
                                    </p:anim>
                                    <p:anim calcmode="lin" valueType="num">
                                      <p:cBhvr additive="base">
                                        <p:cTn id="19"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930226"/>
          </a:xfrm>
        </p:spPr>
        <p:txBody>
          <a:bodyPr>
            <a:normAutofit/>
          </a:bodyPr>
          <a:lstStyle/>
          <a:p>
            <a:r>
              <a:rPr lang="en-GB" sz="3200" b="1" dirty="0" smtClean="0"/>
              <a:t>St. Valentine’s Day</a:t>
            </a:r>
            <a:endParaRPr lang="en-GB" sz="3200" b="1" dirty="0"/>
          </a:p>
        </p:txBody>
      </p:sp>
      <p:sp>
        <p:nvSpPr>
          <p:cNvPr id="3" name="Zástupný symbol pro obsah 2"/>
          <p:cNvSpPr>
            <a:spLocks noGrp="1"/>
          </p:cNvSpPr>
          <p:nvPr>
            <p:ph idx="1"/>
          </p:nvPr>
        </p:nvSpPr>
        <p:spPr/>
        <p:txBody>
          <a:bodyPr/>
          <a:lstStyle/>
          <a:p>
            <a:r>
              <a:rPr lang="en-US" dirty="0" smtClean="0"/>
              <a:t> </a:t>
            </a:r>
            <a:r>
              <a:rPr lang="en-GB" sz="2800" dirty="0" smtClean="0"/>
              <a:t>It is a lovers’ day. On this day people send </a:t>
            </a:r>
            <a:r>
              <a:rPr lang="en-GB" sz="2800" b="1" dirty="0" smtClean="0"/>
              <a:t>Valentine’s cards </a:t>
            </a:r>
            <a:r>
              <a:rPr lang="en-GB" sz="2800" dirty="0" smtClean="0"/>
              <a:t>(sometimes anonymously) and exchange </a:t>
            </a:r>
            <a:r>
              <a:rPr lang="en-GB" sz="2800" b="1" dirty="0" smtClean="0"/>
              <a:t>gifts</a:t>
            </a:r>
            <a:r>
              <a:rPr lang="en-GB" sz="2800" dirty="0" smtClean="0"/>
              <a:t>.</a:t>
            </a:r>
            <a:endParaRPr lang="en-GB" sz="2800"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6</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3074" name="Picture 2" descr="D:\Black_Americana_Valentine_01.jpg"/>
          <p:cNvPicPr>
            <a:picLocks noChangeAspect="1" noChangeArrowheads="1"/>
          </p:cNvPicPr>
          <p:nvPr/>
        </p:nvPicPr>
        <p:blipFill>
          <a:blip r:embed="rId4" cstate="print"/>
          <a:srcRect/>
          <a:stretch>
            <a:fillRect/>
          </a:stretch>
        </p:blipFill>
        <p:spPr bwMode="auto">
          <a:xfrm>
            <a:off x="4932040" y="2584757"/>
            <a:ext cx="3384376" cy="3342071"/>
          </a:xfrm>
          <a:prstGeom prst="rect">
            <a:avLst/>
          </a:prstGeom>
          <a:noFill/>
        </p:spPr>
      </p:pic>
      <p:pic>
        <p:nvPicPr>
          <p:cNvPr id="3075" name="Picture 3" descr="D:\120px-Anthropomorphic_Valentine,_crica_1950.jpg"/>
          <p:cNvPicPr>
            <a:picLocks noChangeAspect="1" noChangeArrowheads="1"/>
          </p:cNvPicPr>
          <p:nvPr/>
        </p:nvPicPr>
        <p:blipFill>
          <a:blip r:embed="rId5" cstate="print"/>
          <a:srcRect/>
          <a:stretch>
            <a:fillRect/>
          </a:stretch>
        </p:blipFill>
        <p:spPr bwMode="auto">
          <a:xfrm>
            <a:off x="1331640" y="2996952"/>
            <a:ext cx="3384376" cy="2904923"/>
          </a:xfrm>
          <a:prstGeom prst="rect">
            <a:avLst/>
          </a:prstGeom>
          <a:noFill/>
        </p:spPr>
      </p:pic>
    </p:spTree>
  </p:cSld>
  <p:clrMapOvr>
    <a:masterClrMapping/>
  </p:clrMapOvr>
  <p:transition>
    <p:wheel spokes="8"/>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075"/>
                                        </p:tgtEl>
                                        <p:attrNameLst>
                                          <p:attrName>style.visibility</p:attrName>
                                        </p:attrNameLst>
                                      </p:cBhvr>
                                      <p:to>
                                        <p:strVal val="visible"/>
                                      </p:to>
                                    </p:set>
                                    <p:anim calcmode="lin" valueType="num">
                                      <p:cBhvr additive="base">
                                        <p:cTn id="12" dur="500" fill="hold"/>
                                        <p:tgtEl>
                                          <p:spTgt spid="3075"/>
                                        </p:tgtEl>
                                        <p:attrNameLst>
                                          <p:attrName>ppt_x</p:attrName>
                                        </p:attrNameLst>
                                      </p:cBhvr>
                                      <p:tavLst>
                                        <p:tav tm="0">
                                          <p:val>
                                            <p:strVal val="#ppt_x"/>
                                          </p:val>
                                        </p:tav>
                                        <p:tav tm="100000">
                                          <p:val>
                                            <p:strVal val="#ppt_x"/>
                                          </p:val>
                                        </p:tav>
                                      </p:tavLst>
                                    </p:anim>
                                    <p:anim calcmode="lin" valueType="num">
                                      <p:cBhvr additive="base">
                                        <p:cTn id="13" dur="500" fill="hold"/>
                                        <p:tgtEl>
                                          <p:spTgt spid="307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074"/>
                                        </p:tgtEl>
                                        <p:attrNameLst>
                                          <p:attrName>style.visibility</p:attrName>
                                        </p:attrNameLst>
                                      </p:cBhvr>
                                      <p:to>
                                        <p:strVal val="visible"/>
                                      </p:to>
                                    </p:set>
                                    <p:anim calcmode="lin" valueType="num">
                                      <p:cBhvr additive="base">
                                        <p:cTn id="18" dur="500" fill="hold"/>
                                        <p:tgtEl>
                                          <p:spTgt spid="3074"/>
                                        </p:tgtEl>
                                        <p:attrNameLst>
                                          <p:attrName>ppt_x</p:attrName>
                                        </p:attrNameLst>
                                      </p:cBhvr>
                                      <p:tavLst>
                                        <p:tav tm="0">
                                          <p:val>
                                            <p:strVal val="#ppt_x"/>
                                          </p:val>
                                        </p:tav>
                                        <p:tav tm="100000">
                                          <p:val>
                                            <p:strVal val="#ppt_x"/>
                                          </p:val>
                                        </p:tav>
                                      </p:tavLst>
                                    </p:anim>
                                    <p:anim calcmode="lin" valueType="num">
                                      <p:cBhvr additive="base">
                                        <p:cTn id="19"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786210"/>
          </a:xfrm>
        </p:spPr>
        <p:txBody>
          <a:bodyPr>
            <a:normAutofit/>
          </a:bodyPr>
          <a:lstStyle/>
          <a:p>
            <a:r>
              <a:rPr lang="en-GB" sz="3200" b="1" dirty="0" smtClean="0"/>
              <a:t>Easter</a:t>
            </a:r>
            <a:endParaRPr lang="en-GB" sz="3200" b="1" dirty="0"/>
          </a:p>
        </p:txBody>
      </p:sp>
      <p:sp>
        <p:nvSpPr>
          <p:cNvPr id="3" name="Zástupný symbol pro obsah 2"/>
          <p:cNvSpPr>
            <a:spLocks noGrp="1"/>
          </p:cNvSpPr>
          <p:nvPr>
            <p:ph idx="1"/>
          </p:nvPr>
        </p:nvSpPr>
        <p:spPr>
          <a:xfrm>
            <a:off x="395536" y="1412776"/>
            <a:ext cx="8291264" cy="4713387"/>
          </a:xfrm>
        </p:spPr>
        <p:txBody>
          <a:bodyPr>
            <a:normAutofit/>
          </a:bodyPr>
          <a:lstStyle/>
          <a:p>
            <a:r>
              <a:rPr lang="en-GB" sz="2800" dirty="0" smtClean="0"/>
              <a:t>It is celebrated on </a:t>
            </a:r>
            <a:r>
              <a:rPr lang="en-GB" sz="2800" b="1" dirty="0" smtClean="0"/>
              <a:t>the first Sunday </a:t>
            </a:r>
            <a:r>
              <a:rPr lang="en-GB" sz="2800" dirty="0" smtClean="0"/>
              <a:t>after the first </a:t>
            </a:r>
            <a:r>
              <a:rPr lang="en-GB" sz="2800" b="1" dirty="0" smtClean="0"/>
              <a:t>spring</a:t>
            </a:r>
            <a:r>
              <a:rPr lang="en-GB" sz="2800" dirty="0" smtClean="0"/>
              <a:t> full moon. Christians remember the crucifixion and resurrection of Jesus. </a:t>
            </a:r>
            <a:r>
              <a:rPr lang="en-GB" sz="2800" b="1" dirty="0" smtClean="0"/>
              <a:t>Easter eggs </a:t>
            </a:r>
            <a:r>
              <a:rPr lang="en-GB" sz="2800" dirty="0" smtClean="0"/>
              <a:t>are given as presents. They symbolize a new life. In the Czech Republic boys go from house to house and hit girls with sticks. </a:t>
            </a:r>
            <a:endParaRPr lang="en-GB" sz="2800"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7</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4098" name="Picture 2" descr="D:\800px-Easter_eggs_-_straw_decoration.jpg"/>
          <p:cNvPicPr>
            <a:picLocks noChangeAspect="1" noChangeArrowheads="1"/>
          </p:cNvPicPr>
          <p:nvPr/>
        </p:nvPicPr>
        <p:blipFill>
          <a:blip r:embed="rId4" cstate="print"/>
          <a:srcRect/>
          <a:stretch>
            <a:fillRect/>
          </a:stretch>
        </p:blipFill>
        <p:spPr bwMode="auto">
          <a:xfrm>
            <a:off x="3851920" y="3645024"/>
            <a:ext cx="3168352" cy="2376264"/>
          </a:xfrm>
          <a:prstGeom prst="rect">
            <a:avLst/>
          </a:prstGeom>
          <a:noFill/>
        </p:spPr>
      </p:pic>
    </p:spTree>
  </p:cSld>
  <p:clrMapOvr>
    <a:masterClrMapping/>
  </p:clrMapOvr>
  <p:transition>
    <p:newsfla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098"/>
                                        </p:tgtEl>
                                        <p:attrNameLst>
                                          <p:attrName>style.visibility</p:attrName>
                                        </p:attrNameLst>
                                      </p:cBhvr>
                                      <p:to>
                                        <p:strVal val="visible"/>
                                      </p:to>
                                    </p:set>
                                    <p:anim calcmode="lin" valueType="num">
                                      <p:cBhvr additive="base">
                                        <p:cTn id="13" dur="500" fill="hold"/>
                                        <p:tgtEl>
                                          <p:spTgt spid="4098"/>
                                        </p:tgtEl>
                                        <p:attrNameLst>
                                          <p:attrName>ppt_x</p:attrName>
                                        </p:attrNameLst>
                                      </p:cBhvr>
                                      <p:tavLst>
                                        <p:tav tm="0">
                                          <p:val>
                                            <p:strVal val="#ppt_x"/>
                                          </p:val>
                                        </p:tav>
                                        <p:tav tm="100000">
                                          <p:val>
                                            <p:strVal val="#ppt_x"/>
                                          </p:val>
                                        </p:tav>
                                      </p:tavLst>
                                    </p:anim>
                                    <p:anim calcmode="lin" valueType="num">
                                      <p:cBhvr additive="base">
                                        <p:cTn id="14"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02234"/>
          </a:xfrm>
        </p:spPr>
        <p:txBody>
          <a:bodyPr>
            <a:normAutofit/>
          </a:bodyPr>
          <a:lstStyle/>
          <a:p>
            <a:r>
              <a:rPr lang="cs-CZ" sz="3200" b="1" dirty="0" err="1" smtClean="0"/>
              <a:t>Independence</a:t>
            </a:r>
            <a:r>
              <a:rPr lang="cs-CZ" sz="3200" b="1" dirty="0" smtClean="0"/>
              <a:t> </a:t>
            </a:r>
            <a:r>
              <a:rPr lang="cs-CZ" sz="3200" b="1" dirty="0" err="1" smtClean="0"/>
              <a:t>Day</a:t>
            </a:r>
            <a:endParaRPr lang="cs-CZ" sz="3200" b="1" dirty="0"/>
          </a:p>
        </p:txBody>
      </p:sp>
      <p:sp>
        <p:nvSpPr>
          <p:cNvPr id="3" name="Zástupný symbol pro obsah 2"/>
          <p:cNvSpPr>
            <a:spLocks noGrp="1"/>
          </p:cNvSpPr>
          <p:nvPr>
            <p:ph idx="1"/>
          </p:nvPr>
        </p:nvSpPr>
        <p:spPr>
          <a:xfrm>
            <a:off x="395536" y="1556792"/>
            <a:ext cx="8291264" cy="4569371"/>
          </a:xfrm>
        </p:spPr>
        <p:txBody>
          <a:bodyPr>
            <a:normAutofit/>
          </a:bodyPr>
          <a:lstStyle/>
          <a:p>
            <a:r>
              <a:rPr lang="cs-CZ" sz="2800" dirty="0" err="1" smtClean="0"/>
              <a:t>Celebrated</a:t>
            </a:r>
            <a:r>
              <a:rPr lang="cs-CZ" sz="2800" dirty="0" smtClean="0"/>
              <a:t> on </a:t>
            </a:r>
            <a:r>
              <a:rPr lang="en-US" sz="2800" b="1" dirty="0" smtClean="0"/>
              <a:t>4th </a:t>
            </a:r>
            <a:r>
              <a:rPr lang="en-US" sz="2800" b="1" dirty="0"/>
              <a:t>July</a:t>
            </a:r>
            <a:r>
              <a:rPr lang="en-US" sz="2800" dirty="0"/>
              <a:t>. </a:t>
            </a:r>
            <a:r>
              <a:rPr lang="cs-CZ" sz="2800" dirty="0" err="1" smtClean="0"/>
              <a:t>This</a:t>
            </a:r>
            <a:r>
              <a:rPr lang="cs-CZ" sz="2800" dirty="0" smtClean="0"/>
              <a:t> </a:t>
            </a:r>
            <a:r>
              <a:rPr lang="cs-CZ" sz="2800" dirty="0" err="1" smtClean="0"/>
              <a:t>day</a:t>
            </a:r>
            <a:r>
              <a:rPr lang="cs-CZ" sz="2800" dirty="0" smtClean="0"/>
              <a:t> </a:t>
            </a:r>
            <a:r>
              <a:rPr lang="en-US" sz="2800" dirty="0" smtClean="0"/>
              <a:t>celebrates America´s independence from Great Britain. America became independent in 1776. The first President of the United States was George Washington.</a:t>
            </a:r>
          </a:p>
          <a:p>
            <a:r>
              <a:rPr lang="en-US" sz="2800" dirty="0" smtClean="0"/>
              <a:t>lots of </a:t>
            </a:r>
            <a:r>
              <a:rPr lang="en-US" sz="2800" b="1" dirty="0" smtClean="0"/>
              <a:t>fireworks </a:t>
            </a:r>
            <a:r>
              <a:rPr lang="en-US" dirty="0"/>
              <a:t/>
            </a:r>
            <a:br>
              <a:rPr lang="en-US" dirty="0"/>
            </a:br>
            <a:endParaRPr lang="cs-CZ"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8</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5122" name="Picture 2" descr="D:\800px-Independence_Day_display.jpg"/>
          <p:cNvPicPr>
            <a:picLocks noChangeAspect="1" noChangeArrowheads="1"/>
          </p:cNvPicPr>
          <p:nvPr/>
        </p:nvPicPr>
        <p:blipFill>
          <a:blip r:embed="rId4" cstate="print"/>
          <a:srcRect/>
          <a:stretch>
            <a:fillRect/>
          </a:stretch>
        </p:blipFill>
        <p:spPr bwMode="auto">
          <a:xfrm>
            <a:off x="3923927" y="3356992"/>
            <a:ext cx="4665377" cy="2606779"/>
          </a:xfrm>
          <a:prstGeom prst="rect">
            <a:avLst/>
          </a:prstGeom>
          <a:noFill/>
        </p:spPr>
      </p:pic>
    </p:spTree>
  </p:cSld>
  <p:clrMapOvr>
    <a:masterClrMapping/>
  </p:clrMapOvr>
  <p:transition>
    <p:wheel spokes="3"/>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122"/>
                                        </p:tgtEl>
                                        <p:attrNameLst>
                                          <p:attrName>style.visibility</p:attrName>
                                        </p:attrNameLst>
                                      </p:cBhvr>
                                      <p:to>
                                        <p:strVal val="visible"/>
                                      </p:to>
                                    </p:set>
                                    <p:animEffect transition="in" filter="wipe(down)">
                                      <p:cBhvr>
                                        <p:cTn id="1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02234"/>
          </a:xfrm>
        </p:spPr>
        <p:txBody>
          <a:bodyPr>
            <a:normAutofit/>
          </a:bodyPr>
          <a:lstStyle/>
          <a:p>
            <a:r>
              <a:rPr lang="en-GB" sz="3200" b="1" dirty="0" smtClean="0"/>
              <a:t>The Queen’s </a:t>
            </a:r>
            <a:r>
              <a:rPr lang="en-GB" sz="3200" b="1" dirty="0" err="1" smtClean="0"/>
              <a:t>Offic</a:t>
            </a:r>
            <a:r>
              <a:rPr lang="cs-CZ" sz="3200" b="1" dirty="0" smtClean="0"/>
              <a:t>i</a:t>
            </a:r>
            <a:r>
              <a:rPr lang="en-GB" sz="3200" b="1" dirty="0" smtClean="0"/>
              <a:t>al Birthday</a:t>
            </a:r>
            <a:endParaRPr lang="en-GB" sz="3200" b="1" dirty="0"/>
          </a:p>
        </p:txBody>
      </p:sp>
      <p:sp>
        <p:nvSpPr>
          <p:cNvPr id="3" name="Zástupný symbol pro obsah 2"/>
          <p:cNvSpPr>
            <a:spLocks noGrp="1"/>
          </p:cNvSpPr>
          <p:nvPr>
            <p:ph idx="1"/>
          </p:nvPr>
        </p:nvSpPr>
        <p:spPr/>
        <p:txBody>
          <a:bodyPr/>
          <a:lstStyle/>
          <a:p>
            <a:r>
              <a:rPr lang="en-GB" sz="2800" dirty="0" smtClean="0"/>
              <a:t>Celebrated in June. It’s a holiday in the GB. It is </a:t>
            </a:r>
            <a:r>
              <a:rPr lang="en-GB" sz="2800" b="1" dirty="0" smtClean="0"/>
              <a:t>a great ceremony </a:t>
            </a:r>
            <a:r>
              <a:rPr lang="en-GB" sz="2800" dirty="0" smtClean="0"/>
              <a:t>with parade with Queen’s </a:t>
            </a:r>
            <a:r>
              <a:rPr lang="en-GB" sz="2800" b="1" dirty="0" smtClean="0"/>
              <a:t>guards</a:t>
            </a:r>
            <a:r>
              <a:rPr lang="en-GB" sz="2800" dirty="0" smtClean="0"/>
              <a:t> and </a:t>
            </a:r>
            <a:r>
              <a:rPr lang="en-GB" sz="2800" b="1" dirty="0" smtClean="0"/>
              <a:t>horses</a:t>
            </a:r>
            <a:r>
              <a:rPr lang="en-GB" sz="2800" dirty="0" smtClean="0"/>
              <a:t>.</a:t>
            </a:r>
            <a:r>
              <a:rPr lang="en-US" dirty="0"/>
              <a:t/>
            </a:r>
            <a:br>
              <a:rPr lang="en-US" dirty="0"/>
            </a:br>
            <a:endParaRPr lang="cs-CZ"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9</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1027" name="Picture 3" descr="D:\800px-Trooping_the_Colour_Queen_carriage_16th_June_2007.jpg"/>
          <p:cNvPicPr>
            <a:picLocks noChangeAspect="1" noChangeArrowheads="1"/>
          </p:cNvPicPr>
          <p:nvPr/>
        </p:nvPicPr>
        <p:blipFill>
          <a:blip r:embed="rId4" cstate="print"/>
          <a:srcRect/>
          <a:stretch>
            <a:fillRect/>
          </a:stretch>
        </p:blipFill>
        <p:spPr bwMode="auto">
          <a:xfrm>
            <a:off x="3203848" y="2540962"/>
            <a:ext cx="5040560" cy="3358274"/>
          </a:xfrm>
          <a:prstGeom prst="rect">
            <a:avLst/>
          </a:prstGeom>
          <a:noFill/>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27"/>
                                        </p:tgtEl>
                                        <p:attrNameLst>
                                          <p:attrName>style.visibility</p:attrName>
                                        </p:attrNameLst>
                                      </p:cBhvr>
                                      <p:to>
                                        <p:strVal val="visible"/>
                                      </p:to>
                                    </p:set>
                                    <p:animEffect transition="in" filter="wipe(down)">
                                      <p:cBhvr>
                                        <p:cTn id="12"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02234"/>
          </a:xfrm>
        </p:spPr>
        <p:txBody>
          <a:bodyPr>
            <a:normAutofit/>
          </a:bodyPr>
          <a:lstStyle/>
          <a:p>
            <a:r>
              <a:rPr lang="cs-CZ" sz="3200" b="1" dirty="0" err="1" smtClean="0"/>
              <a:t>Guy</a:t>
            </a:r>
            <a:r>
              <a:rPr lang="cs-CZ" sz="3200" b="1" dirty="0" smtClean="0"/>
              <a:t> </a:t>
            </a:r>
            <a:r>
              <a:rPr lang="cs-CZ" sz="3200" b="1" dirty="0" err="1" smtClean="0"/>
              <a:t>Fawkes</a:t>
            </a:r>
            <a:r>
              <a:rPr lang="cs-CZ" sz="3200" b="1" dirty="0" smtClean="0"/>
              <a:t> </a:t>
            </a:r>
            <a:r>
              <a:rPr lang="cs-CZ" sz="3200" b="1" dirty="0" err="1" smtClean="0"/>
              <a:t>Night</a:t>
            </a:r>
            <a:endParaRPr lang="cs-CZ" sz="3200" b="1" dirty="0"/>
          </a:p>
        </p:txBody>
      </p:sp>
      <p:sp>
        <p:nvSpPr>
          <p:cNvPr id="3" name="Zástupný symbol pro obsah 2"/>
          <p:cNvSpPr>
            <a:spLocks noGrp="1"/>
          </p:cNvSpPr>
          <p:nvPr>
            <p:ph idx="1"/>
          </p:nvPr>
        </p:nvSpPr>
        <p:spPr>
          <a:xfrm>
            <a:off x="395536" y="1484784"/>
            <a:ext cx="8291264" cy="4641379"/>
          </a:xfrm>
        </p:spPr>
        <p:txBody>
          <a:bodyPr>
            <a:normAutofit/>
          </a:bodyPr>
          <a:lstStyle/>
          <a:p>
            <a:r>
              <a:rPr lang="en-US" sz="2800" dirty="0" smtClean="0"/>
              <a:t>"Bonfire Night"-celebrated on </a:t>
            </a:r>
            <a:r>
              <a:rPr lang="en-US" sz="2800" b="1" dirty="0" smtClean="0"/>
              <a:t>November 5</a:t>
            </a:r>
            <a:r>
              <a:rPr lang="cs-CZ" sz="2800" b="1" dirty="0" smtClean="0"/>
              <a:t> </a:t>
            </a:r>
            <a:r>
              <a:rPr lang="cs-CZ" sz="2800" b="1" dirty="0" err="1" smtClean="0"/>
              <a:t>th</a:t>
            </a:r>
            <a:r>
              <a:rPr lang="en-US" sz="2800" dirty="0" smtClean="0"/>
              <a:t>. It is named after Guy Fawkes who wanted to blow up the Parliament. He was arrested, quartered</a:t>
            </a:r>
            <a:r>
              <a:rPr lang="cs-CZ" sz="2800" dirty="0" smtClean="0"/>
              <a:t> </a:t>
            </a:r>
            <a:r>
              <a:rPr lang="cs-CZ" sz="2800" dirty="0" err="1" smtClean="0"/>
              <a:t>and</a:t>
            </a:r>
            <a:r>
              <a:rPr lang="cs-CZ" sz="2800" dirty="0" smtClean="0"/>
              <a:t> </a:t>
            </a:r>
            <a:r>
              <a:rPr lang="en-US" sz="2800" dirty="0" smtClean="0"/>
              <a:t>thrown onto a bonfire. </a:t>
            </a:r>
            <a:endParaRPr lang="cs-CZ" sz="2800" dirty="0"/>
          </a:p>
          <a:p>
            <a:r>
              <a:rPr lang="en-US" sz="2800" dirty="0" smtClean="0"/>
              <a:t>There are lots of </a:t>
            </a:r>
            <a:r>
              <a:rPr lang="en-US" sz="2800" b="1" dirty="0" smtClean="0"/>
              <a:t>fireworks</a:t>
            </a:r>
            <a:endParaRPr lang="cs-CZ" sz="2800" b="1" dirty="0" smtClean="0"/>
          </a:p>
          <a:p>
            <a:r>
              <a:rPr lang="cs-CZ" sz="2800" b="1" dirty="0" smtClean="0"/>
              <a:t>B</a:t>
            </a:r>
            <a:r>
              <a:rPr lang="en-US" sz="2800" b="1" dirty="0" err="1" smtClean="0"/>
              <a:t>onfires</a:t>
            </a:r>
            <a:r>
              <a:rPr lang="en-US" sz="2800" dirty="0" smtClean="0"/>
              <a:t> </a:t>
            </a:r>
          </a:p>
          <a:p>
            <a:endParaRPr lang="cs-CZ" dirty="0"/>
          </a:p>
        </p:txBody>
      </p:sp>
      <p:cxnSp>
        <p:nvCxnSpPr>
          <p:cNvPr id="6"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7"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9"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10</a:t>
            </a:fld>
            <a:endParaRPr lang="cs-CZ" dirty="0"/>
          </a:p>
        </p:txBody>
      </p:sp>
      <p:pic>
        <p:nvPicPr>
          <p:cNvPr id="11" name="Obrázek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2050" name="Picture 2" descr="D:\800px-Guy_Fawkes_bonfire_2007.jpg"/>
          <p:cNvPicPr>
            <a:picLocks noChangeAspect="1" noChangeArrowheads="1"/>
          </p:cNvPicPr>
          <p:nvPr/>
        </p:nvPicPr>
        <p:blipFill>
          <a:blip r:embed="rId4" cstate="print"/>
          <a:srcRect/>
          <a:stretch>
            <a:fillRect/>
          </a:stretch>
        </p:blipFill>
        <p:spPr bwMode="auto">
          <a:xfrm>
            <a:off x="4932039" y="2996952"/>
            <a:ext cx="3973165" cy="2979874"/>
          </a:xfrm>
          <a:prstGeom prst="rect">
            <a:avLst/>
          </a:prstGeom>
          <a:noFill/>
        </p:spPr>
      </p:pic>
    </p:spTree>
  </p:cSld>
  <p:clrMapOvr>
    <a:masterClrMapping/>
  </p:clrMapOvr>
  <p:transition>
    <p:wheel spokes="8"/>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2050"/>
                                        </p:tgtEl>
                                        <p:attrNameLst>
                                          <p:attrName>style.visibility</p:attrName>
                                        </p:attrNameLst>
                                      </p:cBhvr>
                                      <p:to>
                                        <p:strVal val="visible"/>
                                      </p:to>
                                    </p:set>
                                    <p:animEffect transition="in" filter="wipe(down)">
                                      <p:cBhvr>
                                        <p:cTn id="2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930226"/>
          </a:xfrm>
        </p:spPr>
        <p:txBody>
          <a:bodyPr>
            <a:normAutofit/>
          </a:bodyPr>
          <a:lstStyle/>
          <a:p>
            <a:r>
              <a:rPr lang="en-GB" sz="3200" b="1" dirty="0" smtClean="0"/>
              <a:t>Thanksgiving day</a:t>
            </a:r>
            <a:endParaRPr lang="en-GB" sz="3200" b="1" dirty="0"/>
          </a:p>
        </p:txBody>
      </p:sp>
      <p:sp>
        <p:nvSpPr>
          <p:cNvPr id="3" name="Zástupný symbol pro obsah 2"/>
          <p:cNvSpPr>
            <a:spLocks noGrp="1"/>
          </p:cNvSpPr>
          <p:nvPr>
            <p:ph idx="1"/>
          </p:nvPr>
        </p:nvSpPr>
        <p:spPr/>
        <p:txBody>
          <a:bodyPr>
            <a:normAutofit/>
          </a:bodyPr>
          <a:lstStyle/>
          <a:p>
            <a:r>
              <a:rPr lang="en-GB" sz="2800" dirty="0" smtClean="0"/>
              <a:t>It is celebrated </a:t>
            </a:r>
            <a:r>
              <a:rPr lang="en-GB" sz="2800" b="1" dirty="0" smtClean="0"/>
              <a:t>4 </a:t>
            </a:r>
            <a:r>
              <a:rPr lang="en-GB" sz="2800" b="1" dirty="0" err="1" smtClean="0"/>
              <a:t>th</a:t>
            </a:r>
            <a:r>
              <a:rPr lang="en-GB" sz="2800" b="1" dirty="0" smtClean="0"/>
              <a:t> Thursday in November</a:t>
            </a:r>
            <a:r>
              <a:rPr lang="en-GB" sz="2800" dirty="0" smtClean="0"/>
              <a:t>. It was first celebrated by the Pilgrim Fathers, who settled in Plymouth, Massachusetts, on their fist harvest ( helped by the Native Americans). </a:t>
            </a:r>
          </a:p>
          <a:p>
            <a:r>
              <a:rPr lang="en-GB" sz="2800" dirty="0" smtClean="0"/>
              <a:t>Nowadays the whole family gets together. It is celebrated by a traditional dinner: </a:t>
            </a:r>
            <a:endParaRPr lang="cs-CZ" sz="2800" dirty="0" smtClean="0"/>
          </a:p>
          <a:p>
            <a:pPr>
              <a:buNone/>
            </a:pPr>
            <a:r>
              <a:rPr lang="cs-CZ" sz="2800" b="1" dirty="0" smtClean="0"/>
              <a:t>	</a:t>
            </a:r>
            <a:r>
              <a:rPr lang="en-GB" sz="2800" b="1" dirty="0" smtClean="0"/>
              <a:t>roast turkey</a:t>
            </a:r>
            <a:r>
              <a:rPr lang="en-GB" sz="2800" dirty="0" smtClean="0"/>
              <a:t>.</a:t>
            </a:r>
            <a:r>
              <a:rPr lang="en-US" dirty="0"/>
              <a:t/>
            </a:r>
            <a:br>
              <a:rPr lang="en-US" dirty="0"/>
            </a:br>
            <a:r>
              <a:rPr lang="en-US" dirty="0"/>
              <a:t/>
            </a:r>
            <a:br>
              <a:rPr lang="en-US" dirty="0"/>
            </a:br>
            <a:endParaRPr lang="cs-CZ"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11</a:t>
            </a:fld>
            <a:endParaRPr lang="cs-CZ" dirty="0"/>
          </a:p>
        </p:txBody>
      </p:sp>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3074" name="Picture 2" descr="D:\800px-RoastTurkey.jpg"/>
          <p:cNvPicPr>
            <a:picLocks noChangeAspect="1" noChangeArrowheads="1"/>
          </p:cNvPicPr>
          <p:nvPr/>
        </p:nvPicPr>
        <p:blipFill>
          <a:blip r:embed="rId4" cstate="print"/>
          <a:srcRect/>
          <a:stretch>
            <a:fillRect/>
          </a:stretch>
        </p:blipFill>
        <p:spPr bwMode="auto">
          <a:xfrm>
            <a:off x="5868144" y="3933056"/>
            <a:ext cx="3048000" cy="2022475"/>
          </a:xfrm>
          <a:prstGeom prst="rect">
            <a:avLst/>
          </a:prstGeom>
          <a:noFill/>
        </p:spPr>
      </p:pic>
    </p:spTree>
  </p:cSld>
  <p:clrMapOvr>
    <a:masterClrMapping/>
  </p:clrMapOvr>
  <p:transition>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074"/>
                                        </p:tgtEl>
                                        <p:attrNameLst>
                                          <p:attrName>style.visibility</p:attrName>
                                        </p:attrNameLst>
                                      </p:cBhvr>
                                      <p:to>
                                        <p:strVal val="visible"/>
                                      </p:to>
                                    </p:set>
                                    <p:anim calcmode="lin" valueType="num">
                                      <p:cBhvr additive="base">
                                        <p:cTn id="22" dur="500" fill="hold"/>
                                        <p:tgtEl>
                                          <p:spTgt spid="3074"/>
                                        </p:tgtEl>
                                        <p:attrNameLst>
                                          <p:attrName>ppt_x</p:attrName>
                                        </p:attrNameLst>
                                      </p:cBhvr>
                                      <p:tavLst>
                                        <p:tav tm="0">
                                          <p:val>
                                            <p:strVal val="#ppt_x"/>
                                          </p:val>
                                        </p:tav>
                                        <p:tav tm="100000">
                                          <p:val>
                                            <p:strVal val="#ppt_x"/>
                                          </p:val>
                                        </p:tav>
                                      </p:tavLst>
                                    </p:anim>
                                    <p:anim calcmode="lin" valueType="num">
                                      <p:cBhvr additive="base">
                                        <p:cTn id="23"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858218"/>
          </a:xfrm>
        </p:spPr>
        <p:txBody>
          <a:bodyPr>
            <a:normAutofit/>
          </a:bodyPr>
          <a:lstStyle/>
          <a:p>
            <a:r>
              <a:rPr lang="en-GB" sz="3200" b="1" dirty="0" smtClean="0"/>
              <a:t>Halloween</a:t>
            </a:r>
            <a:endParaRPr lang="en-GB" sz="3200" b="1" dirty="0"/>
          </a:p>
        </p:txBody>
      </p:sp>
      <p:sp>
        <p:nvSpPr>
          <p:cNvPr id="3" name="Zástupný symbol pro obsah 2"/>
          <p:cNvSpPr>
            <a:spLocks noGrp="1"/>
          </p:cNvSpPr>
          <p:nvPr>
            <p:ph idx="1"/>
          </p:nvPr>
        </p:nvSpPr>
        <p:spPr/>
        <p:txBody>
          <a:bodyPr>
            <a:normAutofit/>
          </a:bodyPr>
          <a:lstStyle/>
          <a:p>
            <a:r>
              <a:rPr lang="en-GB" sz="2800" dirty="0" smtClean="0"/>
              <a:t>It is celebrated on the night of </a:t>
            </a:r>
            <a:r>
              <a:rPr lang="en-GB" sz="2800" b="1" dirty="0" smtClean="0"/>
              <a:t>October 31</a:t>
            </a:r>
            <a:r>
              <a:rPr lang="cs-CZ" sz="2800" b="1" dirty="0" smtClean="0"/>
              <a:t> </a:t>
            </a:r>
            <a:r>
              <a:rPr lang="cs-CZ" sz="2800" b="1" dirty="0" err="1" smtClean="0"/>
              <a:t>st</a:t>
            </a:r>
            <a:r>
              <a:rPr lang="en-GB" sz="2800" dirty="0" smtClean="0"/>
              <a:t>. Children dress in costumes and go from house to house. They knock on the doors and play trick-or-treat.</a:t>
            </a:r>
          </a:p>
          <a:p>
            <a:r>
              <a:rPr lang="en-GB" sz="2800" b="1" dirty="0" smtClean="0"/>
              <a:t>Pumpkin</a:t>
            </a:r>
          </a:p>
          <a:p>
            <a:endParaRPr lang="cs-CZ" dirty="0"/>
          </a:p>
        </p:txBody>
      </p:sp>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4098" name="Picture 2" descr="D:\Pumpkin-jack-halloween-in-spall.jpg"/>
          <p:cNvPicPr>
            <a:picLocks noChangeAspect="1" noChangeArrowheads="1"/>
          </p:cNvPicPr>
          <p:nvPr/>
        </p:nvPicPr>
        <p:blipFill>
          <a:blip r:embed="rId3" cstate="print"/>
          <a:srcRect/>
          <a:stretch>
            <a:fillRect/>
          </a:stretch>
        </p:blipFill>
        <p:spPr bwMode="auto">
          <a:xfrm>
            <a:off x="3635896" y="2976237"/>
            <a:ext cx="3528392" cy="2900049"/>
          </a:xfrm>
          <a:prstGeom prst="rect">
            <a:avLst/>
          </a:prstGeom>
          <a:noFill/>
        </p:spPr>
      </p:pic>
      <p:cxnSp>
        <p:nvCxnSpPr>
          <p:cNvPr id="10"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1"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12</a:t>
            </a:fld>
            <a:endParaRPr lang="cs-CZ" dirty="0"/>
          </a:p>
        </p:txBody>
      </p:sp>
      <p:pic>
        <p:nvPicPr>
          <p:cNvPr id="12" name="Obrázek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transition>
    <p:newsfla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098"/>
                                        </p:tgtEl>
                                        <p:attrNameLst>
                                          <p:attrName>style.visibility</p:attrName>
                                        </p:attrNameLst>
                                      </p:cBhvr>
                                      <p:to>
                                        <p:strVal val="visible"/>
                                      </p:to>
                                    </p:set>
                                    <p:anim calcmode="lin" valueType="num">
                                      <p:cBhvr additive="base">
                                        <p:cTn id="17" dur="500" fill="hold"/>
                                        <p:tgtEl>
                                          <p:spTgt spid="4098"/>
                                        </p:tgtEl>
                                        <p:attrNameLst>
                                          <p:attrName>ppt_x</p:attrName>
                                        </p:attrNameLst>
                                      </p:cBhvr>
                                      <p:tavLst>
                                        <p:tav tm="0">
                                          <p:val>
                                            <p:strVal val="#ppt_x"/>
                                          </p:val>
                                        </p:tav>
                                        <p:tav tm="100000">
                                          <p:val>
                                            <p:strVal val="#ppt_x"/>
                                          </p:val>
                                        </p:tav>
                                      </p:tavLst>
                                    </p:anim>
                                    <p:anim calcmode="lin" valueType="num">
                                      <p:cBhvr additive="base">
                                        <p:cTn id="1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642194"/>
          </a:xfrm>
        </p:spPr>
        <p:txBody>
          <a:bodyPr>
            <a:normAutofit/>
          </a:bodyPr>
          <a:lstStyle/>
          <a:p>
            <a:r>
              <a:rPr lang="en-GB" sz="3200" b="1" dirty="0" smtClean="0"/>
              <a:t>Questions</a:t>
            </a:r>
            <a:endParaRPr lang="en-GB" sz="3200" b="1" dirty="0"/>
          </a:p>
        </p:txBody>
      </p:sp>
      <p:sp>
        <p:nvSpPr>
          <p:cNvPr id="3" name="Zástupný symbol pro obsah 2"/>
          <p:cNvSpPr>
            <a:spLocks noGrp="1"/>
          </p:cNvSpPr>
          <p:nvPr>
            <p:ph idx="1"/>
          </p:nvPr>
        </p:nvSpPr>
        <p:spPr>
          <a:xfrm>
            <a:off x="395536" y="1556792"/>
            <a:ext cx="8363272" cy="4320479"/>
          </a:xfrm>
        </p:spPr>
        <p:txBody>
          <a:bodyPr>
            <a:noAutofit/>
          </a:bodyPr>
          <a:lstStyle/>
          <a:p>
            <a:pPr marL="514350" indent="-514350">
              <a:buFont typeface="+mj-lt"/>
              <a:buAutoNum type="arabicPeriod"/>
            </a:pPr>
            <a:r>
              <a:rPr lang="en-GB" sz="2400" dirty="0" smtClean="0"/>
              <a:t>What does a traditional Czech Christmas dish consist of?</a:t>
            </a:r>
          </a:p>
          <a:p>
            <a:pPr marL="514350" indent="-514350">
              <a:buFont typeface="+mj-lt"/>
              <a:buAutoNum type="arabicPeriod"/>
            </a:pPr>
            <a:r>
              <a:rPr lang="en-GB" sz="2400" dirty="0" smtClean="0"/>
              <a:t>Can you describe Christmas day in Great Britain?</a:t>
            </a:r>
          </a:p>
          <a:p>
            <a:pPr marL="514350" indent="-514350">
              <a:buFont typeface="+mj-lt"/>
              <a:buAutoNum type="arabicPeriod"/>
            </a:pPr>
            <a:r>
              <a:rPr lang="en-GB" sz="2400" dirty="0" smtClean="0"/>
              <a:t>How do you celebrate New Year´s Eve?</a:t>
            </a:r>
          </a:p>
          <a:p>
            <a:pPr marL="514350" indent="-514350">
              <a:buFont typeface="+mj-lt"/>
              <a:buAutoNum type="arabicPeriod"/>
            </a:pPr>
            <a:r>
              <a:rPr lang="en-GB" sz="2400" dirty="0" smtClean="0"/>
              <a:t>How are Easter celebrated in the Czech Republic?</a:t>
            </a:r>
          </a:p>
          <a:p>
            <a:pPr marL="514350" indent="-514350">
              <a:buFont typeface="+mj-lt"/>
              <a:buAutoNum type="arabicPeriod"/>
            </a:pPr>
            <a:r>
              <a:rPr lang="en-GB" sz="2400" dirty="0" smtClean="0"/>
              <a:t>What is celebrated on 4 </a:t>
            </a:r>
            <a:r>
              <a:rPr lang="en-GB" sz="2400" dirty="0" err="1" smtClean="0"/>
              <a:t>th</a:t>
            </a:r>
            <a:r>
              <a:rPr lang="en-GB" sz="2400" dirty="0" smtClean="0"/>
              <a:t> July?</a:t>
            </a:r>
          </a:p>
          <a:p>
            <a:pPr marL="514350" indent="-514350">
              <a:buFont typeface="+mj-lt"/>
              <a:buAutoNum type="arabicPeriod"/>
            </a:pPr>
            <a:r>
              <a:rPr lang="en-GB" sz="2400" dirty="0" smtClean="0"/>
              <a:t>Who was Guy Fawkes?</a:t>
            </a:r>
          </a:p>
          <a:p>
            <a:pPr marL="514350" indent="-514350">
              <a:buFont typeface="+mj-lt"/>
              <a:buAutoNum type="arabicPeriod"/>
            </a:pPr>
            <a:r>
              <a:rPr lang="en-GB" sz="2400" dirty="0" smtClean="0"/>
              <a:t>Why is Thanksgiving day celebrated?</a:t>
            </a:r>
          </a:p>
          <a:p>
            <a:pPr marL="514350" indent="-514350">
              <a:buFont typeface="+mj-lt"/>
              <a:buAutoNum type="arabicPeriod"/>
            </a:pPr>
            <a:r>
              <a:rPr lang="en-GB" sz="2400" dirty="0" smtClean="0"/>
              <a:t>What is celebrated in October 31 </a:t>
            </a:r>
            <a:r>
              <a:rPr lang="en-GB" sz="2400" dirty="0" err="1" smtClean="0"/>
              <a:t>st</a:t>
            </a:r>
            <a:r>
              <a:rPr lang="en-GB" sz="2400" dirty="0" smtClean="0"/>
              <a:t>?</a:t>
            </a:r>
          </a:p>
          <a:p>
            <a:pPr marL="514350" indent="-514350">
              <a:buFont typeface="+mj-lt"/>
              <a:buAutoNum type="arabicPeriod"/>
            </a:pPr>
            <a:r>
              <a:rPr lang="en-GB" sz="2400" dirty="0" smtClean="0"/>
              <a:t>What is your favourite celebration?</a:t>
            </a:r>
            <a:endParaRPr lang="en-GB" sz="2400" dirty="0"/>
          </a:p>
        </p:txBody>
      </p:sp>
      <p:cxnSp>
        <p:nvCxnSpPr>
          <p:cNvPr id="5"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6"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9"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13</a:t>
            </a:fld>
            <a:endParaRPr lang="cs-CZ" dirty="0"/>
          </a:p>
        </p:txBody>
      </p:sp>
      <p:pic>
        <p:nvPicPr>
          <p:cNvPr id="10" name="Obrázek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pic>
        <p:nvPicPr>
          <p:cNvPr id="5122" name="Picture 2" descr="D:\800px-Easter_lamb.jpg"/>
          <p:cNvPicPr>
            <a:picLocks noChangeAspect="1" noChangeArrowheads="1"/>
          </p:cNvPicPr>
          <p:nvPr/>
        </p:nvPicPr>
        <p:blipFill>
          <a:blip r:embed="rId4" cstate="print"/>
          <a:srcRect/>
          <a:stretch>
            <a:fillRect/>
          </a:stretch>
        </p:blipFill>
        <p:spPr bwMode="auto">
          <a:xfrm>
            <a:off x="5796136" y="3429000"/>
            <a:ext cx="3125770" cy="2344328"/>
          </a:xfrm>
          <a:prstGeom prst="rect">
            <a:avLst/>
          </a:prstGeom>
          <a:noFill/>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5122"/>
                                        </p:tgtEl>
                                        <p:attrNameLst>
                                          <p:attrName>style.visibility</p:attrName>
                                        </p:attrNameLst>
                                      </p:cBhvr>
                                      <p:to>
                                        <p:strVal val="visible"/>
                                      </p:to>
                                    </p:set>
                                    <p:anim calcmode="lin" valueType="num">
                                      <p:cBhvr additive="base">
                                        <p:cTn id="52" dur="500" fill="hold"/>
                                        <p:tgtEl>
                                          <p:spTgt spid="5122"/>
                                        </p:tgtEl>
                                        <p:attrNameLst>
                                          <p:attrName>ppt_x</p:attrName>
                                        </p:attrNameLst>
                                      </p:cBhvr>
                                      <p:tavLst>
                                        <p:tav tm="0">
                                          <p:val>
                                            <p:strVal val="#ppt_x"/>
                                          </p:val>
                                        </p:tav>
                                        <p:tav tm="100000">
                                          <p:val>
                                            <p:strVal val="#ppt_x"/>
                                          </p:val>
                                        </p:tav>
                                      </p:tavLst>
                                    </p:anim>
                                    <p:anim calcmode="lin" valueType="num">
                                      <p:cBhvr additive="base">
                                        <p:cTn id="53"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642194"/>
          </a:xfrm>
        </p:spPr>
        <p:txBody>
          <a:bodyPr>
            <a:normAutofit/>
          </a:bodyPr>
          <a:lstStyle/>
          <a:p>
            <a:r>
              <a:rPr lang="cs-CZ" sz="2000" dirty="0" err="1" smtClean="0"/>
              <a:t>Sources</a:t>
            </a:r>
            <a:r>
              <a:rPr lang="cs-CZ" sz="2000" dirty="0" smtClean="0"/>
              <a:t>:</a:t>
            </a:r>
            <a:endParaRPr lang="cs-CZ" sz="2000" dirty="0"/>
          </a:p>
        </p:txBody>
      </p:sp>
      <p:sp>
        <p:nvSpPr>
          <p:cNvPr id="5" name="Zástupný symbol pro obsah 4"/>
          <p:cNvSpPr>
            <a:spLocks noGrp="1"/>
          </p:cNvSpPr>
          <p:nvPr>
            <p:ph idx="1"/>
          </p:nvPr>
        </p:nvSpPr>
        <p:spPr>
          <a:xfrm>
            <a:off x="395536" y="1268760"/>
            <a:ext cx="8291264" cy="4857403"/>
          </a:xfrm>
        </p:spPr>
        <p:txBody>
          <a:bodyPr>
            <a:normAutofit fontScale="92500" lnSpcReduction="10000"/>
          </a:bodyPr>
          <a:lstStyle/>
          <a:p>
            <a:r>
              <a:rPr lang="cs-CZ" sz="2000" dirty="0" smtClean="0"/>
              <a:t>http://en.wikipedia.org/wiki/celebrations</a:t>
            </a:r>
          </a:p>
          <a:p>
            <a:r>
              <a:rPr lang="en-US" sz="2000" dirty="0" smtClean="0"/>
              <a:t>[</a:t>
            </a:r>
            <a:r>
              <a:rPr lang="cs-CZ" sz="2000" dirty="0" smtClean="0"/>
              <a:t>cit. 2013-03-31</a:t>
            </a:r>
            <a:r>
              <a:rPr lang="en-US" sz="2000" dirty="0" smtClean="0"/>
              <a:t>]</a:t>
            </a:r>
            <a:r>
              <a:rPr lang="cs-CZ" sz="2000" dirty="0" smtClean="0"/>
              <a:t>. Dostupný pod licencí Public </a:t>
            </a:r>
            <a:r>
              <a:rPr lang="cs-CZ" sz="2000" dirty="0" err="1" smtClean="0"/>
              <a:t>domain</a:t>
            </a:r>
            <a:r>
              <a:rPr lang="cs-CZ" sz="2000" dirty="0" smtClean="0"/>
              <a:t> na WWW:</a:t>
            </a:r>
          </a:p>
          <a:p>
            <a:r>
              <a:rPr lang="cs-CZ" sz="2000" dirty="0" smtClean="0">
                <a:hlinkClick r:id="rId2"/>
              </a:rPr>
              <a:t>http://commons.wikimedia.org/wiki/File:Vanocni_cukrovi_2.JPG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hlinkClick r:id="rId3"/>
              </a:rPr>
              <a:t>http://commons.wikimedia.org/wiki/File:Christmas_pudding.JPG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hlinkClick r:id="rId4"/>
              </a:rPr>
              <a:t>http://commons.wikimedia.org/wiki/File:World_Showcase_Lagoon_during_IllumiNations.jpg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hlinkClick r:id="rId5"/>
              </a:rPr>
              <a:t>http://commons.wikimedia.org/wiki/File:Fireworks_on_the_danube3.jpg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Public </a:t>
            </a:r>
            <a:r>
              <a:rPr lang="cs-CZ" sz="2000" dirty="0" err="1" smtClean="0"/>
              <a:t>domain</a:t>
            </a:r>
            <a:r>
              <a:rPr lang="cs-CZ" sz="2000" dirty="0" smtClean="0"/>
              <a:t> na WWW:</a:t>
            </a:r>
          </a:p>
          <a:p>
            <a:r>
              <a:rPr lang="cs-CZ" sz="2000" dirty="0" smtClean="0">
                <a:hlinkClick r:id="rId6"/>
              </a:rPr>
              <a:t>http://commons.wikimedia.org/wiki/File:Anthropomorphic_Valentine,_crica_1950.JPG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Public </a:t>
            </a:r>
            <a:r>
              <a:rPr lang="cs-CZ" sz="2000" dirty="0" err="1" smtClean="0"/>
              <a:t>domain</a:t>
            </a:r>
            <a:r>
              <a:rPr lang="cs-CZ" sz="2000" dirty="0" smtClean="0"/>
              <a:t> na WWW:</a:t>
            </a:r>
          </a:p>
          <a:p>
            <a:r>
              <a:rPr lang="cs-CZ" sz="2000" dirty="0" smtClean="0"/>
              <a:t>http://commons.wikimedia.org/wiki/File:Black_Americana_Valentine_01.JPG</a:t>
            </a:r>
          </a:p>
          <a:p>
            <a:pPr>
              <a:buNone/>
            </a:pPr>
            <a:endParaRPr lang="cs-CZ" sz="2000" dirty="0" smtClean="0"/>
          </a:p>
          <a:p>
            <a:endParaRPr lang="cs-CZ" sz="2000" dirty="0" smtClean="0"/>
          </a:p>
          <a:p>
            <a:endParaRPr lang="cs-CZ" sz="2000" dirty="0" smtClean="0"/>
          </a:p>
          <a:p>
            <a:endParaRPr lang="cs-CZ" sz="2000" dirty="0" smtClean="0"/>
          </a:p>
          <a:p>
            <a:endParaRPr lang="cs-CZ" sz="2000" dirty="0" smtClean="0"/>
          </a:p>
          <a:p>
            <a:endParaRPr lang="cs-CZ" dirty="0" smtClean="0"/>
          </a:p>
          <a:p>
            <a:endParaRPr lang="en-GB" dirty="0"/>
          </a:p>
        </p:txBody>
      </p:sp>
      <p:cxnSp>
        <p:nvCxnSpPr>
          <p:cNvPr id="4"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6"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7" name="Obrázek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9"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14</a:t>
            </a:fld>
            <a:endParaRPr lang="cs-CZ" dirty="0"/>
          </a:p>
        </p:txBody>
      </p:sp>
      <p:pic>
        <p:nvPicPr>
          <p:cNvPr id="10" name="Obrázek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052736"/>
            <a:ext cx="8291264" cy="5073427"/>
          </a:xfrm>
        </p:spPr>
        <p:txBody>
          <a:bodyPr>
            <a:normAutofit fontScale="92500" lnSpcReduction="10000"/>
          </a:bodyPr>
          <a:lstStyle/>
          <a:p>
            <a:r>
              <a:rPr lang="en-US" sz="2000" dirty="0" smtClean="0"/>
              <a:t>[</a:t>
            </a:r>
            <a:r>
              <a:rPr lang="cs-CZ" sz="2000" dirty="0" smtClean="0"/>
              <a:t>cit. 2013-03-31</a:t>
            </a:r>
            <a:r>
              <a:rPr lang="en-US" sz="2000" dirty="0" smtClean="0"/>
              <a:t>]</a:t>
            </a:r>
            <a:r>
              <a:rPr lang="cs-CZ" sz="2000" dirty="0" smtClean="0"/>
              <a:t>. Dostupný pod licencí Public </a:t>
            </a:r>
            <a:r>
              <a:rPr lang="cs-CZ" sz="2000" dirty="0" err="1" smtClean="0"/>
              <a:t>domain</a:t>
            </a:r>
            <a:r>
              <a:rPr lang="cs-CZ" sz="2000" dirty="0" smtClean="0"/>
              <a:t> na WWW:</a:t>
            </a:r>
          </a:p>
          <a:p>
            <a:r>
              <a:rPr lang="cs-CZ" sz="2000" dirty="0" smtClean="0">
                <a:hlinkClick r:id="rId2"/>
              </a:rPr>
              <a:t>http://commons.wikimedia.org/wiki/File:Easter_eggs_-_straw_decoration.jpg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t>http://commons.wikimedia.org/wiki/File:Independence_Day_display.jpg</a:t>
            </a:r>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t>http://commons.wikimedia.org/wiki/File:Trooping_the_Colour_Queen_carriage_16th_June_2007.jpg</a:t>
            </a:r>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t>http://commons.wikimedia.org/wiki/File:Guy_Fawkes_bonfire_2007.jpg</a:t>
            </a:r>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t>http://commons.wikimedia.org/wiki/File:RoastTurkey.jpg</a:t>
            </a:r>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hlinkClick r:id="rId3"/>
              </a:rPr>
              <a:t>http://commons.wikimedia.org/wiki/File:Pumpkin-jack-halloween-in-spall.jpg</a:t>
            </a:r>
            <a:endParaRPr lang="cs-CZ" sz="2000" dirty="0" smtClean="0"/>
          </a:p>
          <a:p>
            <a:r>
              <a:rPr lang="en-US" sz="2000" dirty="0" smtClean="0"/>
              <a:t>[</a:t>
            </a:r>
            <a:r>
              <a:rPr lang="cs-CZ" sz="2000" dirty="0" smtClean="0"/>
              <a:t>cit. 2013-03-31</a:t>
            </a:r>
            <a:r>
              <a:rPr lang="en-US" sz="2000" dirty="0" smtClean="0"/>
              <a:t>]</a:t>
            </a:r>
            <a:r>
              <a:rPr lang="cs-CZ" sz="2000" dirty="0" smtClean="0"/>
              <a:t>. Dostupný pod licencí </a:t>
            </a:r>
            <a:r>
              <a:rPr lang="cs-CZ" sz="2000" dirty="0" err="1" smtClean="0"/>
              <a:t>Creative</a:t>
            </a:r>
            <a:r>
              <a:rPr lang="cs-CZ" sz="2000" dirty="0" smtClean="0"/>
              <a:t> </a:t>
            </a:r>
            <a:r>
              <a:rPr lang="cs-CZ" sz="2000" dirty="0" err="1" smtClean="0"/>
              <a:t>Commons</a:t>
            </a:r>
            <a:r>
              <a:rPr lang="cs-CZ" sz="2000" dirty="0" smtClean="0"/>
              <a:t> na WWW:</a:t>
            </a:r>
          </a:p>
          <a:p>
            <a:r>
              <a:rPr lang="cs-CZ" sz="2000" dirty="0" smtClean="0"/>
              <a:t>http://commons.wikimedia.org/wiki/File:Easter_lamb.jpg</a:t>
            </a:r>
          </a:p>
          <a:p>
            <a:endParaRPr lang="cs-CZ" sz="2000" dirty="0" smtClean="0"/>
          </a:p>
          <a:p>
            <a:endParaRPr lang="cs-CZ" sz="2000" dirty="0" smtClean="0"/>
          </a:p>
          <a:p>
            <a:endParaRPr lang="cs-CZ" sz="2000" dirty="0" smtClean="0"/>
          </a:p>
          <a:p>
            <a:endParaRPr lang="cs-CZ" sz="2000" dirty="0" smtClean="0"/>
          </a:p>
          <a:p>
            <a:endParaRPr lang="en-GB" dirty="0"/>
          </a:p>
        </p:txBody>
      </p:sp>
      <p:cxnSp>
        <p:nvCxnSpPr>
          <p:cNvPr id="4"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5"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Ústí nad Labem, Čelakovského 5, příspěvková organizace</a:t>
            </a:r>
            <a:b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6" name="Obrázek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cxnSp>
        <p:nvCxnSpPr>
          <p:cNvPr id="7"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8"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15</a:t>
            </a:fld>
            <a:endParaRPr lang="cs-CZ" dirty="0"/>
          </a:p>
        </p:txBody>
      </p:sp>
      <p:pic>
        <p:nvPicPr>
          <p:cNvPr id="9" name="Obrázek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243</TotalTime>
  <Words>987</Words>
  <Application>Microsoft Office PowerPoint</Application>
  <PresentationFormat>Předvádění na obrazovce (4:3)</PresentationFormat>
  <Paragraphs>144</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sady Office</vt:lpstr>
      <vt:lpstr>STŘEDNÍ ŠKOLA STAVEBNÍ A TECHNICKÁ Ústí nad Labem, Čelakovského 5, příspěvková organizace Páteřní škola Ústeckého kraje</vt:lpstr>
      <vt:lpstr>Holidays and celebrations</vt:lpstr>
      <vt:lpstr>Christmas in the Czech Republic</vt:lpstr>
      <vt:lpstr>Christmas in Great Britain</vt:lpstr>
      <vt:lpstr>New Year´s Eve</vt:lpstr>
      <vt:lpstr>St. Valentine’s Day</vt:lpstr>
      <vt:lpstr>Easter</vt:lpstr>
      <vt:lpstr>Independence Day</vt:lpstr>
      <vt:lpstr>The Queen’s Official Birthday</vt:lpstr>
      <vt:lpstr>Guy Fawkes Night</vt:lpstr>
      <vt:lpstr>Thanksgiving day</vt:lpstr>
      <vt:lpstr>Halloween</vt:lpstr>
      <vt:lpstr>Questions</vt:lpstr>
      <vt:lpstr>Sources:</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Holidays and celebrations</dc:title>
  <dc:creator>***</dc:creator>
  <cp:lastModifiedBy>Daniela Popperová, Mgr.</cp:lastModifiedBy>
  <cp:revision>74</cp:revision>
  <dcterms:created xsi:type="dcterms:W3CDTF">2012-12-16T12:43:12Z</dcterms:created>
  <dcterms:modified xsi:type="dcterms:W3CDTF">2013-06-04T08:26:29Z</dcterms:modified>
</cp:coreProperties>
</file>