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Default Extension="wav" ContentType="audio/wav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commentAuthors.xml" ContentType="application/vnd.openxmlformats-officedocument.presentationml.commentAuthors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1"/>
  </p:notesMasterIdLst>
  <p:sldIdLst>
    <p:sldId id="444" r:id="rId2"/>
    <p:sldId id="411" r:id="rId3"/>
    <p:sldId id="262" r:id="rId4"/>
    <p:sldId id="267" r:id="rId5"/>
    <p:sldId id="475" r:id="rId6"/>
    <p:sldId id="425" r:id="rId7"/>
    <p:sldId id="477" r:id="rId8"/>
    <p:sldId id="463" r:id="rId9"/>
    <p:sldId id="426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0" name="pc" initials="p" lastIdx="2" clrIdx="0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 useTimings="0">
    <p:present/>
    <p:sldAll/>
    <p:penClr>
      <a:srgbClr val="FF0000"/>
    </p:penClr>
    <p:extLst>
      <p:ext uri="{EC167BDD-8182-4AB7-AECC-EB403E3ABB37}">
        <p14:laserClr xmlns:p14="http://schemas.microsoft.com/office/powerpoint/2010/main" xmlns="">
          <a:srgbClr val="0000FF"/>
        </p14:laserClr>
      </p:ext>
      <p:ext uri="{2FDB2607-1784-4EEB-B798-7EB5836EED8A}">
        <p14:showMediaCtrls xmlns:p14="http://schemas.microsoft.com/office/powerpoint/2010/main" xmlns="" val="1"/>
      </p:ext>
    </p:extLst>
  </p:showPr>
  <p:clrMru>
    <a:srgbClr val="FF0066"/>
    <a:srgbClr val="3F7905"/>
    <a:srgbClr val="FA7EC8"/>
    <a:srgbClr val="EF9FD8"/>
    <a:srgbClr val="FFFFCC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4931" autoAdjust="0"/>
    <p:restoredTop sz="94676" autoAdjust="0"/>
  </p:normalViewPr>
  <p:slideViewPr>
    <p:cSldViewPr>
      <p:cViewPr>
        <p:scale>
          <a:sx n="91" d="100"/>
          <a:sy n="91" d="100"/>
        </p:scale>
        <p:origin x="-594" y="-36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 varScale="1">
      <p:scale>
        <a:sx n="100" d="100"/>
        <a:sy n="100" d="100"/>
      </p:scale>
      <p:origin x="0" y="25830"/>
    </p:cViewPr>
  </p:sorterViewPr>
  <p:notesViewPr>
    <p:cSldViewPr>
      <p:cViewPr varScale="1">
        <p:scale>
          <a:sx n="68" d="100"/>
          <a:sy n="68" d="100"/>
        </p:scale>
        <p:origin x="-2640" y="-114"/>
      </p:cViewPr>
      <p:guideLst>
        <p:guide orient="horz" pos="2880"/>
        <p:guide pos="2160"/>
      </p:guideLst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commentAuthors" Target="commentAuthors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EC49C8E-4C46-4932-8D58-58953A7A36A5}" type="datetimeFigureOut">
              <a:rPr lang="cs-CZ" smtClean="0"/>
              <a:pPr/>
              <a:t>16.3.2012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6E0DB5C-BD50-47E1-9756-604C67AE9C5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51273640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D71D4D-B1C0-4863-96EC-DD3E012E0498}" type="datetime1">
              <a:rPr lang="cs-CZ" smtClean="0"/>
              <a:pPr/>
              <a:t>16.3.2012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1453A2C5-8AA7-428C-A6EF-947C3949656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ll/>
    <p:sndAc>
      <p:stSnd>
        <p:snd r:embed="rId1" name="camera.wav"/>
      </p:stSnd>
    </p:sndAc>
  </p:transition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F1616D-E2AB-456B-8F2B-4AF48CC277A4}" type="datetime1">
              <a:rPr lang="cs-CZ" smtClean="0"/>
              <a:pPr/>
              <a:t>16.3.2012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1453A2C5-8AA7-428C-A6EF-947C3949656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ll/>
    <p:sndAc>
      <p:stSnd>
        <p:snd r:embed="rId1" name="camera.wav"/>
      </p:stSnd>
    </p:sndAc>
  </p:transition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F79247-2F17-4987-9091-456DCE1059B8}" type="datetime1">
              <a:rPr lang="cs-CZ" smtClean="0"/>
              <a:pPr/>
              <a:t>16.3.2012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53A2C5-8AA7-428C-A6EF-947C3949656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slow">
    <p:pull/>
    <p:sndAc>
      <p:stSnd>
        <p:snd r:embed="rId1" name="camera.wav"/>
      </p:stSnd>
    </p:sndAc>
  </p:transition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640CB6-F756-4D68-80FD-FAC79127649A}" type="datetime1">
              <a:rPr lang="cs-CZ" smtClean="0"/>
              <a:pPr/>
              <a:t>16.3.2012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53A2C5-8AA7-428C-A6EF-947C3949656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ll/>
    <p:sndAc>
      <p:stSnd>
        <p:snd r:embed="rId1" name="camera.wav"/>
      </p:stSnd>
    </p:sndAc>
  </p:transition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3A3063-BC5C-4CFA-BCA8-6323DCA33466}" type="datetime1">
              <a:rPr lang="cs-CZ" smtClean="0"/>
              <a:pPr/>
              <a:t>16.3.2012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1453A2C5-8AA7-428C-A6EF-947C3949656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  <p:transition spd="slow">
    <p:pull/>
    <p:sndAc>
      <p:stSnd>
        <p:snd r:embed="rId1" name="camera.wav"/>
      </p:stSnd>
    </p:sndAc>
  </p:transition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2F3ED6-4A5E-4E5A-AE18-FF663122476D}" type="datetime1">
              <a:rPr lang="cs-CZ" smtClean="0"/>
              <a:pPr/>
              <a:t>16.3.2012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53A2C5-8AA7-428C-A6EF-947C3949656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ll/>
    <p:sndAc>
      <p:stSnd>
        <p:snd r:embed="rId1" name="camera.wav"/>
      </p:stSnd>
    </p:sndAc>
  </p:transition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1CCBDE-1411-4F36-8B9D-76D52F83FBB7}" type="datetime1">
              <a:rPr lang="cs-CZ" smtClean="0"/>
              <a:pPr/>
              <a:t>16.3.2012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53A2C5-8AA7-428C-A6EF-947C3949656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ll/>
    <p:sndAc>
      <p:stSnd>
        <p:snd r:embed="rId1" name="camera.wav"/>
      </p:stSnd>
    </p:sndAc>
  </p:transition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E65648-5656-43B8-A3C4-4FBF2E44F765}" type="datetime1">
              <a:rPr lang="cs-CZ" smtClean="0"/>
              <a:pPr/>
              <a:t>16.3.2012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53A2C5-8AA7-428C-A6EF-947C3949656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ll/>
    <p:sndAc>
      <p:stSnd>
        <p:snd r:embed="rId1" name="camera.wav"/>
      </p:stSnd>
    </p:sndAc>
  </p:transition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16DA97-41E5-4902-8841-E6C69CEB0FD5}" type="datetime1">
              <a:rPr lang="cs-CZ" smtClean="0"/>
              <a:pPr/>
              <a:t>16.3.2012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53A2C5-8AA7-428C-A6EF-947C3949656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  <p:transition spd="slow">
    <p:pull/>
    <p:sndAc>
      <p:stSnd>
        <p:snd r:embed="rId1" name="camera.wav"/>
      </p:stSnd>
    </p:sndAc>
  </p:transition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794146-D054-48D8-8B6D-FA3B2B24128A}" type="datetime1">
              <a:rPr lang="cs-CZ" smtClean="0"/>
              <a:pPr/>
              <a:t>16.3.2012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53A2C5-8AA7-428C-A6EF-947C3949656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ll/>
    <p:sndAc>
      <p:stSnd>
        <p:snd r:embed="rId1" name="camera.wav"/>
      </p:stSnd>
    </p:sndAc>
  </p:transition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094416-50E1-4BF0-9358-015571468A65}" type="datetime1">
              <a:rPr lang="cs-CZ" smtClean="0"/>
              <a:pPr/>
              <a:t>16.3.2012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53A2C5-8AA7-428C-A6EF-947C3949656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ll/>
    <p:sndAc>
      <p:stSnd>
        <p:snd r:embed="rId1" name="camera.wav"/>
      </p:stSnd>
    </p:sndAc>
  </p:transition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audio" Target="../media/audio1.wav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16E38437-A66D-42E6-AC86-22FFE755B9D4}" type="datetime1">
              <a:rPr lang="cs-CZ" smtClean="0"/>
              <a:pPr/>
              <a:t>16.3.2012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1453A2C5-8AA7-428C-A6EF-947C3949656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 spd="slow">
    <p:pull/>
    <p:sndAc>
      <p:stSnd>
        <p:snd r:embed="rId13" name="camera.wav"/>
      </p:stSnd>
    </p:sndAc>
  </p:transition>
  <p:timing>
    <p:tnLst>
      <p:par>
        <p:cTn id="1" dur="indefinite" restart="never" nodeType="tmRoot"/>
      </p:par>
    </p:tnLst>
  </p:timing>
  <p:hf sldNum="0" hdr="0" ftr="0" dt="0"/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4.pn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youtu.be/G1YoXUM9Bes" TargetMode="Externa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://www.ceska-konference.cz/uploads/obr/prispevky/historie-ceskeho-naroda/jan-hus-3.jpg" TargetMode="External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9.jpeg"/><Relationship Id="rId5" Type="http://schemas.openxmlformats.org/officeDocument/2006/relationships/hyperlink" Target="http://upload.wikimedia.org/wikipedia/commons/thumb/9/97/Mikol%C3%A1%C5%A1_Ale%C5%A1_-_Husitsk%C3%BD_t%C3%A1bor.jpg/220px-Mikol%C3%A1%C5%A1_Ale%C5%A1_-_Husitsk%C3%BD_t%C3%A1bor.jpg" TargetMode="External"/><Relationship Id="rId4" Type="http://schemas.openxmlformats.org/officeDocument/2006/relationships/hyperlink" Target="http://youtu.be/G1YoXUM9Bes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 idx="4294967295"/>
          </p:nvPr>
        </p:nvSpPr>
        <p:spPr>
          <a:xfrm>
            <a:off x="940318" y="5229200"/>
            <a:ext cx="7808146" cy="1008112"/>
          </a:xfrm>
          <a:blipFill>
            <a:blip r:embed="rId3" cstate="print"/>
            <a:tile tx="0" ty="0" sx="100000" sy="100000" flip="none" algn="tl"/>
          </a:blipFill>
        </p:spPr>
        <p:txBody>
          <a:bodyPr>
            <a:normAutofit/>
          </a:bodyPr>
          <a:lstStyle/>
          <a:p>
            <a:pPr algn="ctr"/>
            <a:r>
              <a:rPr lang="cs-CZ" sz="2400" cap="none" dirty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VY _32_ INOVACE </a:t>
            </a:r>
            <a:r>
              <a:rPr lang="cs-CZ" sz="2400" cap="none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_05_10_doba husitská</a:t>
            </a:r>
            <a:endParaRPr lang="cs-CZ" sz="2400" cap="none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971600" y="2960948"/>
            <a:ext cx="7122530" cy="1800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Nadpis 1"/>
          <p:cNvSpPr txBox="1">
            <a:spLocks/>
          </p:cNvSpPr>
          <p:nvPr/>
        </p:nvSpPr>
        <p:spPr>
          <a:xfrm>
            <a:off x="827584" y="404663"/>
            <a:ext cx="7200800" cy="1728193"/>
          </a:xfrm>
          <a:prstGeom prst="rect">
            <a:avLst/>
          </a:prstGeom>
          <a:blipFill>
            <a:blip r:embed="rId3" cstate="print"/>
            <a:tile tx="0" ty="0" sx="100000" sy="100000" flip="none" algn="tl"/>
          </a:blipFill>
        </p:spPr>
        <p:txBody>
          <a:bodyPr vert="horz" anchor="ctr">
            <a:normAutofit/>
          </a:bodyPr>
          <a:lstStyle>
            <a:lvl1pPr algn="l" rtl="0" eaLnBrk="1" latinLnBrk="0" hangingPunct="1">
              <a:spcBef>
                <a:spcPct val="0"/>
              </a:spcBef>
              <a:buNone/>
              <a:defRPr kumimoji="0" sz="3600" kern="1200" cap="all" baseline="0">
                <a:solidFill>
                  <a:schemeClr val="tx2"/>
                </a:solidFill>
                <a:effectLst>
                  <a:reflection blurRad="12700" stA="48000" endA="300" endPos="55000" dir="5400000" sy="-90000" algn="bl" rotWithShape="0"/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lang="cs-CZ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                DĚJEPIS 7.Ročník</a:t>
            </a:r>
            <a:br>
              <a:rPr lang="cs-CZ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</a:br>
            <a:endParaRPr lang="cs-CZ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xmlns="" val="3669049952"/>
      </p:ext>
    </p:extLst>
  </p:cSld>
  <p:clrMapOvr>
    <a:masterClrMapping/>
  </p:clrMapOvr>
  <p:transition spd="slow">
    <p:pull/>
    <p:sndAc>
      <p:stSnd>
        <p:snd r:embed="rId2" name="camera.wav"/>
      </p:stSnd>
    </p:sndAc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88640"/>
            <a:ext cx="8229600" cy="1143000"/>
          </a:xfrm>
          <a:noFill/>
        </p:spPr>
        <p:txBody>
          <a:bodyPr/>
          <a:lstStyle/>
          <a:p>
            <a:r>
              <a:rPr lang="cs-CZ" dirty="0" smtClean="0"/>
              <a:t>Řekl o husitech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cs-CZ" dirty="0"/>
              <a:t>"Nic nebylo jejich úmyslům vzdálenější než útok a válka; ne oni, ale jejich protivníci vyvolali krveprolití a hrůzy ničení. Oni byli první v Evropě, kdo ne pro pozemský majetek, ne pro světskou moc a vládu, ale na ochranu ohrožených nejvyšších lidských statků, práva na sebeurčení a svobody svědomí, jen z donucení sáhli ke zbrani a strašlivý dlouhý boj proti celému ostatnímu světu, který nezamýšlel nic menšího než jejich úplné vyhubení, nejen přijali, ale podivuhodně vítězně dovršili..."</a:t>
            </a:r>
          </a:p>
          <a:p>
            <a:endParaRPr lang="cs-CZ" dirty="0"/>
          </a:p>
          <a:p>
            <a:pPr marL="0" indent="0">
              <a:buNone/>
            </a:pPr>
            <a:r>
              <a:rPr lang="cs-CZ" dirty="0" smtClean="0"/>
              <a:t>                                                            František Palacký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068590344"/>
      </p:ext>
    </p:extLst>
  </p:cSld>
  <p:clrMapOvr>
    <a:masterClrMapping/>
  </p:clrMapOvr>
  <p:transition spd="slow">
    <p:pull/>
    <p:sndAc>
      <p:stSnd>
        <p:snd r:embed="rId2" name="camera.wav"/>
      </p:stSnd>
    </p:sndAc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88640"/>
            <a:ext cx="8229600" cy="1143000"/>
          </a:xfrm>
          <a:blipFill>
            <a:blip r:embed="rId3" cstate="print"/>
            <a:tile tx="0" ty="0" sx="100000" sy="100000" flip="none" algn="tl"/>
          </a:blipFill>
        </p:spPr>
        <p:txBody>
          <a:bodyPr/>
          <a:lstStyle/>
          <a:p>
            <a:r>
              <a:rPr lang="cs-CZ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Husitství</a:t>
            </a:r>
            <a:endParaRPr lang="cs-CZ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997152"/>
          </a:xfrm>
          <a:noFill/>
        </p:spPr>
        <p:txBody>
          <a:bodyPr>
            <a:normAutofit fontScale="92500"/>
          </a:bodyPr>
          <a:lstStyle/>
          <a:p>
            <a:r>
              <a:rPr lang="cs-CZ" dirty="0" smtClean="0"/>
              <a:t>15. století</a:t>
            </a:r>
          </a:p>
          <a:p>
            <a:r>
              <a:rPr lang="cs-CZ" dirty="0" smtClean="0"/>
              <a:t>Církev vlastní nejvíce půdy v </a:t>
            </a:r>
            <a:r>
              <a:rPr lang="cs-CZ" dirty="0"/>
              <a:t>Č</a:t>
            </a:r>
            <a:r>
              <a:rPr lang="cs-CZ" dirty="0" smtClean="0"/>
              <a:t>echách a její bohatství je vysoké</a:t>
            </a:r>
          </a:p>
          <a:p>
            <a:r>
              <a:rPr lang="cs-CZ" dirty="0" smtClean="0"/>
              <a:t>Církevní kněží žijí v přepychu a </a:t>
            </a:r>
            <a:r>
              <a:rPr lang="cs-CZ" u="sng" dirty="0" smtClean="0"/>
              <a:t>nerespektují boží přikázání a zákony církve</a:t>
            </a:r>
            <a:r>
              <a:rPr lang="cs-CZ" dirty="0" smtClean="0"/>
              <a:t> , což se u  některých kněžích setkává s odporem</a:t>
            </a:r>
          </a:p>
          <a:p>
            <a:r>
              <a:rPr lang="cs-CZ" dirty="0" smtClean="0"/>
              <a:t>Kritizovali zahálčivý život vysokých církevních hodnostářů (prelátů), </a:t>
            </a:r>
            <a:r>
              <a:rPr lang="cs-CZ" dirty="0" smtClean="0">
                <a:solidFill>
                  <a:srgbClr val="FF0000"/>
                </a:solidFill>
              </a:rPr>
              <a:t>prodávání odpustků </a:t>
            </a:r>
            <a:r>
              <a:rPr lang="cs-CZ" dirty="0" smtClean="0"/>
              <a:t>a kupčení s hodnostmi a funkcemi</a:t>
            </a:r>
          </a:p>
          <a:p>
            <a:r>
              <a:rPr lang="cs-CZ" sz="1100" dirty="0" smtClean="0">
                <a:hlinkClick r:id="rId4"/>
              </a:rPr>
              <a:t>http</a:t>
            </a:r>
            <a:r>
              <a:rPr lang="cs-CZ" sz="1100" dirty="0">
                <a:hlinkClick r:id="rId4"/>
              </a:rPr>
              <a:t>://</a:t>
            </a:r>
            <a:r>
              <a:rPr lang="cs-CZ" sz="1100" dirty="0" smtClean="0">
                <a:hlinkClick r:id="rId4"/>
              </a:rPr>
              <a:t>youtu.be/G1YoXUM9Bes</a:t>
            </a:r>
            <a:endParaRPr lang="cs-CZ" sz="1100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308458243"/>
      </p:ext>
    </p:extLst>
  </p:cSld>
  <p:clrMapOvr>
    <a:masterClrMapping/>
  </p:clrMapOvr>
  <p:transition spd="slow">
    <p:pull/>
    <p:sndAc>
      <p:stSnd>
        <p:snd r:embed="rId2" name="camera.wav"/>
      </p:stSnd>
    </p:sndAc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blipFill>
            <a:blip r:embed="rId3" cstate="print"/>
            <a:tile tx="0" ty="0" sx="100000" sy="100000" flip="none" algn="tl"/>
          </a:blipFill>
        </p:spPr>
        <p:txBody>
          <a:bodyPr/>
          <a:lstStyle/>
          <a:p>
            <a:r>
              <a:rPr lang="cs-CZ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Reformátoři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988840"/>
            <a:ext cx="8229600" cy="4525963"/>
          </a:xfrm>
          <a:noFill/>
        </p:spPr>
        <p:txBody>
          <a:bodyPr/>
          <a:lstStyle/>
          <a:p>
            <a:r>
              <a:rPr lang="cs-CZ" dirty="0" smtClean="0"/>
              <a:t>Náprava – cizím slovem </a:t>
            </a:r>
            <a:r>
              <a:rPr lang="cs-CZ" dirty="0" smtClean="0">
                <a:solidFill>
                  <a:srgbClr val="FF0000"/>
                </a:solidFill>
              </a:rPr>
              <a:t>reforma</a:t>
            </a:r>
          </a:p>
          <a:p>
            <a:r>
              <a:rPr lang="cs-CZ" dirty="0" smtClean="0"/>
              <a:t>Kritici církve se proto nazývali reformátoři</a:t>
            </a:r>
          </a:p>
          <a:p>
            <a:r>
              <a:rPr lang="cs-CZ" dirty="0" smtClean="0"/>
              <a:t>Kázali svá učení proti církvi veřejně i v knihách, kaplích a často pod širým nebem</a:t>
            </a:r>
          </a:p>
          <a:p>
            <a:r>
              <a:rPr lang="cs-CZ" dirty="0" smtClean="0"/>
              <a:t>Nejznámějším kritikem církve v Čechách byl </a:t>
            </a:r>
            <a:r>
              <a:rPr lang="cs-CZ" dirty="0" smtClean="0">
                <a:solidFill>
                  <a:srgbClr val="FF0000"/>
                </a:solidFill>
              </a:rPr>
              <a:t>Jan Hus</a:t>
            </a:r>
            <a:endParaRPr lang="cs-CZ" dirty="0">
              <a:solidFill>
                <a:srgbClr val="FF0000"/>
              </a:solidFill>
            </a:endParaRPr>
          </a:p>
        </p:txBody>
      </p:sp>
      <p:pic>
        <p:nvPicPr>
          <p:cNvPr id="6146" name="Picture 2" descr="C:\Users\pc\AppData\Local\Microsoft\Windows\Temporary Internet Files\Content.IE5\JE81A3T6\MP900399304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644008" y="4941168"/>
            <a:ext cx="2160240" cy="128289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4034071123"/>
      </p:ext>
    </p:extLst>
  </p:cSld>
  <p:clrMapOvr>
    <a:masterClrMapping/>
  </p:clrMapOvr>
  <p:transition spd="slow">
    <p:pull/>
    <p:sndAc>
      <p:stSnd>
        <p:snd r:embed="rId2" name="camera.wav"/>
      </p:stSnd>
    </p:sndAc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Mikuláš Aleš – Husitský tábor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899592" y="1700808"/>
            <a:ext cx="6840760" cy="46085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2412641492"/>
      </p:ext>
    </p:extLst>
  </p:cSld>
  <p:clrMapOvr>
    <a:masterClrMapping/>
  </p:clrMapOvr>
  <p:transition spd="slow">
    <p:pull/>
    <p:sndAc>
      <p:stSnd>
        <p:snd r:embed="rId2" name="camera.wav"/>
      </p:stSnd>
    </p:sndAc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15495" y="476672"/>
            <a:ext cx="8326388" cy="576064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2987824" y="6237312"/>
            <a:ext cx="4829912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/>
              <a:t>Jan Hus – káže pod širým nebem proti církvi</a:t>
            </a:r>
            <a:endParaRPr lang="cs-CZ" sz="2000" b="1" dirty="0"/>
          </a:p>
        </p:txBody>
      </p:sp>
    </p:spTree>
    <p:extLst>
      <p:ext uri="{BB962C8B-B14F-4D97-AF65-F5344CB8AC3E}">
        <p14:creationId xmlns:p14="http://schemas.microsoft.com/office/powerpoint/2010/main" xmlns="" val="423718496"/>
      </p:ext>
    </p:extLst>
  </p:cSld>
  <p:clrMapOvr>
    <a:masterClrMapping/>
  </p:clrMapOvr>
  <p:transition spd="slow">
    <p:pull/>
    <p:sndAc>
      <p:stSnd>
        <p:snd r:embed="rId2" name="camera.wav"/>
      </p:stSnd>
    </p:sndAc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2"/>
          <p:cNvSpPr>
            <a:spLocks noGrp="1" noChangeArrowheads="1"/>
          </p:cNvSpPr>
          <p:nvPr>
            <p:ph type="ctrTitle"/>
          </p:nvPr>
        </p:nvSpPr>
        <p:spPr>
          <a:xfrm>
            <a:off x="611188" y="188913"/>
            <a:ext cx="7772400" cy="576262"/>
          </a:xfrm>
        </p:spPr>
        <p:txBody>
          <a:bodyPr/>
          <a:lstStyle/>
          <a:p>
            <a:r>
              <a:rPr lang="cs-CZ" sz="2800" b="1">
                <a:solidFill>
                  <a:srgbClr val="FF5050"/>
                </a:solidFill>
                <a:latin typeface="Comic Sans MS" pitchFamily="66" charset="0"/>
              </a:rPr>
              <a:t>Označ (X) co není správně:</a:t>
            </a:r>
          </a:p>
        </p:txBody>
      </p:sp>
      <p:sp>
        <p:nvSpPr>
          <p:cNvPr id="6147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539750" y="620713"/>
            <a:ext cx="7920038" cy="5545137"/>
          </a:xfrm>
        </p:spPr>
        <p:txBody>
          <a:bodyPr/>
          <a:lstStyle/>
          <a:p>
            <a:r>
              <a:rPr lang="cs-CZ" b="1" u="sng" dirty="0">
                <a:solidFill>
                  <a:srgbClr val="3366FF"/>
                </a:solidFill>
                <a:latin typeface="Century Gothic" pitchFamily="34" charset="0"/>
              </a:rPr>
              <a:t>HUSITSTVÍ</a:t>
            </a:r>
          </a:p>
        </p:txBody>
      </p:sp>
      <p:sp>
        <p:nvSpPr>
          <p:cNvPr id="6148" name="AutoShape 4" descr="Fialová motanina"/>
          <p:cNvSpPr>
            <a:spLocks noChangeArrowheads="1"/>
          </p:cNvSpPr>
          <p:nvPr/>
        </p:nvSpPr>
        <p:spPr bwMode="auto">
          <a:xfrm>
            <a:off x="539750" y="2565400"/>
            <a:ext cx="2087563" cy="792163"/>
          </a:xfrm>
          <a:prstGeom prst="roundRect">
            <a:avLst>
              <a:gd name="adj" fmla="val 16667"/>
            </a:avLst>
          </a:prstGeom>
          <a:blipFill dpi="0" rotWithShape="1">
            <a:blip r:embed="rId3" cstate="print"/>
            <a:srcRect/>
            <a:tile tx="0" ty="0" sx="100000" sy="100000" flip="none" algn="tl"/>
          </a:blipFill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algn="ctr"/>
            <a:r>
              <a:rPr lang="cs-CZ" sz="3200" b="1">
                <a:solidFill>
                  <a:schemeClr val="bg1"/>
                </a:solidFill>
              </a:rPr>
              <a:t>1 420</a:t>
            </a:r>
          </a:p>
        </p:txBody>
      </p:sp>
      <p:sp>
        <p:nvSpPr>
          <p:cNvPr id="6153" name="AutoShape 9" descr="Fialová motanina"/>
          <p:cNvSpPr>
            <a:spLocks noChangeArrowheads="1"/>
          </p:cNvSpPr>
          <p:nvPr/>
        </p:nvSpPr>
        <p:spPr bwMode="auto">
          <a:xfrm>
            <a:off x="539750" y="3500438"/>
            <a:ext cx="2087563" cy="792162"/>
          </a:xfrm>
          <a:prstGeom prst="roundRect">
            <a:avLst>
              <a:gd name="adj" fmla="val 16667"/>
            </a:avLst>
          </a:prstGeom>
          <a:blipFill dpi="0" rotWithShape="1">
            <a:blip r:embed="rId3" cstate="print"/>
            <a:srcRect/>
            <a:tile tx="0" ty="0" sx="100000" sy="100000" flip="none" algn="tl"/>
          </a:blipFill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algn="ctr"/>
            <a:r>
              <a:rPr lang="cs-CZ" sz="2400" b="1">
                <a:solidFill>
                  <a:schemeClr val="bg1"/>
                </a:solidFill>
              </a:rPr>
              <a:t>defenestrace</a:t>
            </a:r>
          </a:p>
        </p:txBody>
      </p:sp>
      <p:sp>
        <p:nvSpPr>
          <p:cNvPr id="6154" name="AutoShape 10" descr="Fialová motanina"/>
          <p:cNvSpPr>
            <a:spLocks noChangeArrowheads="1"/>
          </p:cNvSpPr>
          <p:nvPr/>
        </p:nvSpPr>
        <p:spPr bwMode="auto">
          <a:xfrm>
            <a:off x="539750" y="4437063"/>
            <a:ext cx="2087563" cy="792162"/>
          </a:xfrm>
          <a:prstGeom prst="roundRect">
            <a:avLst>
              <a:gd name="adj" fmla="val 16667"/>
            </a:avLst>
          </a:prstGeom>
          <a:blipFill dpi="0" rotWithShape="1">
            <a:blip r:embed="rId3" cstate="print"/>
            <a:srcRect/>
            <a:tile tx="0" ty="0" sx="100000" sy="100000" flip="none" algn="tl"/>
          </a:blipFill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algn="ctr"/>
            <a:r>
              <a:rPr lang="cs-CZ" sz="3200" b="1">
                <a:solidFill>
                  <a:schemeClr val="bg1"/>
                </a:solidFill>
              </a:rPr>
              <a:t>palcát</a:t>
            </a:r>
          </a:p>
        </p:txBody>
      </p:sp>
      <p:sp>
        <p:nvSpPr>
          <p:cNvPr id="6155" name="AutoShape 11" descr="Fialová motanina"/>
          <p:cNvSpPr>
            <a:spLocks noChangeArrowheads="1"/>
          </p:cNvSpPr>
          <p:nvPr/>
        </p:nvSpPr>
        <p:spPr bwMode="auto">
          <a:xfrm>
            <a:off x="539750" y="5373688"/>
            <a:ext cx="2087563" cy="792162"/>
          </a:xfrm>
          <a:prstGeom prst="roundRect">
            <a:avLst>
              <a:gd name="adj" fmla="val 16667"/>
            </a:avLst>
          </a:prstGeom>
          <a:blipFill dpi="0" rotWithShape="1">
            <a:blip r:embed="rId3" cstate="print"/>
            <a:srcRect/>
            <a:tile tx="0" ty="0" sx="100000" sy="100000" flip="none" algn="tl"/>
          </a:blipFill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algn="ctr"/>
            <a:r>
              <a:rPr lang="cs-CZ" sz="2400" b="1">
                <a:solidFill>
                  <a:schemeClr val="bg1"/>
                </a:solidFill>
              </a:rPr>
              <a:t>Bitva </a:t>
            </a:r>
          </a:p>
          <a:p>
            <a:pPr algn="ctr"/>
            <a:r>
              <a:rPr lang="cs-CZ" sz="2400" b="1">
                <a:solidFill>
                  <a:schemeClr val="bg1"/>
                </a:solidFill>
              </a:rPr>
              <a:t>u Sudoměře</a:t>
            </a:r>
          </a:p>
        </p:txBody>
      </p:sp>
      <p:sp>
        <p:nvSpPr>
          <p:cNvPr id="6160" name="AutoShape 16" descr="Fialová motanina"/>
          <p:cNvSpPr>
            <a:spLocks noChangeArrowheads="1"/>
          </p:cNvSpPr>
          <p:nvPr/>
        </p:nvSpPr>
        <p:spPr bwMode="auto">
          <a:xfrm>
            <a:off x="539750" y="1628775"/>
            <a:ext cx="2087563" cy="792163"/>
          </a:xfrm>
          <a:prstGeom prst="roundRect">
            <a:avLst>
              <a:gd name="adj" fmla="val 16667"/>
            </a:avLst>
          </a:prstGeom>
          <a:blipFill dpi="0" rotWithShape="1">
            <a:blip r:embed="rId3" cstate="print"/>
            <a:srcRect/>
            <a:tile tx="0" ty="0" sx="100000" sy="100000" flip="none" algn="tl"/>
          </a:blipFill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algn="ctr"/>
            <a:r>
              <a:rPr lang="cs-CZ" sz="3200" b="1">
                <a:solidFill>
                  <a:schemeClr val="bg1"/>
                </a:solidFill>
              </a:rPr>
              <a:t>Jan Hus</a:t>
            </a:r>
          </a:p>
        </p:txBody>
      </p:sp>
      <p:sp>
        <p:nvSpPr>
          <p:cNvPr id="6161" name="AutoShape 17" descr="Fialová motanina"/>
          <p:cNvSpPr>
            <a:spLocks noChangeArrowheads="1"/>
          </p:cNvSpPr>
          <p:nvPr/>
        </p:nvSpPr>
        <p:spPr bwMode="auto">
          <a:xfrm>
            <a:off x="3492500" y="2565400"/>
            <a:ext cx="2087563" cy="792163"/>
          </a:xfrm>
          <a:prstGeom prst="roundRect">
            <a:avLst>
              <a:gd name="adj" fmla="val 16667"/>
            </a:avLst>
          </a:prstGeom>
          <a:blipFill dpi="0" rotWithShape="1">
            <a:blip r:embed="rId3" cstate="print"/>
            <a:srcRect/>
            <a:tile tx="0" ty="0" sx="100000" sy="100000" flip="none" algn="tl"/>
          </a:blipFill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algn="ctr"/>
            <a:r>
              <a:rPr lang="cs-CZ" sz="3200" b="1">
                <a:solidFill>
                  <a:schemeClr val="bg1"/>
                </a:solidFill>
              </a:rPr>
              <a:t>podobojí</a:t>
            </a:r>
          </a:p>
        </p:txBody>
      </p:sp>
      <p:sp>
        <p:nvSpPr>
          <p:cNvPr id="6162" name="AutoShape 18" descr="Fialová motanina"/>
          <p:cNvSpPr>
            <a:spLocks noChangeArrowheads="1"/>
          </p:cNvSpPr>
          <p:nvPr/>
        </p:nvSpPr>
        <p:spPr bwMode="auto">
          <a:xfrm>
            <a:off x="3492500" y="3500438"/>
            <a:ext cx="2087563" cy="792162"/>
          </a:xfrm>
          <a:prstGeom prst="roundRect">
            <a:avLst>
              <a:gd name="adj" fmla="val 16667"/>
            </a:avLst>
          </a:prstGeom>
          <a:blipFill dpi="0" rotWithShape="1">
            <a:blip r:embed="rId3" cstate="print"/>
            <a:srcRect/>
            <a:tile tx="0" ty="0" sx="100000" sy="100000" flip="none" algn="tl"/>
          </a:blipFill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algn="ctr"/>
            <a:r>
              <a:rPr lang="cs-CZ" sz="2400" b="1" dirty="0" smtClean="0">
                <a:solidFill>
                  <a:schemeClr val="bg1"/>
                </a:solidFill>
              </a:rPr>
              <a:t>Sámo</a:t>
            </a:r>
            <a:endParaRPr lang="cs-CZ" sz="2400" b="1" dirty="0">
              <a:solidFill>
                <a:schemeClr val="bg1"/>
              </a:solidFill>
            </a:endParaRPr>
          </a:p>
        </p:txBody>
      </p:sp>
      <p:sp>
        <p:nvSpPr>
          <p:cNvPr id="6163" name="AutoShape 19" descr="Fialová motanina"/>
          <p:cNvSpPr>
            <a:spLocks noChangeArrowheads="1"/>
          </p:cNvSpPr>
          <p:nvPr/>
        </p:nvSpPr>
        <p:spPr bwMode="auto">
          <a:xfrm>
            <a:off x="3492500" y="4437063"/>
            <a:ext cx="2087563" cy="792162"/>
          </a:xfrm>
          <a:prstGeom prst="roundRect">
            <a:avLst>
              <a:gd name="adj" fmla="val 16667"/>
            </a:avLst>
          </a:prstGeom>
          <a:blipFill dpi="0" rotWithShape="1">
            <a:blip r:embed="rId3" cstate="print"/>
            <a:srcRect/>
            <a:tile tx="0" ty="0" sx="100000" sy="100000" flip="none" algn="tl"/>
          </a:blipFill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algn="ctr"/>
            <a:r>
              <a:rPr lang="cs-CZ" sz="2800" b="1" dirty="0">
                <a:solidFill>
                  <a:schemeClr val="bg1"/>
                </a:solidFill>
              </a:rPr>
              <a:t>Jiří </a:t>
            </a:r>
          </a:p>
          <a:p>
            <a:pPr algn="ctr"/>
            <a:r>
              <a:rPr lang="cs-CZ" sz="2800" b="1" dirty="0">
                <a:solidFill>
                  <a:schemeClr val="bg1"/>
                </a:solidFill>
              </a:rPr>
              <a:t>z Poděbrad</a:t>
            </a:r>
          </a:p>
        </p:txBody>
      </p:sp>
      <p:sp>
        <p:nvSpPr>
          <p:cNvPr id="6164" name="AutoShape 20" descr="Fialová motanina"/>
          <p:cNvSpPr>
            <a:spLocks noChangeArrowheads="1"/>
          </p:cNvSpPr>
          <p:nvPr/>
        </p:nvSpPr>
        <p:spPr bwMode="auto">
          <a:xfrm>
            <a:off x="3492500" y="5373688"/>
            <a:ext cx="2087563" cy="792162"/>
          </a:xfrm>
          <a:prstGeom prst="roundRect">
            <a:avLst>
              <a:gd name="adj" fmla="val 16667"/>
            </a:avLst>
          </a:prstGeom>
          <a:blipFill dpi="0" rotWithShape="1">
            <a:blip r:embed="rId3" cstate="print"/>
            <a:srcRect/>
            <a:tile tx="0" ty="0" sx="100000" sy="100000" flip="none" algn="tl"/>
          </a:blipFill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algn="ctr"/>
            <a:r>
              <a:rPr lang="cs-CZ" sz="2400" b="1">
                <a:solidFill>
                  <a:schemeClr val="bg1"/>
                </a:solidFill>
              </a:rPr>
              <a:t>Bitva </a:t>
            </a:r>
          </a:p>
          <a:p>
            <a:pPr algn="ctr"/>
            <a:r>
              <a:rPr lang="cs-CZ" sz="2400" b="1">
                <a:solidFill>
                  <a:schemeClr val="bg1"/>
                </a:solidFill>
              </a:rPr>
              <a:t>u Lipan</a:t>
            </a:r>
          </a:p>
        </p:txBody>
      </p:sp>
      <p:sp>
        <p:nvSpPr>
          <p:cNvPr id="6165" name="AutoShape 21" descr="Fialová motanina"/>
          <p:cNvSpPr>
            <a:spLocks noChangeArrowheads="1"/>
          </p:cNvSpPr>
          <p:nvPr/>
        </p:nvSpPr>
        <p:spPr bwMode="auto">
          <a:xfrm>
            <a:off x="3492500" y="1628775"/>
            <a:ext cx="2087563" cy="792163"/>
          </a:xfrm>
          <a:prstGeom prst="roundRect">
            <a:avLst>
              <a:gd name="adj" fmla="val 16667"/>
            </a:avLst>
          </a:prstGeom>
          <a:blipFill dpi="0" rotWithShape="1">
            <a:blip r:embed="rId3" cstate="print"/>
            <a:srcRect/>
            <a:tile tx="0" ty="0" sx="100000" sy="100000" flip="none" algn="tl"/>
          </a:blipFill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algn="ctr"/>
            <a:r>
              <a:rPr lang="cs-CZ" sz="3200" b="1">
                <a:solidFill>
                  <a:schemeClr val="bg1"/>
                </a:solidFill>
              </a:rPr>
              <a:t>Jan Žižka</a:t>
            </a:r>
          </a:p>
        </p:txBody>
      </p:sp>
      <p:sp>
        <p:nvSpPr>
          <p:cNvPr id="6166" name="AutoShape 22" descr="Fialová motanina"/>
          <p:cNvSpPr>
            <a:spLocks noChangeArrowheads="1"/>
          </p:cNvSpPr>
          <p:nvPr/>
        </p:nvSpPr>
        <p:spPr bwMode="auto">
          <a:xfrm>
            <a:off x="6300788" y="2636838"/>
            <a:ext cx="2087562" cy="792162"/>
          </a:xfrm>
          <a:prstGeom prst="roundRect">
            <a:avLst>
              <a:gd name="adj" fmla="val 16667"/>
            </a:avLst>
          </a:prstGeom>
          <a:blipFill dpi="0" rotWithShape="1">
            <a:blip r:embed="rId3" cstate="print"/>
            <a:srcRect/>
            <a:tile tx="0" ty="0" sx="100000" sy="100000" flip="none" algn="tl"/>
          </a:blipFill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algn="ctr"/>
            <a:r>
              <a:rPr lang="cs-CZ" sz="3200" b="1">
                <a:solidFill>
                  <a:schemeClr val="bg1"/>
                </a:solidFill>
              </a:rPr>
              <a:t>Tábor</a:t>
            </a:r>
          </a:p>
        </p:txBody>
      </p:sp>
      <p:sp>
        <p:nvSpPr>
          <p:cNvPr id="6167" name="AutoShape 23" descr="Fialová motanina"/>
          <p:cNvSpPr>
            <a:spLocks noChangeArrowheads="1"/>
          </p:cNvSpPr>
          <p:nvPr/>
        </p:nvSpPr>
        <p:spPr bwMode="auto">
          <a:xfrm>
            <a:off x="6300788" y="3571875"/>
            <a:ext cx="2087562" cy="792163"/>
          </a:xfrm>
          <a:prstGeom prst="roundRect">
            <a:avLst>
              <a:gd name="adj" fmla="val 16667"/>
            </a:avLst>
          </a:prstGeom>
          <a:blipFill dpi="0" rotWithShape="1">
            <a:blip r:embed="rId3" cstate="print"/>
            <a:srcRect/>
            <a:tile tx="0" ty="0" sx="100000" sy="100000" flip="none" algn="tl"/>
          </a:blipFill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algn="ctr"/>
            <a:r>
              <a:rPr lang="cs-CZ" sz="2400" b="1">
                <a:solidFill>
                  <a:schemeClr val="bg1"/>
                </a:solidFill>
              </a:rPr>
              <a:t>Prokop</a:t>
            </a:r>
          </a:p>
          <a:p>
            <a:pPr algn="ctr"/>
            <a:r>
              <a:rPr lang="cs-CZ" sz="2400" b="1">
                <a:solidFill>
                  <a:schemeClr val="bg1"/>
                </a:solidFill>
              </a:rPr>
              <a:t>Holý</a:t>
            </a:r>
          </a:p>
        </p:txBody>
      </p:sp>
      <p:sp>
        <p:nvSpPr>
          <p:cNvPr id="6168" name="AutoShape 24" descr="Fialová motanina"/>
          <p:cNvSpPr>
            <a:spLocks noChangeArrowheads="1"/>
          </p:cNvSpPr>
          <p:nvPr/>
        </p:nvSpPr>
        <p:spPr bwMode="auto">
          <a:xfrm>
            <a:off x="6300788" y="4508500"/>
            <a:ext cx="2087562" cy="792163"/>
          </a:xfrm>
          <a:prstGeom prst="roundRect">
            <a:avLst>
              <a:gd name="adj" fmla="val 16667"/>
            </a:avLst>
          </a:prstGeom>
          <a:blipFill dpi="0" rotWithShape="1">
            <a:blip r:embed="rId3" cstate="print"/>
            <a:srcRect/>
            <a:tile tx="0" ty="0" sx="100000" sy="100000" flip="none" algn="tl"/>
          </a:blipFill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algn="ctr"/>
            <a:r>
              <a:rPr lang="cs-CZ" sz="3200" b="1" dirty="0" smtClean="0">
                <a:solidFill>
                  <a:schemeClr val="bg1"/>
                </a:solidFill>
              </a:rPr>
              <a:t>reforma</a:t>
            </a:r>
            <a:endParaRPr lang="cs-CZ" sz="3200" b="1" dirty="0">
              <a:solidFill>
                <a:schemeClr val="bg1"/>
              </a:solidFill>
            </a:endParaRPr>
          </a:p>
        </p:txBody>
      </p:sp>
      <p:sp>
        <p:nvSpPr>
          <p:cNvPr id="6169" name="AutoShape 25" descr="Fialová motanina"/>
          <p:cNvSpPr>
            <a:spLocks noChangeArrowheads="1"/>
          </p:cNvSpPr>
          <p:nvPr/>
        </p:nvSpPr>
        <p:spPr bwMode="auto">
          <a:xfrm>
            <a:off x="6300788" y="5445125"/>
            <a:ext cx="2087562" cy="792163"/>
          </a:xfrm>
          <a:prstGeom prst="roundRect">
            <a:avLst>
              <a:gd name="adj" fmla="val 16667"/>
            </a:avLst>
          </a:prstGeom>
          <a:blipFill dpi="0" rotWithShape="1">
            <a:blip r:embed="rId3" cstate="print"/>
            <a:srcRect/>
            <a:tile tx="0" ty="0" sx="100000" sy="100000" flip="none" algn="tl"/>
          </a:blipFill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algn="ctr"/>
            <a:r>
              <a:rPr lang="cs-CZ" sz="3600" b="1">
                <a:solidFill>
                  <a:schemeClr val="bg1"/>
                </a:solidFill>
              </a:rPr>
              <a:t>1 434</a:t>
            </a:r>
          </a:p>
        </p:txBody>
      </p:sp>
      <p:sp>
        <p:nvSpPr>
          <p:cNvPr id="6170" name="AutoShape 26" descr="Fialová motanina"/>
          <p:cNvSpPr>
            <a:spLocks noChangeArrowheads="1"/>
          </p:cNvSpPr>
          <p:nvPr/>
        </p:nvSpPr>
        <p:spPr bwMode="auto">
          <a:xfrm>
            <a:off x="6300788" y="1700213"/>
            <a:ext cx="2087562" cy="792162"/>
          </a:xfrm>
          <a:prstGeom prst="roundRect">
            <a:avLst>
              <a:gd name="adj" fmla="val 16667"/>
            </a:avLst>
          </a:prstGeom>
          <a:blipFill dpi="0" rotWithShape="1">
            <a:blip r:embed="rId3" cstate="print"/>
            <a:srcRect/>
            <a:tile tx="0" ty="0" sx="100000" sy="100000" flip="none" algn="tl"/>
          </a:blipFill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algn="ctr"/>
            <a:r>
              <a:rPr lang="cs-CZ" sz="3200" b="1">
                <a:solidFill>
                  <a:schemeClr val="bg1"/>
                </a:solidFill>
              </a:rPr>
              <a:t>kalich</a:t>
            </a:r>
          </a:p>
        </p:txBody>
      </p:sp>
    </p:spTree>
    <p:extLst>
      <p:ext uri="{BB962C8B-B14F-4D97-AF65-F5344CB8AC3E}">
        <p14:creationId xmlns:p14="http://schemas.microsoft.com/office/powerpoint/2010/main" xmlns="" val="1534377787"/>
      </p:ext>
    </p:extLst>
  </p:cSld>
  <p:clrMapOvr>
    <a:masterClrMapping/>
  </p:clrMapOvr>
  <p:transition spd="slow">
    <p:pull/>
    <p:sndAc>
      <p:stSnd>
        <p:snd r:embed="rId2" name="camera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7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614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614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614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 nodeType="clickPar">
                      <p:stCondLst>
                        <p:cond delay="indefinite"/>
                      </p:stCondLst>
                      <p:childTnLst>
                        <p:par>
                          <p:cTn id="17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8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0" dur="500"/>
                                        <p:tgtEl>
                                          <p:spTgt spid="616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5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3" dur="500"/>
                                        <p:tgtEl>
                                          <p:spTgt spid="61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5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6" dur="500"/>
                                        <p:tgtEl>
                                          <p:spTgt spid="61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5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9" dur="500"/>
                                        <p:tgtEl>
                                          <p:spTgt spid="61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" presetID="5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2" dur="500"/>
                                        <p:tgtEl>
                                          <p:spTgt spid="61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3" presetID="5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5" dur="500"/>
                                        <p:tgtEl>
                                          <p:spTgt spid="616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6" presetID="5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6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8" dur="500"/>
                                        <p:tgtEl>
                                          <p:spTgt spid="616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9" presetID="5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6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41" dur="500"/>
                                        <p:tgtEl>
                                          <p:spTgt spid="616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2" presetID="5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6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44" dur="500"/>
                                        <p:tgtEl>
                                          <p:spTgt spid="616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5" presetID="5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47" dur="500"/>
                                        <p:tgtEl>
                                          <p:spTgt spid="616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8" presetID="5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50" dur="500"/>
                                        <p:tgtEl>
                                          <p:spTgt spid="616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1" presetID="5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53" dur="500"/>
                                        <p:tgtEl>
                                          <p:spTgt spid="616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4" presetID="5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56" dur="500"/>
                                        <p:tgtEl>
                                          <p:spTgt spid="61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7" presetID="5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59" dur="500"/>
                                        <p:tgtEl>
                                          <p:spTgt spid="616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0" presetID="5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62" dur="500"/>
                                        <p:tgtEl>
                                          <p:spTgt spid="616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3" presetID="5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65" dur="500"/>
                                        <p:tgtEl>
                                          <p:spTgt spid="616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6" presetID="5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68" dur="500"/>
                                        <p:tgtEl>
                                          <p:spTgt spid="616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 nodeType="clickPar">
                      <p:stCondLst>
                        <p:cond delay="indefinite"/>
                      </p:stCondLst>
                      <p:childTnLst>
                        <p:par>
                          <p:cTn id="7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71" presetID="55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72" dur="1000"/>
                                        <p:tgtEl>
                                          <p:spTgt spid="616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ppt_w*0.7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1000"/>
                                        <p:tgtEl>
                                          <p:spTgt spid="616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74" dur="1000"/>
                                        <p:tgtEl>
                                          <p:spTgt spid="616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61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6" fill="hold" nodeType="clickPar">
                      <p:stCondLst>
                        <p:cond delay="indefinite"/>
                      </p:stCondLst>
                      <p:childTnLst>
                        <p:par>
                          <p:cTn id="77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78" presetID="55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79" dur="1000"/>
                                        <p:tgtEl>
                                          <p:spTgt spid="616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ppt_w*0.7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1000"/>
                                        <p:tgtEl>
                                          <p:spTgt spid="616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81" dur="1000"/>
                                        <p:tgtEl>
                                          <p:spTgt spid="616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616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3" presetID="55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84" dur="1000"/>
                                        <p:tgtEl>
                                          <p:spTgt spid="616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ppt_w*0.7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5" dur="1000"/>
                                        <p:tgtEl>
                                          <p:spTgt spid="616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86" dur="1000"/>
                                        <p:tgtEl>
                                          <p:spTgt spid="616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616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8" presetID="55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89" dur="1000"/>
                                        <p:tgtEl>
                                          <p:spTgt spid="6163">
                                            <p:bg/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ppt_w*0.7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0" dur="1000"/>
                                        <p:tgtEl>
                                          <p:spTgt spid="6163">
                                            <p:bg/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91" dur="1000"/>
                                        <p:tgtEl>
                                          <p:spTgt spid="616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616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146" grpId="0"/>
      <p:bldP spid="6147" grpId="0" build="p"/>
      <p:bldP spid="6148" grpId="0" animBg="1"/>
      <p:bldP spid="6153" grpId="0" animBg="1"/>
      <p:bldP spid="6154" grpId="0" animBg="1"/>
      <p:bldP spid="6155" grpId="0" animBg="1"/>
      <p:bldP spid="6160" grpId="0" animBg="1"/>
      <p:bldP spid="6161" grpId="0" animBg="1"/>
      <p:bldP spid="6162" grpId="0" animBg="1"/>
      <p:bldP spid="6162" grpId="1" animBg="1"/>
      <p:bldP spid="6163" grpId="0" build="allAtOnce" animBg="1"/>
      <p:bldP spid="6163" grpId="1" build="allAtOnce" animBg="1"/>
      <p:bldP spid="6164" grpId="0" animBg="1"/>
      <p:bldP spid="6165" grpId="0" animBg="1"/>
      <p:bldP spid="6166" grpId="0" animBg="1"/>
      <p:bldP spid="6167" grpId="0" animBg="1"/>
      <p:bldP spid="6168" grpId="0" animBg="1"/>
      <p:bldP spid="6169" grpId="0" animBg="1"/>
      <p:bldP spid="6170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blipFill>
            <a:blip r:embed="rId3" cstate="print"/>
            <a:tile tx="0" ty="0" sx="100000" sy="100000" flip="none" algn="tl"/>
          </a:blipFill>
        </p:spPr>
        <p:txBody>
          <a:bodyPr>
            <a:normAutofit fontScale="90000"/>
          </a:bodyPr>
          <a:lstStyle/>
          <a:p>
            <a:r>
              <a:rPr lang="cs-CZ" sz="5400" b="1" dirty="0" smtClean="0">
                <a:solidFill>
                  <a:schemeClr val="bg1"/>
                </a:solidFill>
              </a:rPr>
              <a:t>POPIS</a:t>
            </a:r>
            <a:endParaRPr lang="cs-CZ" sz="5400" b="1" dirty="0">
              <a:solidFill>
                <a:schemeClr val="bg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39552" y="1556792"/>
            <a:ext cx="8229600" cy="4525963"/>
          </a:xfrm>
        </p:spPr>
        <p:txBody>
          <a:bodyPr>
            <a:normAutofit/>
          </a:bodyPr>
          <a:lstStyle/>
          <a:p>
            <a:r>
              <a:rPr lang="cs-CZ" dirty="0" smtClean="0"/>
              <a:t>Tato prezentace obsahuje výklad  o době husitství obecně. </a:t>
            </a:r>
          </a:p>
          <a:p>
            <a:r>
              <a:rPr lang="cs-CZ" dirty="0" smtClean="0"/>
              <a:t>Snímek č.3–pro </a:t>
            </a:r>
            <a:r>
              <a:rPr lang="cs-CZ" dirty="0"/>
              <a:t>přehrání </a:t>
            </a:r>
            <a:r>
              <a:rPr lang="cs-CZ" dirty="0" smtClean="0"/>
              <a:t>videoukázky </a:t>
            </a:r>
            <a:r>
              <a:rPr lang="cs-CZ" dirty="0"/>
              <a:t>je nutné připojení na internet</a:t>
            </a:r>
          </a:p>
          <a:p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xmlns="" val="3864248444"/>
      </p:ext>
    </p:extLst>
  </p:cSld>
  <p:clrMapOvr>
    <a:masterClrMapping/>
  </p:clrMapOvr>
  <p:transition spd="slow">
    <p:pull/>
    <p:sndAc>
      <p:stSnd>
        <p:snd r:embed="rId2" name="camera.wav"/>
      </p:stSnd>
    </p:sndAc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2000" dirty="0">
                <a:hlinkClick r:id="rId3"/>
              </a:rPr>
              <a:t>http://</a:t>
            </a:r>
            <a:r>
              <a:rPr lang="cs-CZ" sz="2000" dirty="0" smtClean="0">
                <a:hlinkClick r:id="rId3"/>
              </a:rPr>
              <a:t>www.ceska-konference.cz/uploads/obr/prispevky/historie-ceskeho-naroda/jan-hus-3.jpg</a:t>
            </a:r>
            <a:endParaRPr lang="cs-CZ" sz="2000" dirty="0" smtClean="0"/>
          </a:p>
          <a:p>
            <a:r>
              <a:rPr lang="cs-CZ" sz="2000" dirty="0" smtClean="0">
                <a:hlinkClick r:id="rId4"/>
              </a:rPr>
              <a:t>http</a:t>
            </a:r>
            <a:r>
              <a:rPr lang="cs-CZ" sz="2000" dirty="0">
                <a:hlinkClick r:id="rId4"/>
              </a:rPr>
              <a:t>://</a:t>
            </a:r>
            <a:r>
              <a:rPr lang="cs-CZ" sz="2000" dirty="0" smtClean="0">
                <a:hlinkClick r:id="rId4"/>
              </a:rPr>
              <a:t>youtu.be/G1YoXUM9Bes</a:t>
            </a:r>
            <a:endParaRPr lang="cs-CZ" sz="2000" dirty="0" smtClean="0"/>
          </a:p>
          <a:p>
            <a:r>
              <a:rPr lang="cs-CZ" sz="2000" dirty="0" smtClean="0">
                <a:hlinkClick r:id="rId5"/>
              </a:rPr>
              <a:t>http</a:t>
            </a:r>
            <a:r>
              <a:rPr lang="cs-CZ" sz="2000" dirty="0">
                <a:hlinkClick r:id="rId5"/>
              </a:rPr>
              <a:t>://upload.wikimedia.org/wikipedia/commons/thumb/9/97/Mikol%C3%A1%C5%A1_Ale%C5%A1_-_Husitsk%C3%BD_t%C3%A1bor.jpg/220px-Mikol%C3%A1%C5%A1_Ale%C5%A1_-_</a:t>
            </a:r>
            <a:r>
              <a:rPr lang="cs-CZ" sz="2000" dirty="0" smtClean="0">
                <a:hlinkClick r:id="rId5"/>
              </a:rPr>
              <a:t>Husitsk%C3%BD_t%C3%A1bor.jpg</a:t>
            </a:r>
            <a:endParaRPr lang="cs-CZ" sz="2000" dirty="0" smtClean="0"/>
          </a:p>
          <a:p>
            <a:endParaRPr lang="cs-CZ" sz="2000" dirty="0"/>
          </a:p>
          <a:p>
            <a:endParaRPr lang="cs-CZ" sz="2000" dirty="0" smtClean="0"/>
          </a:p>
          <a:p>
            <a:endParaRPr lang="cs-CZ" sz="2000" dirty="0" smtClean="0"/>
          </a:p>
          <a:p>
            <a:endParaRPr lang="cs-CZ" dirty="0"/>
          </a:p>
        </p:txBody>
      </p:sp>
      <p:pic>
        <p:nvPicPr>
          <p:cNvPr id="5122" name="Picture 2" descr="C:\Users\pc\Desktop\opvk_hor_zakladni_logolink_bar_cz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889763" y="5301208"/>
            <a:ext cx="5407025" cy="10461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Obdélník 3"/>
          <p:cNvSpPr/>
          <p:nvPr/>
        </p:nvSpPr>
        <p:spPr>
          <a:xfrm>
            <a:off x="395536" y="2967335"/>
            <a:ext cx="7632848" cy="203132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/>
            </a:r>
            <a:br>
              <a:rPr lang="cs-CZ" dirty="0"/>
            </a:br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r>
              <a:rPr lang="cs-CZ" dirty="0"/>
              <a:t> </a:t>
            </a:r>
            <a:r>
              <a:rPr lang="cs-CZ" dirty="0" smtClean="0"/>
              <a:t>  </a:t>
            </a:r>
            <a:r>
              <a:rPr lang="cs-CZ" dirty="0"/>
              <a:t>Autorem tohoto materiálu, pokud není uvedeno jinak je Bc. Miroslav Barda</a:t>
            </a:r>
          </a:p>
        </p:txBody>
      </p:sp>
    </p:spTree>
    <p:extLst>
      <p:ext uri="{BB962C8B-B14F-4D97-AF65-F5344CB8AC3E}">
        <p14:creationId xmlns:p14="http://schemas.microsoft.com/office/powerpoint/2010/main" xmlns="" val="2778864662"/>
      </p:ext>
    </p:extLst>
  </p:cSld>
  <p:clrMapOvr>
    <a:masterClrMapping/>
  </p:clrMapOvr>
  <p:transition spd="slow">
    <p:pull/>
    <p:sndAc>
      <p:stSnd>
        <p:snd r:embed="rId2" name="camera.wav"/>
      </p:stSnd>
    </p:sndAc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3192</TotalTime>
  <Words>280</Words>
  <Application>Microsoft Office PowerPoint</Application>
  <PresentationFormat>Předvádění na obrazovce (4:3)</PresentationFormat>
  <Paragraphs>55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Cesta</vt:lpstr>
      <vt:lpstr>VY _32_ INOVACE _05_10_doba husitská</vt:lpstr>
      <vt:lpstr>Řekl o husitech</vt:lpstr>
      <vt:lpstr>Husitství</vt:lpstr>
      <vt:lpstr>Reformátoři</vt:lpstr>
      <vt:lpstr>Mikuláš Aleš – Husitský tábor</vt:lpstr>
      <vt:lpstr>Snímek 6</vt:lpstr>
      <vt:lpstr>Označ (X) co není správně:</vt:lpstr>
      <vt:lpstr>POPIS</vt:lpstr>
      <vt:lpstr>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Husitství Bc. Miroslav Barda VY 32 INOVACE 01</dc:title>
  <dc:creator>pc</dc:creator>
  <cp:lastModifiedBy>Dum</cp:lastModifiedBy>
  <cp:revision>346</cp:revision>
  <dcterms:created xsi:type="dcterms:W3CDTF">2011-05-06T14:42:50Z</dcterms:created>
  <dcterms:modified xsi:type="dcterms:W3CDTF">2012-03-16T09:57:04Z</dcterms:modified>
</cp:coreProperties>
</file>