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21/07/2013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21/07/2013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21/07/2013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21/07/2013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21/07/2013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21/07/2013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21/07/2013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21/07/2013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21/07/2013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21/07/2013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AAB93-8A55-4E5F-AB81-4A76215551FA}" type="datetimeFigureOut">
              <a:rPr lang="en-GB" smtClean="0"/>
              <a:pPr/>
              <a:t>21/07/2013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8AAB93-8A55-4E5F-AB81-4A76215551FA}" type="datetimeFigureOut">
              <a:rPr lang="en-GB" smtClean="0"/>
              <a:pPr/>
              <a:t>21/07/2013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D1E135-C041-4F87-9E23-BADA7923E1F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olex_Submariner.JPG" TargetMode="External"/><Relationship Id="rId2" Type="http://schemas.openxmlformats.org/officeDocument/2006/relationships/hyperlink" Target="http://commons.wikimedia.org/wiki/File:Cats_Petunia_and_Mimosa_200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image" Target="../media/image1.png"/><Relationship Id="rId4" Type="http://schemas.openxmlformats.org/officeDocument/2006/relationships/hyperlink" Target="http://commons.wikimedia.org/wiki/File:Lightmatter_guenon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ommons.wikimedia.org/wiki/File:Mmm..._BBQd_pork_on_a_fresh_hoagie_roll_(6066206126)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1651241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Gramatické jevy –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jednotné a množné číslo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Cars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watches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irregular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plurals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person,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people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doplňování pracovního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listu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Singular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Plural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VY_22_INOVACE_01_36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6287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Singular and Plural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The plural of a noun is formed by </a:t>
            </a:r>
            <a:r>
              <a:rPr lang="en-GB" sz="2800" b="1" dirty="0" smtClean="0"/>
              <a:t>S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A car – two car</a:t>
            </a:r>
            <a:r>
              <a:rPr lang="en-GB" sz="2800" b="1" dirty="0" smtClean="0"/>
              <a:t>s</a:t>
            </a:r>
          </a:p>
          <a:p>
            <a:r>
              <a:rPr lang="en-GB" sz="2800" dirty="0" smtClean="0"/>
              <a:t>A table – two table</a:t>
            </a:r>
            <a:r>
              <a:rPr lang="en-GB" sz="2800" b="1" dirty="0" smtClean="0"/>
              <a:t>s</a:t>
            </a:r>
          </a:p>
          <a:p>
            <a:r>
              <a:rPr lang="en-GB" sz="2800" dirty="0" smtClean="0"/>
              <a:t>A student – two student</a:t>
            </a:r>
            <a:r>
              <a:rPr lang="en-GB" sz="2800" b="1" dirty="0" smtClean="0"/>
              <a:t>s</a:t>
            </a:r>
          </a:p>
          <a:p>
            <a:r>
              <a:rPr lang="en-GB" sz="2800" dirty="0" smtClean="0"/>
              <a:t>A cat – two cat</a:t>
            </a:r>
            <a:r>
              <a:rPr lang="en-GB" sz="2800" b="1" dirty="0" smtClean="0"/>
              <a:t>s</a:t>
            </a:r>
          </a:p>
          <a:p>
            <a:endParaRPr lang="en-GB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800px-Cats_Petunia_and_Mimosa_200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2348880"/>
            <a:ext cx="4248025" cy="3042648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204864"/>
            <a:ext cx="8686800" cy="3528392"/>
          </a:xfrm>
        </p:spPr>
        <p:txBody>
          <a:bodyPr>
            <a:normAutofit/>
          </a:bodyPr>
          <a:lstStyle/>
          <a:p>
            <a:r>
              <a:rPr lang="en-GB" sz="2800" u="sng" dirty="0" smtClean="0"/>
              <a:t>Ending</a:t>
            </a:r>
            <a:r>
              <a:rPr lang="en-GB" sz="2800" dirty="0" smtClean="0"/>
              <a:t>: </a:t>
            </a:r>
          </a:p>
          <a:p>
            <a:r>
              <a:rPr lang="en-GB" sz="2800" b="1" dirty="0" smtClean="0"/>
              <a:t>S</a:t>
            </a:r>
            <a:r>
              <a:rPr lang="en-GB" sz="2800" dirty="0" smtClean="0"/>
              <a:t>: bu</a:t>
            </a:r>
            <a:r>
              <a:rPr lang="en-GB" sz="2800" b="1" dirty="0" smtClean="0"/>
              <a:t>s</a:t>
            </a:r>
            <a:r>
              <a:rPr lang="en-GB" sz="2800" dirty="0" smtClean="0"/>
              <a:t> – bus</a:t>
            </a:r>
            <a:r>
              <a:rPr lang="en-GB" sz="2800" b="1" dirty="0" smtClean="0"/>
              <a:t>es</a:t>
            </a:r>
            <a:r>
              <a:rPr lang="en-GB" sz="2800" dirty="0" smtClean="0"/>
              <a:t> </a:t>
            </a:r>
          </a:p>
          <a:p>
            <a:r>
              <a:rPr lang="en-GB" sz="2800" b="1" dirty="0" err="1" smtClean="0"/>
              <a:t>Sh</a:t>
            </a:r>
            <a:r>
              <a:rPr lang="en-GB" sz="2800" dirty="0" smtClean="0"/>
              <a:t>: di</a:t>
            </a:r>
            <a:r>
              <a:rPr lang="en-GB" sz="2800" b="1" dirty="0" smtClean="0"/>
              <a:t>sh</a:t>
            </a:r>
            <a:r>
              <a:rPr lang="en-GB" sz="2800" dirty="0" smtClean="0"/>
              <a:t> - dish</a:t>
            </a:r>
            <a:r>
              <a:rPr lang="en-GB" sz="2800" b="1" dirty="0" smtClean="0"/>
              <a:t>es</a:t>
            </a:r>
          </a:p>
          <a:p>
            <a:r>
              <a:rPr lang="en-GB" sz="2800" b="1" dirty="0" err="1" smtClean="0"/>
              <a:t>Sch</a:t>
            </a:r>
            <a:r>
              <a:rPr lang="en-GB" sz="2800" dirty="0" smtClean="0"/>
              <a:t>: chur</a:t>
            </a:r>
            <a:r>
              <a:rPr lang="en-GB" sz="2800" b="1" dirty="0" smtClean="0"/>
              <a:t>ch</a:t>
            </a:r>
            <a:r>
              <a:rPr lang="en-GB" sz="2800" dirty="0" smtClean="0"/>
              <a:t> – church</a:t>
            </a:r>
            <a:r>
              <a:rPr lang="en-GB" sz="2800" b="1" dirty="0" smtClean="0"/>
              <a:t>es</a:t>
            </a:r>
            <a:r>
              <a:rPr lang="en-GB" sz="2800" dirty="0" smtClean="0"/>
              <a:t>, wat</a:t>
            </a:r>
            <a:r>
              <a:rPr lang="en-GB" sz="2800" b="1" dirty="0" smtClean="0"/>
              <a:t>ch</a:t>
            </a:r>
            <a:r>
              <a:rPr lang="en-GB" sz="2800" dirty="0" smtClean="0"/>
              <a:t> - watch</a:t>
            </a:r>
            <a:r>
              <a:rPr lang="en-GB" sz="2800" b="1" dirty="0" smtClean="0"/>
              <a:t>es</a:t>
            </a:r>
          </a:p>
          <a:p>
            <a:r>
              <a:rPr lang="en-GB" sz="2800" b="1" dirty="0" smtClean="0"/>
              <a:t>X</a:t>
            </a:r>
            <a:r>
              <a:rPr lang="en-GB" sz="2800" dirty="0" smtClean="0"/>
              <a:t>: bo</a:t>
            </a:r>
            <a:r>
              <a:rPr lang="en-GB" sz="2800" b="1" dirty="0" smtClean="0"/>
              <a:t>x</a:t>
            </a:r>
            <a:r>
              <a:rPr lang="en-GB" sz="2800" dirty="0" smtClean="0"/>
              <a:t> – box</a:t>
            </a:r>
            <a:r>
              <a:rPr lang="en-GB" sz="2800" b="1" dirty="0" smtClean="0"/>
              <a:t>es</a:t>
            </a:r>
          </a:p>
          <a:p>
            <a:pPr>
              <a:buNone/>
            </a:pPr>
            <a:r>
              <a:rPr lang="en-GB" sz="2800" u="sng" dirty="0" smtClean="0"/>
              <a:t>Note</a:t>
            </a:r>
            <a:r>
              <a:rPr lang="en-GB" sz="2800" dirty="0" smtClean="0"/>
              <a:t>: tomato – tomato</a:t>
            </a:r>
            <a:r>
              <a:rPr lang="en-GB" sz="2800" b="1" dirty="0" smtClean="0"/>
              <a:t>es</a:t>
            </a:r>
            <a:r>
              <a:rPr lang="en-GB" sz="2800" dirty="0" smtClean="0"/>
              <a:t>, potato - potato</a:t>
            </a:r>
            <a:r>
              <a:rPr lang="en-GB" sz="2800" b="1" dirty="0" smtClean="0"/>
              <a:t>es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Rolex_Submarine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4048" y="1124744"/>
            <a:ext cx="3600400" cy="2700300"/>
          </a:xfrm>
          <a:prstGeom prst="rect">
            <a:avLst/>
          </a:prstGeom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445624" cy="3877891"/>
          </a:xfrm>
        </p:spPr>
        <p:txBody>
          <a:bodyPr/>
          <a:lstStyle/>
          <a:p>
            <a:r>
              <a:rPr lang="en-GB" sz="2800" u="sng" dirty="0" smtClean="0"/>
              <a:t>Ending</a:t>
            </a:r>
            <a:r>
              <a:rPr lang="en-GB" sz="2800" dirty="0" smtClean="0"/>
              <a:t>:</a:t>
            </a:r>
          </a:p>
          <a:p>
            <a:r>
              <a:rPr lang="en-GB" sz="2800" b="1" dirty="0" smtClean="0"/>
              <a:t>Consonant + Y</a:t>
            </a:r>
            <a:r>
              <a:rPr lang="en-GB" sz="2800" dirty="0" smtClean="0"/>
              <a:t>: ba</a:t>
            </a:r>
            <a:r>
              <a:rPr lang="en-GB" sz="2800" b="1" dirty="0" smtClean="0"/>
              <a:t>by</a:t>
            </a:r>
            <a:r>
              <a:rPr lang="en-GB" sz="2800" dirty="0" smtClean="0"/>
              <a:t> – bab</a:t>
            </a:r>
            <a:r>
              <a:rPr lang="en-GB" sz="2800" b="1" dirty="0" smtClean="0"/>
              <a:t>ies</a:t>
            </a:r>
            <a:r>
              <a:rPr lang="en-GB" sz="2800" dirty="0" smtClean="0"/>
              <a:t>, par</a:t>
            </a:r>
            <a:r>
              <a:rPr lang="en-GB" sz="2800" b="1" dirty="0" smtClean="0"/>
              <a:t>ty</a:t>
            </a:r>
            <a:r>
              <a:rPr lang="en-GB" sz="2800" dirty="0" smtClean="0"/>
              <a:t> – part</a:t>
            </a:r>
            <a:r>
              <a:rPr lang="en-GB" sz="2800" b="1" dirty="0" smtClean="0"/>
              <a:t>ies</a:t>
            </a:r>
          </a:p>
          <a:p>
            <a:r>
              <a:rPr lang="en-GB" sz="2800" b="1" dirty="0" smtClean="0"/>
              <a:t>Vowel + Y</a:t>
            </a:r>
            <a:r>
              <a:rPr lang="en-GB" sz="2800" dirty="0" smtClean="0"/>
              <a:t>: da</a:t>
            </a:r>
            <a:r>
              <a:rPr lang="en-GB" sz="2800" b="1" dirty="0" smtClean="0"/>
              <a:t>y</a:t>
            </a:r>
            <a:r>
              <a:rPr lang="en-GB" sz="2800" dirty="0" smtClean="0"/>
              <a:t> – day</a:t>
            </a:r>
            <a:r>
              <a:rPr lang="en-GB" sz="2800" b="1" dirty="0" smtClean="0"/>
              <a:t>s</a:t>
            </a:r>
            <a:r>
              <a:rPr lang="en-GB" sz="2800" dirty="0" smtClean="0"/>
              <a:t>, monke</a:t>
            </a:r>
            <a:r>
              <a:rPr lang="en-GB" sz="2800" b="1" dirty="0" smtClean="0"/>
              <a:t>y</a:t>
            </a:r>
            <a:r>
              <a:rPr lang="en-GB" sz="2800" dirty="0" smtClean="0"/>
              <a:t> – monkey</a:t>
            </a:r>
            <a:r>
              <a:rPr lang="en-GB" sz="2800" b="1" dirty="0" smtClean="0"/>
              <a:t>s</a:t>
            </a:r>
            <a:r>
              <a:rPr lang="en-GB" sz="2800" dirty="0" smtClean="0"/>
              <a:t>,    bo</a:t>
            </a:r>
            <a:r>
              <a:rPr lang="en-GB" sz="2800" b="1" dirty="0" smtClean="0"/>
              <a:t>y</a:t>
            </a:r>
            <a:r>
              <a:rPr lang="en-GB" sz="2800" dirty="0" smtClean="0"/>
              <a:t> – boy</a:t>
            </a:r>
            <a:r>
              <a:rPr lang="en-GB" sz="2800" b="1" dirty="0" smtClean="0"/>
              <a:t>s</a:t>
            </a:r>
          </a:p>
          <a:p>
            <a:r>
              <a:rPr lang="en-GB" sz="2800" b="1" dirty="0" smtClean="0"/>
              <a:t>F, FE</a:t>
            </a:r>
            <a:r>
              <a:rPr lang="en-GB" sz="2800" dirty="0" smtClean="0"/>
              <a:t>: shel</a:t>
            </a:r>
            <a:r>
              <a:rPr lang="en-GB" sz="2800" b="1" dirty="0" smtClean="0"/>
              <a:t>f</a:t>
            </a:r>
            <a:r>
              <a:rPr lang="en-GB" sz="2800" dirty="0" smtClean="0"/>
              <a:t> – shel</a:t>
            </a:r>
            <a:r>
              <a:rPr lang="en-GB" sz="2800" b="1" dirty="0" smtClean="0"/>
              <a:t>ves</a:t>
            </a:r>
            <a:r>
              <a:rPr lang="en-GB" sz="2800" dirty="0" smtClean="0"/>
              <a:t>, kni</a:t>
            </a:r>
            <a:r>
              <a:rPr lang="en-GB" sz="2800" b="1" dirty="0" smtClean="0"/>
              <a:t>fe</a:t>
            </a:r>
            <a:r>
              <a:rPr lang="en-GB" sz="2800" dirty="0" smtClean="0"/>
              <a:t> – kni</a:t>
            </a:r>
            <a:r>
              <a:rPr lang="en-GB" sz="2800" b="1" dirty="0" smtClean="0"/>
              <a:t>ves</a:t>
            </a:r>
            <a:r>
              <a:rPr lang="en-GB" sz="2800" dirty="0" smtClean="0"/>
              <a:t>, </a:t>
            </a:r>
          </a:p>
          <a:p>
            <a:pPr>
              <a:buNone/>
            </a:pPr>
            <a:r>
              <a:rPr lang="en-GB" sz="2800" dirty="0" smtClean="0"/>
              <a:t>              wi</a:t>
            </a:r>
            <a:r>
              <a:rPr lang="en-GB" sz="2800" b="1" dirty="0" smtClean="0"/>
              <a:t>fe</a:t>
            </a:r>
            <a:r>
              <a:rPr lang="en-GB" sz="2800" dirty="0" smtClean="0"/>
              <a:t> - wi</a:t>
            </a:r>
            <a:r>
              <a:rPr lang="en-GB" sz="2800" b="1" dirty="0" smtClean="0"/>
              <a:t>ves</a:t>
            </a:r>
          </a:p>
          <a:p>
            <a:endParaRPr lang="en-GB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Lightmatter_gueno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48064" y="3645024"/>
            <a:ext cx="3465004" cy="23100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517632" cy="4032448"/>
          </a:xfrm>
        </p:spPr>
        <p:txBody>
          <a:bodyPr>
            <a:normAutofit fontScale="92500" lnSpcReduction="10000"/>
          </a:bodyPr>
          <a:lstStyle/>
          <a:p>
            <a:r>
              <a:rPr lang="en-GB" sz="2800" u="sng" dirty="0" smtClean="0"/>
              <a:t>These things are plural in </a:t>
            </a:r>
            <a:r>
              <a:rPr lang="en-GB" sz="2800" u="sng" dirty="0" err="1" smtClean="0"/>
              <a:t>Eglish</a:t>
            </a:r>
            <a:r>
              <a:rPr lang="en-GB" sz="2800" u="sng" dirty="0" smtClean="0"/>
              <a:t>:</a:t>
            </a:r>
            <a:endParaRPr lang="cs-CZ" sz="2800" u="sng" dirty="0" smtClean="0"/>
          </a:p>
          <a:p>
            <a:endParaRPr lang="en-GB" sz="2800" u="sng" dirty="0" smtClean="0"/>
          </a:p>
          <a:p>
            <a:r>
              <a:rPr lang="en-GB" sz="2800" b="1" dirty="0" smtClean="0"/>
              <a:t>Scissors</a:t>
            </a:r>
          </a:p>
          <a:p>
            <a:r>
              <a:rPr lang="en-GB" sz="2800" b="1" dirty="0" smtClean="0"/>
              <a:t>Glasses</a:t>
            </a:r>
          </a:p>
          <a:p>
            <a:r>
              <a:rPr lang="en-GB" sz="2800" b="1" dirty="0" smtClean="0"/>
              <a:t>Trousers</a:t>
            </a:r>
          </a:p>
          <a:p>
            <a:r>
              <a:rPr lang="en-GB" sz="2800" b="1" dirty="0" smtClean="0"/>
              <a:t>Jeans</a:t>
            </a:r>
          </a:p>
          <a:p>
            <a:r>
              <a:rPr lang="en-GB" sz="2800" b="1" dirty="0" smtClean="0"/>
              <a:t>Shorts</a:t>
            </a:r>
          </a:p>
          <a:p>
            <a:r>
              <a:rPr lang="en-GB" sz="2800" b="1" dirty="0" smtClean="0"/>
              <a:t>Tights</a:t>
            </a:r>
          </a:p>
          <a:p>
            <a:r>
              <a:rPr lang="en-GB" sz="2800" b="1" dirty="0" smtClean="0"/>
              <a:t>Pyjamas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754px-Ellecid-Double-Twisted-Single-Twisted-and-Traditional-Jean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31840" y="1916832"/>
            <a:ext cx="4745956" cy="3770329"/>
          </a:xfrm>
          <a:prstGeom prst="rect">
            <a:avLst/>
          </a:prstGeom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Irregular Plurals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This man – these men</a:t>
            </a:r>
          </a:p>
          <a:p>
            <a:r>
              <a:rPr lang="en-GB" sz="2800" b="1" dirty="0" smtClean="0"/>
              <a:t>A woman – many women</a:t>
            </a:r>
          </a:p>
          <a:p>
            <a:r>
              <a:rPr lang="en-GB" sz="2800" b="1" dirty="0" smtClean="0"/>
              <a:t>A child – some children</a:t>
            </a:r>
          </a:p>
          <a:p>
            <a:r>
              <a:rPr lang="en-GB" sz="2800" b="1" dirty="0" smtClean="0"/>
              <a:t>A foot – two feet</a:t>
            </a:r>
          </a:p>
          <a:p>
            <a:r>
              <a:rPr lang="en-GB" sz="2800" b="1" dirty="0" smtClean="0"/>
              <a:t>A tooth – all my teeth</a:t>
            </a:r>
          </a:p>
          <a:p>
            <a:r>
              <a:rPr lang="en-GB" sz="2800" b="1" dirty="0" smtClean="0"/>
              <a:t>A mouse - many mice</a:t>
            </a:r>
          </a:p>
          <a:p>
            <a:r>
              <a:rPr lang="en-GB" sz="2800" b="1" dirty="0" smtClean="0"/>
              <a:t>A louse – some lice</a:t>
            </a:r>
          </a:p>
          <a:p>
            <a:r>
              <a:rPr lang="en-GB" sz="2800" b="1" dirty="0" smtClean="0"/>
              <a:t>Sheep – sheep</a:t>
            </a:r>
          </a:p>
          <a:p>
            <a:pPr>
              <a:buNone/>
            </a:pPr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2" name="Obrázek 11" descr="Mice_24_Nov_200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1556792"/>
            <a:ext cx="3672948" cy="4311722"/>
          </a:xfrm>
          <a:prstGeom prst="rect">
            <a:avLst/>
          </a:prstGeom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People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021907"/>
          </a:xfrm>
        </p:spPr>
        <p:txBody>
          <a:bodyPr/>
          <a:lstStyle/>
          <a:p>
            <a:r>
              <a:rPr lang="en-GB" sz="2800" dirty="0" smtClean="0"/>
              <a:t>a </a:t>
            </a:r>
            <a:r>
              <a:rPr lang="en-GB" sz="2800" b="1" dirty="0" smtClean="0"/>
              <a:t>person</a:t>
            </a:r>
            <a:r>
              <a:rPr lang="en-GB" sz="2800" dirty="0" smtClean="0"/>
              <a:t> – two </a:t>
            </a:r>
            <a:r>
              <a:rPr lang="en-GB" sz="2800" b="1" dirty="0" smtClean="0"/>
              <a:t>people</a:t>
            </a:r>
            <a:r>
              <a:rPr lang="en-GB" sz="2800" dirty="0" smtClean="0"/>
              <a:t>, some people, a lot of      people </a:t>
            </a:r>
          </a:p>
          <a:p>
            <a:r>
              <a:rPr lang="en-GB" sz="2800" dirty="0" smtClean="0"/>
              <a:t>He is a polite person.</a:t>
            </a:r>
          </a:p>
          <a:p>
            <a:r>
              <a:rPr lang="en-GB" sz="2800" dirty="0" smtClean="0"/>
              <a:t>They are polite people.</a:t>
            </a:r>
          </a:p>
          <a:p>
            <a:r>
              <a:rPr lang="en-GB" sz="2800" dirty="0" smtClean="0"/>
              <a:t>People is plural. (they) </a:t>
            </a:r>
          </a:p>
          <a:p>
            <a:r>
              <a:rPr lang="en-GB" sz="2800" dirty="0" smtClean="0"/>
              <a:t>Police is plural. </a:t>
            </a:r>
          </a:p>
          <a:p>
            <a:endParaRPr lang="en-GB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800px-Motorbikes_Cuerpo_Nacional_de_Policia_n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3968" y="2420888"/>
            <a:ext cx="4599991" cy="3064744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Exercise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Write the plural.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Cat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Foot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Knife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Beach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Glasses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Sheep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Child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Baby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None/>
            </a:pPr>
            <a:r>
              <a:rPr lang="cs-CZ" dirty="0" smtClean="0"/>
              <a:t>9. </a:t>
            </a:r>
            <a:r>
              <a:rPr lang="en-GB" dirty="0" smtClean="0"/>
              <a:t>Holiday</a:t>
            </a:r>
          </a:p>
          <a:p>
            <a:pPr marL="514350" indent="-514350">
              <a:buNone/>
            </a:pPr>
            <a:r>
              <a:rPr lang="en-GB" dirty="0" smtClean="0"/>
              <a:t>10. Bus</a:t>
            </a:r>
          </a:p>
          <a:p>
            <a:pPr marL="514350" indent="-514350">
              <a:buNone/>
            </a:pPr>
            <a:r>
              <a:rPr lang="en-GB" dirty="0" smtClean="0"/>
              <a:t>11. Tomato</a:t>
            </a:r>
          </a:p>
          <a:p>
            <a:pPr marL="514350" indent="-514350">
              <a:buNone/>
            </a:pPr>
            <a:r>
              <a:rPr lang="en-GB" dirty="0" smtClean="0"/>
              <a:t>12. Day</a:t>
            </a:r>
          </a:p>
          <a:p>
            <a:pPr marL="514350" indent="-514350">
              <a:buNone/>
            </a:pPr>
            <a:r>
              <a:rPr lang="en-GB" dirty="0" smtClean="0"/>
              <a:t>13. Mouse</a:t>
            </a:r>
          </a:p>
          <a:p>
            <a:pPr marL="514350" indent="-514350">
              <a:buNone/>
            </a:pPr>
            <a:r>
              <a:rPr lang="en-GB" dirty="0" smtClean="0"/>
              <a:t>14. Wife</a:t>
            </a:r>
          </a:p>
          <a:p>
            <a:pPr marL="514350" indent="-514350">
              <a:buNone/>
            </a:pPr>
            <a:r>
              <a:rPr lang="en-GB" dirty="0" smtClean="0"/>
              <a:t>15. Week</a:t>
            </a:r>
          </a:p>
          <a:p>
            <a:pPr marL="514350" indent="-514350">
              <a:buNone/>
            </a:pPr>
            <a:r>
              <a:rPr lang="en-GB" dirty="0" smtClean="0"/>
              <a:t>16. City</a:t>
            </a:r>
          </a:p>
          <a:p>
            <a:pPr marL="514350" indent="-514350">
              <a:buNone/>
            </a:pPr>
            <a:r>
              <a:rPr lang="en-GB" dirty="0" smtClean="0"/>
              <a:t>17. Scissors</a:t>
            </a:r>
          </a:p>
          <a:p>
            <a:pPr marL="514350" indent="-514350">
              <a:buNone/>
            </a:pPr>
            <a:r>
              <a:rPr lang="en-GB" dirty="0" smtClean="0"/>
              <a:t>18. Man</a:t>
            </a:r>
            <a:endParaRPr lang="en-GB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1052736"/>
            <a:ext cx="8301608" cy="3949899"/>
          </a:xfrm>
        </p:spPr>
        <p:txBody>
          <a:bodyPr/>
          <a:lstStyle/>
          <a:p>
            <a:r>
              <a:rPr lang="en-GB" b="1" dirty="0" smtClean="0"/>
              <a:t>Look at the pictures and complete the sentences.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There are </a:t>
            </a:r>
            <a:r>
              <a:rPr lang="cs-CZ" sz="2800" dirty="0" err="1" smtClean="0"/>
              <a:t>three</a:t>
            </a:r>
            <a:r>
              <a:rPr lang="en-GB" sz="2800" dirty="0" smtClean="0"/>
              <a:t> </a:t>
            </a:r>
            <a:r>
              <a:rPr lang="en-GB" sz="2800" dirty="0" smtClean="0"/>
              <a:t>……………in the field.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 girl is cleaning her ………………..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There are </a:t>
            </a:r>
            <a:r>
              <a:rPr lang="en-GB" sz="2800" dirty="0" smtClean="0"/>
              <a:t>t</a:t>
            </a:r>
            <a:r>
              <a:rPr lang="cs-CZ" sz="2800" dirty="0" err="1" smtClean="0"/>
              <a:t>wo</a:t>
            </a:r>
            <a:r>
              <a:rPr lang="en-GB" sz="2800" dirty="0" smtClean="0"/>
              <a:t> </a:t>
            </a:r>
            <a:r>
              <a:rPr lang="en-GB" sz="2800" dirty="0" smtClean="0"/>
              <a:t>……………………on the table.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3" name="Obrázek 12" descr="800px-Cats_Petunia_and_Mimosa_200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3933056"/>
            <a:ext cx="2651787" cy="1988840"/>
          </a:xfrm>
          <a:prstGeom prst="rect">
            <a:avLst/>
          </a:prstGeom>
        </p:spPr>
      </p:pic>
      <p:pic>
        <p:nvPicPr>
          <p:cNvPr id="14" name="Obrázek 13" descr="Mmm____BBQd_pork_on_a_fresh_hoagie_roll_(6066206126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12160" y="4005064"/>
            <a:ext cx="2915816" cy="1891636"/>
          </a:xfrm>
          <a:prstGeom prst="rect">
            <a:avLst/>
          </a:prstGeom>
        </p:spPr>
      </p:pic>
      <p:pic>
        <p:nvPicPr>
          <p:cNvPr id="15" name="Obrázek 14" descr="Woman+brushing+her+teeth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9832" y="4149080"/>
            <a:ext cx="2713442" cy="1804549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GB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785395"/>
          </a:xfrm>
        </p:spPr>
        <p:txBody>
          <a:bodyPr/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</a:t>
            </a:r>
            <a:r>
              <a:rPr lang="cs-CZ" sz="2000" dirty="0" smtClean="0"/>
              <a:t>2013-07-21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commons.wikimedia.org/wiki/File:Cats_Petunia_and_Mimosa_2004.jpg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</a:t>
            </a:r>
            <a:r>
              <a:rPr lang="cs-CZ" sz="2000" dirty="0" smtClean="0"/>
              <a:t>WWW:</a:t>
            </a:r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 smtClean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commons.wikimedia.org/wiki/File:Rolex_Submariner.JPG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commons.wikimedia.org/wiki/File:Lightmatter_guenon.jpg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http://commons.wikimedia.org/wiki/File:Ellecid-Double-Twisted-Single-Twisted-and-Traditional-Jeans.jpg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http://commons.wikimedia.org/wiki/File:Mice_24_Nov_2004.jpg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pPr>
              <a:buNone/>
            </a:pPr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785395"/>
          </a:xfrm>
        </p:spPr>
        <p:txBody>
          <a:bodyPr/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</a:t>
            </a:r>
            <a:r>
              <a:rPr lang="cs-CZ" sz="2000" dirty="0" smtClean="0"/>
              <a:t>2013-07-21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http://commons.wikimedia.org/wiki/File:Motorbikes_Cuerpo_Nacional_de_Policia_n2.jpg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</a:t>
            </a:r>
            <a:r>
              <a:rPr lang="cs-CZ" sz="2000" dirty="0" smtClean="0"/>
              <a:t>WWW:</a:t>
            </a:r>
          </a:p>
          <a:p>
            <a:r>
              <a:rPr lang="cs-CZ" sz="2000" dirty="0" smtClean="0"/>
              <a:t>http://commons.wikimedia.org/wiki/File:Deutsches_schwarzk%C3%B6pfiges_Fleischschaf.JPG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2013-07-21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hlinkClick r:id="rId2"/>
              </a:rPr>
              <a:t>http://commons.wikimedia.org/wiki/File:Mmm..._BBQd_pork_on_a_fresh_hoagie_roll_(6066206126).</a:t>
            </a:r>
            <a:r>
              <a:rPr lang="cs-CZ" sz="2000" dirty="0" smtClean="0">
                <a:hlinkClick r:id="rId2"/>
              </a:rPr>
              <a:t>jpg</a:t>
            </a:r>
            <a:endParaRPr lang="cs-CZ" sz="2000" dirty="0" smtClean="0"/>
          </a:p>
          <a:p>
            <a:r>
              <a:rPr lang="pt-BR" sz="2000" dirty="0" smtClean="0"/>
              <a:t>AUTOR NEUVEDEN. </a:t>
            </a:r>
            <a:r>
              <a:rPr lang="pt-BR" sz="2000" i="1" dirty="0" smtClean="0"/>
              <a:t>www.mirror.co.uk</a:t>
            </a:r>
            <a:r>
              <a:rPr lang="pt-BR" sz="2000" dirty="0" smtClean="0"/>
              <a:t> [online]. [cit. 21.7.2013]. Dostupný na WWW: http://www.mirror.co.uk/lifestyle/health/the-shocking-truth-about-tooth-decay-and-how-1586072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pPr>
              <a:buNone/>
            </a:pPr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614</Words>
  <Application>Microsoft Office PowerPoint</Application>
  <PresentationFormat>Předvádění na obrazovce (4:3)</PresentationFormat>
  <Paragraphs>145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ŠKOLA STAVEBNÍ A TECHNICKÁ Ústí nad Labem, Čelakovského 5, příspěvková organizace Páteřní škola Ústeckého kraje</vt:lpstr>
      <vt:lpstr>Singular and Plural</vt:lpstr>
      <vt:lpstr>Snímek 3</vt:lpstr>
      <vt:lpstr>Snímek 4</vt:lpstr>
      <vt:lpstr>Snímek 5</vt:lpstr>
      <vt:lpstr>Irregular Plurals</vt:lpstr>
      <vt:lpstr>People</vt:lpstr>
      <vt:lpstr>Exercise</vt:lpstr>
      <vt:lpstr>Snímek 9</vt:lpstr>
      <vt:lpstr>Sources: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Singular and Plural</dc:title>
  <dc:creator>popper</dc:creator>
  <cp:lastModifiedBy>popper</cp:lastModifiedBy>
  <cp:revision>65</cp:revision>
  <dcterms:created xsi:type="dcterms:W3CDTF">2012-12-25T08:41:18Z</dcterms:created>
  <dcterms:modified xsi:type="dcterms:W3CDTF">2013-07-21T17:16:14Z</dcterms:modified>
</cp:coreProperties>
</file>