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8AAB93-8A55-4E5F-AB81-4A76215551FA}" type="datetimeFigureOut">
              <a:rPr lang="en-GB" smtClean="0"/>
              <a:pPr/>
              <a:t>23/07/2013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eetah_Umfolozi_SouthAfrica_MWegmann.jpg" TargetMode="External"/><Relationship Id="rId2" Type="http://schemas.openxmlformats.org/officeDocument/2006/relationships/hyperlink" Target="http://www.moroccoenglish.com/?p=1778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Gramatické jevy – stupňování přídavných jmen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Comparative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Superlative,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Irregular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adjectives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taller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than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biggest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pracovního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2400" b="1" dirty="0" smtClean="0"/>
              <a:t>Comparatives and Superlatives</a:t>
            </a:r>
            <a:endParaRPr lang="en-GB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Comparative and Superlative Adjectives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u="sng" dirty="0" smtClean="0"/>
              <a:t>One – syllable adjectives </a:t>
            </a:r>
            <a:r>
              <a:rPr lang="en-GB" sz="2800" dirty="0" smtClean="0"/>
              <a:t>(short): old, slow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u="sng" dirty="0" smtClean="0"/>
              <a:t>Two + syllables adjectives</a:t>
            </a:r>
            <a:r>
              <a:rPr lang="en-GB" sz="2800" dirty="0" smtClean="0"/>
              <a:t>: (long): interesting, expensive, beautiful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u="sng" dirty="0" smtClean="0"/>
              <a:t>Irregular adjectives</a:t>
            </a:r>
            <a:r>
              <a:rPr lang="en-GB" sz="2800" dirty="0" smtClean="0"/>
              <a:t>:</a:t>
            </a:r>
            <a:endParaRPr lang="cs-CZ" sz="2800" dirty="0" smtClean="0"/>
          </a:p>
          <a:p>
            <a:pPr marL="514350" indent="-514350">
              <a:buNone/>
            </a:pPr>
            <a:r>
              <a:rPr lang="en-GB" sz="2800" dirty="0" smtClean="0"/>
              <a:t> good, bad, far, little, many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fatthin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2624235"/>
            <a:ext cx="3096344" cy="3278053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147248" cy="292894"/>
          </a:xfrm>
        </p:spPr>
        <p:txBody>
          <a:bodyPr>
            <a:noAutofit/>
          </a:bodyPr>
          <a:lstStyle/>
          <a:p>
            <a:r>
              <a:rPr lang="en-GB" sz="3200" b="1" dirty="0" smtClean="0"/>
              <a:t>One – syllable(short) adjectives </a:t>
            </a:r>
            <a:endParaRPr lang="en-GB" sz="32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Comparative is formed by adding - ER</a:t>
            </a:r>
          </a:p>
          <a:p>
            <a:r>
              <a:rPr lang="en-GB" sz="2800" dirty="0" smtClean="0"/>
              <a:t>Superlative is formed by adding - EST</a:t>
            </a:r>
          </a:p>
          <a:p>
            <a:pPr>
              <a:buNone/>
            </a:pPr>
            <a:endParaRPr lang="cs-CZ" sz="2800" dirty="0" smtClean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259632" y="2924944"/>
          <a:ext cx="60960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One – syllable adjectives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Comparative form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Superlative form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old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old</a:t>
                      </a:r>
                      <a:r>
                        <a:rPr lang="en-GB" b="1" noProof="0" smtClean="0"/>
                        <a:t>er</a:t>
                      </a:r>
                      <a:endParaRPr lang="en-GB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old</a:t>
                      </a:r>
                      <a:r>
                        <a:rPr lang="en-GB" b="1" noProof="0" smtClean="0"/>
                        <a:t>est</a:t>
                      </a:r>
                      <a:endParaRPr lang="en-GB" b="1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strong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strong</a:t>
                      </a:r>
                      <a:r>
                        <a:rPr lang="en-GB" b="1" noProof="0" smtClean="0"/>
                        <a:t>er</a:t>
                      </a:r>
                      <a:endParaRPr lang="en-GB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strong</a:t>
                      </a:r>
                      <a:r>
                        <a:rPr lang="en-GB" b="1" noProof="0" smtClean="0"/>
                        <a:t>est</a:t>
                      </a:r>
                      <a:endParaRPr lang="en-GB" b="1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cheap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cheap</a:t>
                      </a:r>
                      <a:r>
                        <a:rPr lang="en-GB" b="1" noProof="0" smtClean="0"/>
                        <a:t>er</a:t>
                      </a:r>
                      <a:endParaRPr lang="en-GB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cheap</a:t>
                      </a:r>
                      <a:r>
                        <a:rPr lang="en-GB" b="1" noProof="0" smtClean="0"/>
                        <a:t>est</a:t>
                      </a:r>
                      <a:endParaRPr lang="en-GB" b="1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slow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slow</a:t>
                      </a:r>
                      <a:r>
                        <a:rPr lang="en-GB" b="1" noProof="0" smtClean="0"/>
                        <a:t>er</a:t>
                      </a:r>
                      <a:endParaRPr lang="en-GB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slow</a:t>
                      </a:r>
                      <a:r>
                        <a:rPr lang="en-GB" b="1" noProof="0" smtClean="0"/>
                        <a:t>est</a:t>
                      </a:r>
                      <a:endParaRPr lang="en-GB" b="1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cold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cold</a:t>
                      </a:r>
                      <a:r>
                        <a:rPr lang="en-GB" b="1" noProof="0" smtClean="0"/>
                        <a:t>er</a:t>
                      </a:r>
                      <a:endParaRPr lang="en-GB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cold</a:t>
                      </a:r>
                      <a:r>
                        <a:rPr lang="en-GB" b="1" noProof="0" dirty="0" smtClean="0"/>
                        <a:t>est</a:t>
                      </a:r>
                      <a:endParaRPr lang="en-GB" b="1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395536" y="1505104"/>
          <a:ext cx="8231064" cy="1707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688"/>
                <a:gridCol w="2743688"/>
                <a:gridCol w="2743688"/>
              </a:tblGrid>
              <a:tr h="426968">
                <a:tc>
                  <a:txBody>
                    <a:bodyPr/>
                    <a:lstStyle/>
                    <a:p>
                      <a:r>
                        <a:rPr lang="en-GB" noProof="0" smtClean="0"/>
                        <a:t>One – syllable adjectives 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Comparative form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Superlative form</a:t>
                      </a:r>
                      <a:endParaRPr lang="en-GB" noProof="0"/>
                    </a:p>
                  </a:txBody>
                  <a:tcPr/>
                </a:tc>
              </a:tr>
              <a:tr h="426968">
                <a:tc>
                  <a:txBody>
                    <a:bodyPr/>
                    <a:lstStyle/>
                    <a:p>
                      <a:r>
                        <a:rPr lang="en-GB" noProof="0" smtClean="0"/>
                        <a:t>big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bigger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biggest</a:t>
                      </a:r>
                      <a:endParaRPr lang="en-GB" noProof="0"/>
                    </a:p>
                  </a:txBody>
                  <a:tcPr/>
                </a:tc>
              </a:tr>
              <a:tr h="426968">
                <a:tc>
                  <a:txBody>
                    <a:bodyPr/>
                    <a:lstStyle/>
                    <a:p>
                      <a:r>
                        <a:rPr lang="en-GB" noProof="0" smtClean="0"/>
                        <a:t>thin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thinner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thinnest</a:t>
                      </a:r>
                      <a:endParaRPr lang="en-GB" noProof="0"/>
                    </a:p>
                  </a:txBody>
                  <a:tcPr/>
                </a:tc>
              </a:tr>
              <a:tr h="426968">
                <a:tc>
                  <a:txBody>
                    <a:bodyPr/>
                    <a:lstStyle/>
                    <a:p>
                      <a:r>
                        <a:rPr lang="en-GB" noProof="0" smtClean="0"/>
                        <a:t>fat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fatter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fattest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95536" y="3429000"/>
          <a:ext cx="8208912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736304"/>
                <a:gridCol w="273630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noProof="0" dirty="0" err="1" smtClean="0"/>
                        <a:t>Two</a:t>
                      </a:r>
                      <a:r>
                        <a:rPr lang="en-GB" noProof="0" dirty="0" smtClean="0"/>
                        <a:t> – syllable</a:t>
                      </a:r>
                      <a:r>
                        <a:rPr lang="cs-CZ" noProof="0" dirty="0" smtClean="0"/>
                        <a:t>s</a:t>
                      </a:r>
                      <a:r>
                        <a:rPr lang="en-GB" noProof="0" dirty="0" smtClean="0"/>
                        <a:t> adjectives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Comparative form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Superlative form</a:t>
                      </a:r>
                      <a:endParaRPr lang="en-GB" noProof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en-GB" noProof="0" smtClean="0"/>
                        <a:t>easy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easier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easiest</a:t>
                      </a:r>
                      <a:endParaRPr lang="en-GB" noProof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en-GB" noProof="0" smtClean="0"/>
                        <a:t>heavy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heavier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heaviest</a:t>
                      </a:r>
                      <a:endParaRPr lang="en-GB" noProof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en-GB" noProof="0" smtClean="0"/>
                        <a:t>early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earlier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earliest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36490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3600" b="1" dirty="0" smtClean="0"/>
              <a:t>Two + syllables (long) adjectives</a:t>
            </a:r>
            <a:endParaRPr lang="en-GB" sz="3600" b="1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Comparative: </a:t>
            </a:r>
            <a:r>
              <a:rPr lang="en-GB" b="1" dirty="0" smtClean="0"/>
              <a:t>more</a:t>
            </a:r>
          </a:p>
          <a:p>
            <a:r>
              <a:rPr lang="en-GB" dirty="0" smtClean="0"/>
              <a:t>Superlative: </a:t>
            </a:r>
            <a:r>
              <a:rPr lang="en-GB" b="1" dirty="0" smtClean="0"/>
              <a:t>most</a:t>
            </a:r>
            <a:endParaRPr lang="en-GB" b="1" dirty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187624" y="3068960"/>
          <a:ext cx="6336704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272704"/>
              </a:tblGrid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Two+ syllables adjectives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Comparative form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Superlative form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beautiful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 beautiful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most beautiful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expensive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 expensive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most expensive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important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 important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most important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interesting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 interesting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most interesting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careful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 careful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most careful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Irregular adjectives</a:t>
            </a:r>
            <a:endParaRPr lang="en-GB" sz="3200" b="1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683567" y="1916832"/>
          <a:ext cx="7776863" cy="316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640293"/>
                <a:gridCol w="2640293"/>
              </a:tblGrid>
              <a:tr h="624069">
                <a:tc>
                  <a:txBody>
                    <a:bodyPr/>
                    <a:lstStyle/>
                    <a:p>
                      <a:r>
                        <a:rPr lang="en-GB" noProof="0" smtClean="0"/>
                        <a:t>Irregular adjectives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Comparative form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Superlative form</a:t>
                      </a:r>
                      <a:endParaRPr lang="en-GB" noProof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r>
                        <a:rPr lang="en-GB" noProof="0" smtClean="0"/>
                        <a:t>good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better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best</a:t>
                      </a:r>
                      <a:endParaRPr lang="en-GB" noProof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r>
                        <a:rPr lang="en-GB" noProof="0" smtClean="0"/>
                        <a:t>bad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worse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worst</a:t>
                      </a:r>
                      <a:endParaRPr lang="en-GB" noProof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r>
                        <a:rPr lang="en-GB" noProof="0" smtClean="0"/>
                        <a:t>far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farther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farthest</a:t>
                      </a:r>
                      <a:endParaRPr lang="en-GB" noProof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r>
                        <a:rPr lang="en-GB" noProof="0" smtClean="0"/>
                        <a:t>little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less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least</a:t>
                      </a:r>
                      <a:endParaRPr lang="en-GB" noProof="0"/>
                    </a:p>
                  </a:txBody>
                  <a:tcPr/>
                </a:tc>
              </a:tr>
              <a:tr h="624071">
                <a:tc>
                  <a:txBody>
                    <a:bodyPr/>
                    <a:lstStyle/>
                    <a:p>
                      <a:r>
                        <a:rPr lang="en-GB" noProof="0" smtClean="0"/>
                        <a:t>many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more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most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Examples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Cheetah is </a:t>
            </a:r>
            <a:r>
              <a:rPr lang="en-GB" sz="2800" b="1" dirty="0" smtClean="0"/>
              <a:t>the fastest </a:t>
            </a:r>
            <a:r>
              <a:rPr lang="en-GB" sz="2800" dirty="0" smtClean="0"/>
              <a:t>animal in the world.</a:t>
            </a:r>
          </a:p>
          <a:p>
            <a:r>
              <a:rPr lang="en-GB" sz="2800" dirty="0" smtClean="0"/>
              <a:t>Russia is </a:t>
            </a:r>
            <a:r>
              <a:rPr lang="en-GB" sz="2800" b="1" dirty="0" smtClean="0"/>
              <a:t>the largest </a:t>
            </a:r>
            <a:r>
              <a:rPr lang="en-GB" sz="2800" dirty="0" smtClean="0"/>
              <a:t>country in the world.</a:t>
            </a:r>
          </a:p>
          <a:p>
            <a:r>
              <a:rPr lang="en-GB" sz="2800" dirty="0" smtClean="0"/>
              <a:t>Angelina Jolie is one of </a:t>
            </a:r>
            <a:r>
              <a:rPr lang="en-GB" sz="2800" b="1" dirty="0" smtClean="0"/>
              <a:t>the most beautiful </a:t>
            </a:r>
            <a:r>
              <a:rPr lang="en-GB" sz="2800" dirty="0" smtClean="0"/>
              <a:t>women in the world.</a:t>
            </a:r>
            <a:endParaRPr lang="cs-CZ" sz="2800" dirty="0" smtClean="0"/>
          </a:p>
          <a:p>
            <a:r>
              <a:rPr lang="en-GB" sz="2800" dirty="0" smtClean="0"/>
              <a:t>Canada is </a:t>
            </a:r>
            <a:r>
              <a:rPr lang="en-GB" sz="2800" b="1" dirty="0" smtClean="0"/>
              <a:t>bigger than </a:t>
            </a:r>
            <a:r>
              <a:rPr lang="en-GB" sz="2800" dirty="0" smtClean="0"/>
              <a:t>Czech Republic.</a:t>
            </a:r>
          </a:p>
          <a:p>
            <a:r>
              <a:rPr lang="en-GB" sz="2800" dirty="0" smtClean="0"/>
              <a:t>Tom is </a:t>
            </a:r>
            <a:r>
              <a:rPr lang="en-GB" sz="2800" b="1" dirty="0" smtClean="0"/>
              <a:t>taller than </a:t>
            </a:r>
            <a:r>
              <a:rPr lang="en-GB" sz="2800" dirty="0" smtClean="0"/>
              <a:t>him.</a:t>
            </a:r>
          </a:p>
          <a:p>
            <a:pPr>
              <a:buNone/>
            </a:pPr>
            <a:endParaRPr lang="en-GB" sz="2800" b="1" dirty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4" name="Obrázek 13" descr="800px-Cheetah_Umfolozi_SouthAfrica_MWegman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4005064"/>
            <a:ext cx="2867498" cy="1924808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5001419"/>
          </a:xfrm>
        </p:spPr>
        <p:txBody>
          <a:bodyPr/>
          <a:lstStyle/>
          <a:p>
            <a:r>
              <a:rPr lang="en-GB" b="1" dirty="0" smtClean="0"/>
              <a:t>Write the comparatives and the superlatives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old                                       8. thin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strong                                 9. expensive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good                                   10. big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easy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interesting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slow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8" name="Obrázek 17" descr="MOUS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3501008"/>
            <a:ext cx="1800200" cy="2205245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001419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Complete the sentences with the following adjectives in the correct form.</a:t>
            </a:r>
          </a:p>
          <a:p>
            <a:r>
              <a:rPr lang="en-GB" dirty="0" smtClean="0"/>
              <a:t> tall, old, big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China is ……………than France.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Burj</a:t>
            </a:r>
            <a:r>
              <a:rPr lang="en-GB" dirty="0" smtClean="0"/>
              <a:t> </a:t>
            </a:r>
            <a:r>
              <a:rPr lang="en-GB" dirty="0" err="1" smtClean="0"/>
              <a:t>Khalifa</a:t>
            </a:r>
            <a:r>
              <a:rPr lang="en-GB" dirty="0" smtClean="0"/>
              <a:t> is the ………….building in the world.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Athens is ………..than Rome.</a:t>
            </a:r>
            <a:endParaRPr lang="en-GB" dirty="0"/>
          </a:p>
        </p:txBody>
      </p: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7" name="Obrázek 16" descr="Burj-Khalifa-650x9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1700808"/>
            <a:ext cx="1944216" cy="2940252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sz="2000" dirty="0" smtClean="0"/>
              <a:t>MARBOUH.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moroccoenglish.com</a:t>
            </a:r>
            <a:r>
              <a:rPr lang="cs-CZ" sz="2000" dirty="0" smtClean="0"/>
              <a:t> [online]. [cit. 23.7.2013]. Dostupný na WWW: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moroccoenglish.com</a:t>
            </a:r>
            <a:r>
              <a:rPr lang="cs-CZ" sz="2000" dirty="0" smtClean="0">
                <a:hlinkClick r:id="rId2"/>
              </a:rPr>
              <a:t>/?p=1778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http://commons.wikimedia.org/wiki/File:Cheetah_Umfolozi_SouthAfrica_MWegmann.jpg</a:t>
            </a:r>
            <a:endParaRPr lang="cs-CZ" sz="2000" dirty="0" smtClean="0"/>
          </a:p>
          <a:p>
            <a:r>
              <a:rPr lang="pt-BR" sz="2000" dirty="0" smtClean="0"/>
              <a:t>ESTER. </a:t>
            </a:r>
            <a:r>
              <a:rPr lang="pt-BR" sz="2000" i="1" dirty="0" smtClean="0"/>
              <a:t>anglester.blogspot.cz</a:t>
            </a:r>
            <a:r>
              <a:rPr lang="pt-BR" sz="2000" dirty="0" smtClean="0"/>
              <a:t> [online]. [cit. 23.7.2013]. Dostupný na WWW: http://anglester.blogspot.cz/2011/01/comparatives-and-superlatives.html </a:t>
            </a:r>
            <a:endParaRPr lang="cs-CZ" sz="2000" dirty="0" smtClean="0"/>
          </a:p>
          <a:p>
            <a:r>
              <a:rPr lang="cs-CZ" sz="2000" dirty="0" smtClean="0"/>
              <a:t>YOUSUF. </a:t>
            </a:r>
            <a:r>
              <a:rPr lang="cs-CZ" sz="2000" i="1" dirty="0" err="1" smtClean="0"/>
              <a:t>techjost.com</a:t>
            </a:r>
            <a:r>
              <a:rPr lang="cs-CZ" sz="2000" dirty="0" smtClean="0"/>
              <a:t> [online]. [cit. 23.7.2013]. Dostupný na WWW: http://techjost.com/2013/01/02/burj-khalifa/burj-khalifa/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539</Words>
  <Application>Microsoft Office PowerPoint</Application>
  <PresentationFormat>Předvádění na obrazovce (4:3)</PresentationFormat>
  <Paragraphs>176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Comparative and Superlative Adjectives</vt:lpstr>
      <vt:lpstr>One – syllable(short) adjectives </vt:lpstr>
      <vt:lpstr>Snímek 4</vt:lpstr>
      <vt:lpstr> Two + syllables (long) adjectives</vt:lpstr>
      <vt:lpstr>Irregular adjectives</vt:lpstr>
      <vt:lpstr>Examples</vt:lpstr>
      <vt:lpstr>Snímek 8</vt:lpstr>
      <vt:lpstr>Snímek 9</vt:lpstr>
      <vt:lpstr>Sources: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Singular and Plural</dc:title>
  <dc:creator>popper</dc:creator>
  <cp:lastModifiedBy>popper</cp:lastModifiedBy>
  <cp:revision>124</cp:revision>
  <dcterms:created xsi:type="dcterms:W3CDTF">2012-12-25T08:41:18Z</dcterms:created>
  <dcterms:modified xsi:type="dcterms:W3CDTF">2013-07-23T12:24:51Z</dcterms:modified>
</cp:coreProperties>
</file>