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308" r:id="rId4"/>
    <p:sldId id="306" r:id="rId5"/>
    <p:sldId id="275" r:id="rId6"/>
    <p:sldId id="276" r:id="rId7"/>
    <p:sldId id="278" r:id="rId8"/>
    <p:sldId id="283" r:id="rId9"/>
    <p:sldId id="289" r:id="rId10"/>
    <p:sldId id="29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0000FF"/>
    <a:srgbClr val="CC0000"/>
    <a:srgbClr val="003300"/>
    <a:srgbClr val="FF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>
        <p:scale>
          <a:sx n="75" d="100"/>
          <a:sy n="75" d="100"/>
        </p:scale>
        <p:origin x="-2174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D4D408-AB54-4183-BC0F-9D4A29533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567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9A21D-2E66-44EB-AF7F-838176880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539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36EC7B-3D96-43F6-9726-C3F12B498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798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AC55FD-70D7-40EE-A183-A835114E6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662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E8A2BE-83D0-4FFA-822D-BAF9FB864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51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2CF171-BB28-4FF1-9410-93625B82E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602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B7F4F-69F5-4BFB-B452-FA96C1967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868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AE528-275A-46CA-9436-2619708AC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497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436283-75EF-423F-A1CA-8F1F919EF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88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01F78C-6F3C-4EE6-AAA2-15FA33B5E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270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72A3D3-996D-4C99-9B00-A110657A5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629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79366-DDAF-4BF7-854F-34BED9FFB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952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77F0BB-184D-4CBF-A199-7F3E48E3D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779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37CD35-1978-484B-AB2A-F882475DC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7227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0A2622-F23F-46BA-BC3B-4D61A81FF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093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CC27E1C-42CB-4222-A816-7E138C9A8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Vari%C3%A1tor_(p%C5%99evodovka)" TargetMode="External"/><Relationship Id="rId4" Type="http://schemas.openxmlformats.org/officeDocument/2006/relationships/hyperlink" Target="http://www.kks.zcu.cz/pro-studenty-KKS/Studijni_podklady/PRIRUCKA/CADIS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833257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Třecí převody, jejich využití a konstrukce.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Osy rovnoběžné, kolmé mimoběžné, plynule měnitelný převod, variátor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315BC0-9941-4237-9510-5556C936345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0" name="TextovéPole 12"/>
          <p:cNvSpPr txBox="1">
            <a:spLocks noChangeArrowheads="1"/>
          </p:cNvSpPr>
          <p:nvPr/>
        </p:nvSpPr>
        <p:spPr bwMode="auto">
          <a:xfrm>
            <a:off x="792163" y="1633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VY_32_INOVACE_31_ 617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13" name="Rectangle 2"/>
          <p:cNvSpPr txBox="1">
            <a:spLocks noChangeArrowheads="1"/>
          </p:cNvSpPr>
          <p:nvPr/>
        </p:nvSpPr>
        <p:spPr bwMode="auto">
          <a:xfrm>
            <a:off x="809625" y="1095375"/>
            <a:ext cx="7772400" cy="53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TŘECÍ PŘEVODY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C07D2C9-13A4-4E77-80F9-8BBE19EE577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 txBox="1">
            <a:spLocks noChangeArrowheads="1"/>
          </p:cNvSpPr>
          <p:nvPr/>
        </p:nvSpPr>
        <p:spPr bwMode="auto">
          <a:xfrm>
            <a:off x="755650" y="1916113"/>
            <a:ext cx="7772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TŘECÍ PŘEVODY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7F32E95-3EC6-4830-8779-ED048837EDA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cs-CZ" altLang="cs-CZ">
                <a:solidFill>
                  <a:srgbClr val="0000FF"/>
                </a:solidFill>
              </a:rPr>
              <a:t>	</a:t>
            </a:r>
            <a:r>
              <a:rPr lang="cs-CZ" altLang="cs-CZ" sz="2800" b="1">
                <a:solidFill>
                  <a:srgbClr val="0000FF"/>
                </a:solidFill>
              </a:rPr>
              <a:t>Přenášejí menší výkony na malé vzdálenosti hřídelů. </a:t>
            </a:r>
          </a:p>
          <a:p>
            <a:pPr algn="ctr" eaLnBrk="1" hangingPunct="1"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Jejich osy mohou být jak rovnoběžné, tak různoběžné.</a:t>
            </a:r>
          </a:p>
          <a:p>
            <a:pPr eaLnBrk="1" hangingPunct="1">
              <a:buFontTx/>
              <a:buNone/>
            </a:pPr>
            <a:endParaRPr lang="cs-CZ" altLang="cs-CZ"/>
          </a:p>
          <a:p>
            <a:pPr eaLnBrk="1" hangingPunct="1">
              <a:buFontTx/>
              <a:buNone/>
            </a:pPr>
            <a:r>
              <a:rPr lang="cs-CZ" altLang="cs-CZ"/>
              <a:t>	</a:t>
            </a:r>
            <a:r>
              <a:rPr lang="cs-CZ" altLang="cs-CZ" sz="2800" b="1">
                <a:solidFill>
                  <a:srgbClr val="FF3399"/>
                </a:solidFill>
              </a:rPr>
              <a:t>Mohou být uspořádány jako:</a:t>
            </a:r>
          </a:p>
          <a:p>
            <a:pPr eaLnBrk="1" hangingPunct="1">
              <a:buFontTx/>
              <a:buNone/>
            </a:pPr>
            <a:r>
              <a:rPr lang="cs-CZ" altLang="cs-CZ" sz="2800" b="1">
                <a:solidFill>
                  <a:srgbClr val="FF3399"/>
                </a:solidFill>
              </a:rPr>
              <a:t>	-  převody se stálým převodovým poměrem</a:t>
            </a:r>
          </a:p>
          <a:p>
            <a:pPr eaLnBrk="1" hangingPunct="1">
              <a:buFontTx/>
              <a:buNone/>
            </a:pPr>
            <a:r>
              <a:rPr lang="cs-CZ" altLang="cs-CZ" sz="2800" b="1">
                <a:solidFill>
                  <a:srgbClr val="FF3399"/>
                </a:solidFill>
              </a:rPr>
              <a:t>	- převody s plynule měnitelným poměrem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4CD71BE-0500-40B6-9441-9D81FBDBEC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 txBox="1">
            <a:spLocks noChangeArrowheads="1"/>
          </p:cNvSpPr>
          <p:nvPr/>
        </p:nvSpPr>
        <p:spPr bwMode="auto">
          <a:xfrm>
            <a:off x="457200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Uspořádání třecích převodů</a:t>
            </a:r>
          </a:p>
        </p:txBody>
      </p:sp>
      <p:pic>
        <p:nvPicPr>
          <p:cNvPr id="5129" name="Picture 5" descr="f3_4_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34" t="14822" r="7506" b="2638"/>
          <a:stretch>
            <a:fillRect/>
          </a:stretch>
        </p:blipFill>
        <p:spPr bwMode="auto">
          <a:xfrm>
            <a:off x="468313" y="2924175"/>
            <a:ext cx="1020762" cy="3217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8" descr="f3_4_c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4221163"/>
            <a:ext cx="2376488" cy="157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9" descr="f3_4_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4508500"/>
            <a:ext cx="2376488" cy="155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7" descr="f3_4_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844675"/>
            <a:ext cx="2312987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3" name="TextovéPole 1"/>
          <p:cNvSpPr txBox="1">
            <a:spLocks noChangeArrowheads="1"/>
          </p:cNvSpPr>
          <p:nvPr/>
        </p:nvSpPr>
        <p:spPr bwMode="auto">
          <a:xfrm>
            <a:off x="647700" y="2060575"/>
            <a:ext cx="21828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   osy rovnoběžné</a:t>
            </a:r>
          </a:p>
        </p:txBody>
      </p:sp>
      <p:sp>
        <p:nvSpPr>
          <p:cNvPr id="5134" name="Rectangle 6"/>
          <p:cNvSpPr>
            <a:spLocks noChangeArrowheads="1"/>
          </p:cNvSpPr>
          <p:nvPr/>
        </p:nvSpPr>
        <p:spPr bwMode="auto">
          <a:xfrm>
            <a:off x="2555875" y="3141663"/>
            <a:ext cx="20161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osy kolmé</a:t>
            </a:r>
          </a:p>
        </p:txBody>
      </p:sp>
      <p:sp>
        <p:nvSpPr>
          <p:cNvPr id="5135" name="TextovéPole 2"/>
          <p:cNvSpPr txBox="1">
            <a:spLocks noChangeArrowheads="1"/>
          </p:cNvSpPr>
          <p:nvPr/>
        </p:nvSpPr>
        <p:spPr bwMode="auto">
          <a:xfrm>
            <a:off x="6372225" y="2205038"/>
            <a:ext cx="20161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osy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různoběžné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1C6880A-1657-40D2-95C0-971F648F009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0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 txBox="1">
            <a:spLocks noChangeArrowheads="1"/>
          </p:cNvSpPr>
          <p:nvPr/>
        </p:nvSpPr>
        <p:spPr bwMode="auto">
          <a:xfrm>
            <a:off x="457200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Plynule měnitelné převody</a:t>
            </a:r>
          </a:p>
        </p:txBody>
      </p:sp>
      <p:pic>
        <p:nvPicPr>
          <p:cNvPr id="6153" name="Picture 5" descr="skenovat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99" r="3741" b="12462"/>
          <a:stretch>
            <a:fillRect/>
          </a:stretch>
        </p:blipFill>
        <p:spPr bwMode="auto">
          <a:xfrm>
            <a:off x="468313" y="2276475"/>
            <a:ext cx="8207375" cy="305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5E1A861-100A-4D9E-9551-9F52BDECB2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 txBox="1">
            <a:spLocks noChangeArrowheads="1"/>
          </p:cNvSpPr>
          <p:nvPr/>
        </p:nvSpPr>
        <p:spPr bwMode="auto">
          <a:xfrm>
            <a:off x="457200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Soukolí s kuželovou drážkou</a:t>
            </a:r>
          </a:p>
        </p:txBody>
      </p:sp>
      <p:pic>
        <p:nvPicPr>
          <p:cNvPr id="7177" name="Picture 4" descr="f3_4_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1624013"/>
            <a:ext cx="161290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Picture 5" descr="f3_4_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6" t="5122" r="7970"/>
          <a:stretch>
            <a:fillRect/>
          </a:stretch>
        </p:blipFill>
        <p:spPr bwMode="auto">
          <a:xfrm>
            <a:off x="4025900" y="3500438"/>
            <a:ext cx="3175000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9" name="TextovéPole 1"/>
          <p:cNvSpPr txBox="1">
            <a:spLocks noChangeArrowheads="1"/>
          </p:cNvSpPr>
          <p:nvPr/>
        </p:nvSpPr>
        <p:spPr bwMode="auto">
          <a:xfrm>
            <a:off x="3054350" y="1989138"/>
            <a:ext cx="5118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Pro zvětšení třecích účinků se místo 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„hladké stykové plochy“ vyrábí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soukolí s klínovou drážkou,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 nebo více drážkami.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                         </a:t>
            </a: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E43EE66-8558-4191-B615-D870EE5827F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4"/>
          <p:cNvSpPr>
            <a:spLocks noChangeArrowheads="1"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Rectangle 2"/>
          <p:cNvSpPr txBox="1">
            <a:spLocks noChangeArrowheads="1"/>
          </p:cNvSpPr>
          <p:nvPr/>
        </p:nvSpPr>
        <p:spPr bwMode="auto">
          <a:xfrm>
            <a:off x="384175" y="1057275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Převod s vloženým kolem</a:t>
            </a:r>
          </a:p>
        </p:txBody>
      </p:sp>
      <p:pic>
        <p:nvPicPr>
          <p:cNvPr id="8202" name="Picture 7" descr="Schema variátoru s protilehlými kuželovými koly, přenos vloženým kolem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64" b="4466"/>
          <a:stretch>
            <a:fillRect/>
          </a:stretch>
        </p:blipFill>
        <p:spPr bwMode="auto">
          <a:xfrm>
            <a:off x="539750" y="1658938"/>
            <a:ext cx="4103688" cy="390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3" name="Rectangle 4"/>
          <p:cNvSpPr txBox="1">
            <a:spLocks noChangeArrowheads="1"/>
          </p:cNvSpPr>
          <p:nvPr/>
        </p:nvSpPr>
        <p:spPr bwMode="auto">
          <a:xfrm>
            <a:off x="4678363" y="1863725"/>
            <a:ext cx="4038600" cy="370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800" b="1"/>
              <a:t>             </a:t>
            </a:r>
            <a:r>
              <a:rPr lang="cs-CZ" altLang="cs-CZ" sz="2800" b="1">
                <a:solidFill>
                  <a:srgbClr val="7030A0"/>
                </a:solidFill>
              </a:rPr>
              <a:t>Variátor 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algn="ctr" eaLnBrk="1" hangingPunct="1">
              <a:buFontTx/>
              <a:buNone/>
            </a:pPr>
            <a:r>
              <a:rPr lang="cs-CZ" altLang="cs-CZ" sz="2400" b="1"/>
              <a:t>   Styk mezi hnacím kolem a hnaným kotoučem zprostředkovává volně otočný kotouč, který lze posouvat po vodicí tyči a tak plynule měnit otáčky.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6B6E759-3582-41B8-ABA3-A2D6619E8F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9225" name="Rectangle 2"/>
          <p:cNvSpPr txBox="1">
            <a:spLocks noChangeArrowheads="1"/>
          </p:cNvSpPr>
          <p:nvPr/>
        </p:nvSpPr>
        <p:spPr bwMode="auto">
          <a:xfrm>
            <a:off x="250825" y="1058863"/>
            <a:ext cx="8569325" cy="71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Průmyslové variátory firmy P.I.V. GmbH</a:t>
            </a:r>
          </a:p>
        </p:txBody>
      </p:sp>
      <p:graphicFrame>
        <p:nvGraphicFramePr>
          <p:cNvPr id="9226" name="Objekt 1"/>
          <p:cNvGraphicFramePr>
            <a:graphicFrameLocks noChangeAspect="1"/>
          </p:cNvGraphicFramePr>
          <p:nvPr/>
        </p:nvGraphicFramePr>
        <p:xfrm>
          <a:off x="1692275" y="1628775"/>
          <a:ext cx="5327650" cy="417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Snímek" r:id="rId5" imgW="4572180" imgH="3429039" progId="PowerPoint.Slide.8">
                  <p:embed/>
                </p:oleObj>
              </mc:Choice>
              <mc:Fallback>
                <p:oleObj name="Snímek" r:id="rId5" imgW="4572180" imgH="3429039" progId="PowerPoint.Slide.8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39348" t="31451" b="5103"/>
                      <a:stretch>
                        <a:fillRect/>
                      </a:stretch>
                    </p:blipFill>
                    <p:spPr bwMode="auto">
                      <a:xfrm>
                        <a:off x="1692275" y="1628775"/>
                        <a:ext cx="5327650" cy="4170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43BA76F-ADBF-472F-8314-465517DC4E0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1"/>
          <p:cNvSpPr txBox="1">
            <a:spLocks/>
          </p:cNvSpPr>
          <p:nvPr/>
        </p:nvSpPr>
        <p:spPr bwMode="auto">
          <a:xfrm>
            <a:off x="447675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0249" name="Zástupný symbol pro text 2"/>
          <p:cNvSpPr txBox="1">
            <a:spLocks/>
          </p:cNvSpPr>
          <p:nvPr/>
        </p:nvSpPr>
        <p:spPr bwMode="auto">
          <a:xfrm>
            <a:off x="457200" y="1600200"/>
            <a:ext cx="821848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1, K čemu se využívají třecím převody?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2, Jak mohou být uspořádány vzhledem k převodovým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poměrům?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3, Jak rozdělujeme třecí převody z hlediska uspořádání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hřídelů?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4, Jaké konstrukce mohou být měnitelné převody?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5, Co to je variátor a jaké může být konstrukce?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228CBC-B8C9-4711-9321-0F9263FF76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Doleček Josef Ing., CSc, Holoubek Zdeněk Ing., Strojnictví I. pro 1. ročník</a:t>
            </a:r>
          </a:p>
          <a:p>
            <a:pPr>
              <a:buFontTx/>
              <a:buNone/>
            </a:pPr>
            <a:r>
              <a:rPr lang="cs-CZ" altLang="cs-CZ" sz="1800"/>
              <a:t>SOU, SNTL Praha 1986, EAN 04-211-88, snímek č. 5, str. 98, obr.120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snímek č. 4 a 6</a:t>
            </a:r>
          </a:p>
          <a:p>
            <a:pPr>
              <a:buFontTx/>
              <a:buNone/>
            </a:pPr>
            <a:r>
              <a:rPr lang="cs-CZ" altLang="cs-CZ" sz="1800">
                <a:hlinkClick r:id="rId4"/>
              </a:rPr>
              <a:t>www.kks.zcu.cz/pro-studenty-KKS/Studijni_podklady/PRIRUCKA/CADIS2</a:t>
            </a:r>
            <a:endParaRPr lang="cs-CZ" altLang="cs-CZ" sz="1800"/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Snímek č. 7 </a:t>
            </a:r>
            <a:r>
              <a:rPr lang="cs-CZ" altLang="cs-CZ" sz="1800">
                <a:hlinkClick r:id="rId5"/>
              </a:rPr>
              <a:t>http://cs.wikipedia.org/wiki/Vari%C3%A1tor_(p%C5%99evodovka)</a:t>
            </a:r>
            <a:endParaRPr lang="cs-CZ" altLang="cs-CZ" sz="1800"/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snímek č. 8 prospekt firmy </a:t>
            </a:r>
            <a:r>
              <a:rPr lang="cs-CZ" altLang="cs-CZ" sz="1800">
                <a:solidFill>
                  <a:schemeClr val="tx2"/>
                </a:solidFill>
              </a:rPr>
              <a:t>P.I.V. GmbH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pPr>
              <a:buFontTx/>
              <a:buNone/>
            </a:pPr>
            <a:r>
              <a:rPr lang="cs-CZ" altLang="cs-CZ" sz="1800"/>
              <a:t>		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1135</TotalTime>
  <Words>364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Times New Roman</vt:lpstr>
      <vt:lpstr>Book Antiqua</vt:lpstr>
      <vt:lpstr>Výchozí návrh</vt:lpstr>
      <vt:lpstr>Snímek aplikace Microsoft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75</cp:revision>
  <dcterms:created xsi:type="dcterms:W3CDTF">2007-02-24T11:24:02Z</dcterms:created>
  <dcterms:modified xsi:type="dcterms:W3CDTF">2013-10-24T12:09:41Z</dcterms:modified>
</cp:coreProperties>
</file>