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1" r:id="rId2"/>
    <p:sldId id="273" r:id="rId3"/>
    <p:sldId id="306" r:id="rId4"/>
    <p:sldId id="275" r:id="rId5"/>
    <p:sldId id="282" r:id="rId6"/>
    <p:sldId id="289" r:id="rId7"/>
    <p:sldId id="290" r:id="rId8"/>
    <p:sldId id="307" r:id="rId9"/>
    <p:sldId id="304" r:id="rId10"/>
    <p:sldId id="305" r:id="rId11"/>
    <p:sldId id="294" r:id="rId12"/>
    <p:sldId id="308" r:id="rId13"/>
    <p:sldId id="313" r:id="rId14"/>
    <p:sldId id="298" r:id="rId15"/>
    <p:sldId id="297" r:id="rId16"/>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99"/>
    <a:srgbClr val="0000FF"/>
    <a:srgbClr val="CC0000"/>
    <a:srgbClr val="003300"/>
    <a:srgbClr val="FF3300"/>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24" autoAdjust="0"/>
    <p:restoredTop sz="94640" autoAdjust="0"/>
  </p:normalViewPr>
  <p:slideViewPr>
    <p:cSldViewPr>
      <p:cViewPr>
        <p:scale>
          <a:sx n="75" d="100"/>
          <a:sy n="75" d="100"/>
        </p:scale>
        <p:origin x="-2174" y="-57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Kliknutím lze upravit styl předlohy.</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2F38084E-8AA8-4919-8B6B-C566E1713AF8}" type="slidenum">
              <a:rPr lang="cs-CZ"/>
              <a:pPr>
                <a:defRPr/>
              </a:pPr>
              <a:t>‹#›</a:t>
            </a:fld>
            <a:endParaRPr lang="cs-CZ"/>
          </a:p>
        </p:txBody>
      </p:sp>
    </p:spTree>
    <p:extLst>
      <p:ext uri="{BB962C8B-B14F-4D97-AF65-F5344CB8AC3E}">
        <p14:creationId xmlns:p14="http://schemas.microsoft.com/office/powerpoint/2010/main" val="2187643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4C94949B-5D9F-4D1E-A88E-C20CEE243E36}" type="slidenum">
              <a:rPr lang="cs-CZ"/>
              <a:pPr>
                <a:defRPr/>
              </a:pPr>
              <a:t>‹#›</a:t>
            </a:fld>
            <a:endParaRPr lang="cs-CZ"/>
          </a:p>
        </p:txBody>
      </p:sp>
    </p:spTree>
    <p:extLst>
      <p:ext uri="{BB962C8B-B14F-4D97-AF65-F5344CB8AC3E}">
        <p14:creationId xmlns:p14="http://schemas.microsoft.com/office/powerpoint/2010/main" val="3228440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7AC8BC75-F414-422B-AD42-EA521CCDB86A}" type="slidenum">
              <a:rPr lang="cs-CZ"/>
              <a:pPr>
                <a:defRPr/>
              </a:pPr>
              <a:t>‹#›</a:t>
            </a:fld>
            <a:endParaRPr lang="cs-CZ"/>
          </a:p>
        </p:txBody>
      </p:sp>
    </p:spTree>
    <p:extLst>
      <p:ext uri="{BB962C8B-B14F-4D97-AF65-F5344CB8AC3E}">
        <p14:creationId xmlns:p14="http://schemas.microsoft.com/office/powerpoint/2010/main" val="203921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05380986-284E-4EAE-A5C0-240E5A9753E6}" type="slidenum">
              <a:rPr lang="cs-CZ"/>
              <a:pPr>
                <a:defRPr/>
              </a:pPr>
              <a:t>‹#›</a:t>
            </a:fld>
            <a:endParaRPr lang="cs-CZ"/>
          </a:p>
        </p:txBody>
      </p:sp>
    </p:spTree>
    <p:extLst>
      <p:ext uri="{BB962C8B-B14F-4D97-AF65-F5344CB8AC3E}">
        <p14:creationId xmlns:p14="http://schemas.microsoft.com/office/powerpoint/2010/main" val="1779031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p>
        </p:txBody>
      </p:sp>
      <p:sp>
        <p:nvSpPr>
          <p:cNvPr id="8" name="Rectangle 5"/>
          <p:cNvSpPr>
            <a:spLocks noGrp="1" noChangeArrowheads="1"/>
          </p:cNvSpPr>
          <p:nvPr>
            <p:ph type="ftr" sz="quarter" idx="11"/>
          </p:nvPr>
        </p:nvSpPr>
        <p:spPr>
          <a:ln/>
        </p:spPr>
        <p:txBody>
          <a:bodyPr/>
          <a:lstStyle>
            <a:lvl1pPr>
              <a:defRPr/>
            </a:lvl1pPr>
          </a:lstStyle>
          <a:p>
            <a:pPr>
              <a:defRPr/>
            </a:pPr>
            <a:endParaRPr lang="cs-CZ"/>
          </a:p>
        </p:txBody>
      </p:sp>
      <p:sp>
        <p:nvSpPr>
          <p:cNvPr id="9" name="Rectangle 6"/>
          <p:cNvSpPr>
            <a:spLocks noGrp="1" noChangeArrowheads="1"/>
          </p:cNvSpPr>
          <p:nvPr>
            <p:ph type="sldNum" sz="quarter" idx="12"/>
          </p:nvPr>
        </p:nvSpPr>
        <p:spPr>
          <a:ln/>
        </p:spPr>
        <p:txBody>
          <a:bodyPr/>
          <a:lstStyle>
            <a:lvl1pPr>
              <a:defRPr/>
            </a:lvl1pPr>
          </a:lstStyle>
          <a:p>
            <a:pPr>
              <a:defRPr/>
            </a:pPr>
            <a:fld id="{466E74A6-CE1C-4462-AB2E-D411E20364CA}" type="slidenum">
              <a:rPr lang="cs-CZ"/>
              <a:pPr>
                <a:defRPr/>
              </a:pPr>
              <a:t>‹#›</a:t>
            </a:fld>
            <a:endParaRPr lang="cs-CZ"/>
          </a:p>
        </p:txBody>
      </p:sp>
    </p:spTree>
    <p:extLst>
      <p:ext uri="{BB962C8B-B14F-4D97-AF65-F5344CB8AC3E}">
        <p14:creationId xmlns:p14="http://schemas.microsoft.com/office/powerpoint/2010/main" val="4070323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p>
        </p:txBody>
      </p:sp>
      <p:sp>
        <p:nvSpPr>
          <p:cNvPr id="4" name="Rectangle 5"/>
          <p:cNvSpPr>
            <a:spLocks noGrp="1" noChangeArrowheads="1"/>
          </p:cNvSpPr>
          <p:nvPr>
            <p:ph type="ftr" sz="quarter" idx="11"/>
          </p:nvPr>
        </p:nvSpPr>
        <p:spPr>
          <a:ln/>
        </p:spPr>
        <p:txBody>
          <a:bodyPr/>
          <a:lstStyle>
            <a:lvl1pPr>
              <a:defRPr/>
            </a:lvl1pPr>
          </a:lstStyle>
          <a:p>
            <a:pPr>
              <a:defRPr/>
            </a:pPr>
            <a:endParaRPr lang="cs-CZ"/>
          </a:p>
        </p:txBody>
      </p:sp>
      <p:sp>
        <p:nvSpPr>
          <p:cNvPr id="5" name="Rectangle 6"/>
          <p:cNvSpPr>
            <a:spLocks noGrp="1" noChangeArrowheads="1"/>
          </p:cNvSpPr>
          <p:nvPr>
            <p:ph type="sldNum" sz="quarter" idx="12"/>
          </p:nvPr>
        </p:nvSpPr>
        <p:spPr>
          <a:ln/>
        </p:spPr>
        <p:txBody>
          <a:bodyPr/>
          <a:lstStyle>
            <a:lvl1pPr>
              <a:defRPr/>
            </a:lvl1pPr>
          </a:lstStyle>
          <a:p>
            <a:pPr>
              <a:defRPr/>
            </a:pPr>
            <a:fld id="{47C358EA-9C22-4FFF-8C35-445DF6FFCE61}" type="slidenum">
              <a:rPr lang="cs-CZ"/>
              <a:pPr>
                <a:defRPr/>
              </a:pPr>
              <a:t>‹#›</a:t>
            </a:fld>
            <a:endParaRPr lang="cs-CZ"/>
          </a:p>
        </p:txBody>
      </p:sp>
    </p:spTree>
    <p:extLst>
      <p:ext uri="{BB962C8B-B14F-4D97-AF65-F5344CB8AC3E}">
        <p14:creationId xmlns:p14="http://schemas.microsoft.com/office/powerpoint/2010/main" val="1276282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p>
        </p:txBody>
      </p:sp>
      <p:sp>
        <p:nvSpPr>
          <p:cNvPr id="3" name="Rectangle 5"/>
          <p:cNvSpPr>
            <a:spLocks noGrp="1" noChangeArrowheads="1"/>
          </p:cNvSpPr>
          <p:nvPr>
            <p:ph type="ftr" sz="quarter" idx="11"/>
          </p:nvPr>
        </p:nvSpPr>
        <p:spPr>
          <a:ln/>
        </p:spPr>
        <p:txBody>
          <a:bodyPr/>
          <a:lstStyle>
            <a:lvl1pPr>
              <a:defRPr/>
            </a:lvl1pPr>
          </a:lstStyle>
          <a:p>
            <a:pPr>
              <a:defRPr/>
            </a:pPr>
            <a:endParaRPr lang="cs-CZ"/>
          </a:p>
        </p:txBody>
      </p:sp>
      <p:sp>
        <p:nvSpPr>
          <p:cNvPr id="4" name="Rectangle 6"/>
          <p:cNvSpPr>
            <a:spLocks noGrp="1" noChangeArrowheads="1"/>
          </p:cNvSpPr>
          <p:nvPr>
            <p:ph type="sldNum" sz="quarter" idx="12"/>
          </p:nvPr>
        </p:nvSpPr>
        <p:spPr>
          <a:ln/>
        </p:spPr>
        <p:txBody>
          <a:bodyPr/>
          <a:lstStyle>
            <a:lvl1pPr>
              <a:defRPr/>
            </a:lvl1pPr>
          </a:lstStyle>
          <a:p>
            <a:pPr>
              <a:defRPr/>
            </a:pPr>
            <a:fld id="{19171655-A89E-4884-A378-79CFC7C75B66}" type="slidenum">
              <a:rPr lang="cs-CZ"/>
              <a:pPr>
                <a:defRPr/>
              </a:pPr>
              <a:t>‹#›</a:t>
            </a:fld>
            <a:endParaRPr lang="cs-CZ"/>
          </a:p>
        </p:txBody>
      </p:sp>
    </p:spTree>
    <p:extLst>
      <p:ext uri="{BB962C8B-B14F-4D97-AF65-F5344CB8AC3E}">
        <p14:creationId xmlns:p14="http://schemas.microsoft.com/office/powerpoint/2010/main" val="2833745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EA70A0E2-39E2-4346-9362-4DE8D6BA4A56}" type="slidenum">
              <a:rPr lang="cs-CZ"/>
              <a:pPr>
                <a:defRPr/>
              </a:pPr>
              <a:t>‹#›</a:t>
            </a:fld>
            <a:endParaRPr lang="cs-CZ"/>
          </a:p>
        </p:txBody>
      </p:sp>
    </p:spTree>
    <p:extLst>
      <p:ext uri="{BB962C8B-B14F-4D97-AF65-F5344CB8AC3E}">
        <p14:creationId xmlns:p14="http://schemas.microsoft.com/office/powerpoint/2010/main" val="1916489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0125E504-699E-448C-BA0D-8828F6E01C28}" type="slidenum">
              <a:rPr lang="cs-CZ"/>
              <a:pPr>
                <a:defRPr/>
              </a:pPr>
              <a:t>‹#›</a:t>
            </a:fld>
            <a:endParaRPr lang="cs-CZ"/>
          </a:p>
        </p:txBody>
      </p:sp>
    </p:spTree>
    <p:extLst>
      <p:ext uri="{BB962C8B-B14F-4D97-AF65-F5344CB8AC3E}">
        <p14:creationId xmlns:p14="http://schemas.microsoft.com/office/powerpoint/2010/main" val="2307704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7B15A5BE-A2F3-4799-85E3-3FBB72A0FA0C}" type="slidenum">
              <a:rPr lang="cs-CZ"/>
              <a:pPr>
                <a:defRPr/>
              </a:pPr>
              <a:t>‹#›</a:t>
            </a:fld>
            <a:endParaRPr lang="cs-CZ"/>
          </a:p>
        </p:txBody>
      </p:sp>
    </p:spTree>
    <p:extLst>
      <p:ext uri="{BB962C8B-B14F-4D97-AF65-F5344CB8AC3E}">
        <p14:creationId xmlns:p14="http://schemas.microsoft.com/office/powerpoint/2010/main" val="751328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D8F36D04-8886-4160-976C-109E4D71DB43}" type="slidenum">
              <a:rPr lang="cs-CZ"/>
              <a:pPr>
                <a:defRPr/>
              </a:pPr>
              <a:t>‹#›</a:t>
            </a:fld>
            <a:endParaRPr lang="cs-CZ"/>
          </a:p>
        </p:txBody>
      </p:sp>
    </p:spTree>
    <p:extLst>
      <p:ext uri="{BB962C8B-B14F-4D97-AF65-F5344CB8AC3E}">
        <p14:creationId xmlns:p14="http://schemas.microsoft.com/office/powerpoint/2010/main" val="250677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reserve="1">
  <p:cSld name="Nadpis a text nad obsah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8229600" cy="21859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57200" y="3938588"/>
            <a:ext cx="8229600" cy="21875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5338BDCC-5B19-46C2-9B84-AEFD9980AC36}" type="slidenum">
              <a:rPr lang="cs-CZ"/>
              <a:pPr>
                <a:defRPr/>
              </a:pPr>
              <a:t>‹#›</a:t>
            </a:fld>
            <a:endParaRPr lang="cs-CZ"/>
          </a:p>
        </p:txBody>
      </p:sp>
    </p:spTree>
    <p:extLst>
      <p:ext uri="{BB962C8B-B14F-4D97-AF65-F5344CB8AC3E}">
        <p14:creationId xmlns:p14="http://schemas.microsoft.com/office/powerpoint/2010/main" val="29466986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Nadpis, obsah a text">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48BECDFA-EFD6-4618-8B67-1AB968266C32}" type="slidenum">
              <a:rPr lang="cs-CZ"/>
              <a:pPr>
                <a:defRPr/>
              </a:pPr>
              <a:t>‹#›</a:t>
            </a:fld>
            <a:endParaRPr lang="cs-CZ"/>
          </a:p>
        </p:txBody>
      </p:sp>
    </p:spTree>
    <p:extLst>
      <p:ext uri="{BB962C8B-B14F-4D97-AF65-F5344CB8AC3E}">
        <p14:creationId xmlns:p14="http://schemas.microsoft.com/office/powerpoint/2010/main" val="13985982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reserve="1">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28683C73-3ED1-4397-8C4F-8BFF5BD02BAF}" type="slidenum">
              <a:rPr lang="cs-CZ"/>
              <a:pPr>
                <a:defRPr/>
              </a:pPr>
              <a:t>‹#›</a:t>
            </a:fld>
            <a:endParaRPr lang="cs-CZ"/>
          </a:p>
        </p:txBody>
      </p:sp>
    </p:spTree>
    <p:extLst>
      <p:ext uri="{BB962C8B-B14F-4D97-AF65-F5344CB8AC3E}">
        <p14:creationId xmlns:p14="http://schemas.microsoft.com/office/powerpoint/2010/main" val="36228254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OverTx" preserve="1">
  <p:cSld name="Nadpis a obsah nad text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8229600" cy="21859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3938588"/>
            <a:ext cx="8229600" cy="21875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CF5AA673-EC39-4353-B958-FC38F6B92686}" type="slidenum">
              <a:rPr lang="cs-CZ"/>
              <a:pPr>
                <a:defRPr/>
              </a:pPr>
              <a:t>‹#›</a:t>
            </a:fld>
            <a:endParaRPr lang="cs-CZ"/>
          </a:p>
        </p:txBody>
      </p:sp>
    </p:spTree>
    <p:extLst>
      <p:ext uri="{BB962C8B-B14F-4D97-AF65-F5344CB8AC3E}">
        <p14:creationId xmlns:p14="http://schemas.microsoft.com/office/powerpoint/2010/main" val="2740502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cs-CZ" alt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altLang="cs-CZ" smtClean="0"/>
              <a:t>Klepnutím lze upravit styly předlohy textu.</a:t>
            </a:r>
          </a:p>
          <a:p>
            <a:pPr lvl="1"/>
            <a:r>
              <a:rPr lang="cs-CZ" altLang="cs-CZ" smtClean="0"/>
              <a:t>Druhá úroveň</a:t>
            </a:r>
          </a:p>
          <a:p>
            <a:pPr lvl="2"/>
            <a:r>
              <a:rPr lang="cs-CZ" altLang="cs-CZ" smtClean="0"/>
              <a:t>Třetí úroveň</a:t>
            </a:r>
          </a:p>
          <a:p>
            <a:pPr lvl="3"/>
            <a:r>
              <a:rPr lang="cs-CZ" altLang="cs-CZ" smtClean="0"/>
              <a:t>Čtvrtá úroveň</a:t>
            </a:r>
          </a:p>
          <a:p>
            <a:pPr lvl="4"/>
            <a:r>
              <a:rPr lang="cs-CZ" alt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defRPr/>
            </a:pPr>
            <a:endParaRPr lang="cs-CZ"/>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cs-CZ"/>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a:defRPr/>
            </a:pPr>
            <a:fld id="{CDBC15C3-00F5-4EDB-ADDD-BD8CCBC7B773}"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2118" name="Group 70"/>
          <p:cNvGraphicFramePr>
            <a:graphicFrameLocks noGrp="1"/>
          </p:cNvGraphicFramePr>
          <p:nvPr>
            <p:extLst>
              <p:ext uri="{D42A27DB-BD31-4B8C-83A1-F6EECF244321}">
                <p14:modId xmlns:p14="http://schemas.microsoft.com/office/powerpoint/2010/main" val="3783389720"/>
              </p:ext>
            </p:extLst>
          </p:nvPr>
        </p:nvGraphicFramePr>
        <p:xfrm>
          <a:off x="750888" y="2060575"/>
          <a:ext cx="7559675" cy="3743325"/>
        </p:xfrm>
        <a:graphic>
          <a:graphicData uri="http://schemas.openxmlformats.org/drawingml/2006/table">
            <a:tbl>
              <a:tblPr/>
              <a:tblGrid>
                <a:gridCol w="2268537"/>
                <a:gridCol w="5291138"/>
              </a:tblGrid>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Arial" charset="0"/>
                          <a:cs typeface="Arial" charset="0"/>
                        </a:rPr>
                        <a:t>Projekt MŠMT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EU peníze středním školám</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Název projektu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ICT do života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Registrační číslo projektu</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CZ.1.07/1.5.00/34.0771</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Šablona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III/2</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Sada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rPr>
                        <a:t>31</a:t>
                      </a:r>
                      <a:endParaRPr kumimoji="0" lang="cs-CZ" sz="1100" b="0" i="0" u="none" strike="noStrike" cap="none" normalizeH="0" baseline="0" dirty="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Anotace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Arial" charset="0"/>
                          <a:cs typeface="Times New Roman" pitchFamily="18" charset="0"/>
                        </a:rPr>
                        <a:t>Výhody a nevýhody řetězových převodů, druhy řetězů, uspořádání převodů</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Klíčová slova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rPr>
                        <a:t>Článkový, kloubový, Gallův a </a:t>
                      </a:r>
                      <a:r>
                        <a:rPr lang="cs-CZ" sz="1200" b="0" dirty="0" err="1" smtClean="0"/>
                        <a:t>Fleyerův</a:t>
                      </a:r>
                      <a:r>
                        <a:rPr lang="cs-CZ" sz="1200" b="0" dirty="0" smtClean="0"/>
                        <a:t> řetěz, řetězové kolo.</a:t>
                      </a:r>
                      <a:endParaRPr kumimoji="0" lang="cs-CZ" sz="1200" b="0" i="0" u="none" strike="noStrike" cap="none" normalizeH="0" baseline="0" dirty="0" smtClean="0">
                        <a:ln>
                          <a:noFill/>
                        </a:ln>
                        <a:solidFill>
                          <a:schemeClr val="tx1"/>
                        </a:solidFill>
                        <a:effectLst/>
                        <a:latin typeface="Arial"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Předmět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Odborný výcvik</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Autor, spoluautor  </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Zdeněk Říha</a:t>
                      </a:r>
                      <a:endParaRPr kumimoji="0" lang="cs-CZ" sz="1200" b="0" i="0" u="none" strike="noStrike" cap="none" normalizeH="0" baseline="0" dirty="0" smtClean="0">
                        <a:ln>
                          <a:noFill/>
                        </a:ln>
                        <a:solidFill>
                          <a:schemeClr val="tx1"/>
                        </a:solidFill>
                        <a:effectLst/>
                        <a:latin typeface="Arial" charset="0"/>
                        <a:cs typeface="Arial"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Jazyk</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pitchFamily="18" charset="0"/>
                        </a:rPr>
                        <a:t>Čeština</a:t>
                      </a:r>
                      <a:endParaRPr kumimoji="0" lang="cs-CZ" sz="1100" b="0" i="0" u="none" strike="noStrike" cap="none" normalizeH="0" baseline="0" dirty="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Druh učebního materiálu</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Prezentace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Potřebné pomůcky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PC, data projektor</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Druh interaktivity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Výklad pomocí prezentace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Stupeň a typ vzdělávání</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Střední škola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Cílová skupina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1. ročník, žáci 15 - 16 let</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Speciální vzdělávací potřeby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Ne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Zdroje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Seznam viz poslední strana </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2108" name="TextovéPole 9"/>
          <p:cNvSpPr txBox="1">
            <a:spLocks noChangeArrowheads="1"/>
          </p:cNvSpPr>
          <p:nvPr/>
        </p:nvSpPr>
        <p:spPr bwMode="auto">
          <a:xfrm>
            <a:off x="792163" y="992188"/>
            <a:ext cx="75596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400" b="1">
                <a:cs typeface="Arial" charset="0"/>
              </a:rPr>
              <a:t>Řetězové převody</a:t>
            </a:r>
          </a:p>
        </p:txBody>
      </p: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BDB28780-5B13-4D79-AF48-BE8B7407261B}" type="slidenum">
              <a:rPr lang="cs-CZ" sz="1200">
                <a:solidFill>
                  <a:schemeClr val="tx1">
                    <a:tint val="75000"/>
                  </a:schemeClr>
                </a:solidFill>
                <a:latin typeface="+mn-lt"/>
              </a:rPr>
              <a:pPr algn="r" fontAlgn="auto">
                <a:spcBef>
                  <a:spcPts val="0"/>
                </a:spcBef>
                <a:spcAft>
                  <a:spcPts val="0"/>
                </a:spcAft>
                <a:defRPr/>
              </a:pPr>
              <a:t>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sp>
        <p:nvSpPr>
          <p:cNvPr id="2111" name="TextovéPole 12"/>
          <p:cNvSpPr txBox="1">
            <a:spLocks noChangeArrowheads="1"/>
          </p:cNvSpPr>
          <p:nvPr/>
        </p:nvSpPr>
        <p:spPr bwMode="auto">
          <a:xfrm>
            <a:off x="792163" y="1449388"/>
            <a:ext cx="756126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400" b="1"/>
              <a:t>VY_32_INOVACE_31_ 619</a:t>
            </a:r>
            <a:endParaRPr lang="cs-CZ" altLang="cs-CZ" sz="2400" b="1">
              <a:cs typeface="Arial" charset="0"/>
            </a:endParaRPr>
          </a:p>
        </p:txBody>
      </p:sp>
      <p:pic>
        <p:nvPicPr>
          <p:cNvPr id="211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1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A5E46CC0-6FED-45CE-B0A3-F184B5F9D7BE}" type="slidenum">
              <a:rPr lang="cs-CZ" sz="1200">
                <a:solidFill>
                  <a:schemeClr val="tx1">
                    <a:tint val="75000"/>
                  </a:schemeClr>
                </a:solidFill>
                <a:latin typeface="+mn-lt"/>
              </a:rPr>
              <a:pPr algn="r" fontAlgn="auto">
                <a:spcBef>
                  <a:spcPts val="0"/>
                </a:spcBef>
                <a:spcAft>
                  <a:spcPts val="0"/>
                </a:spcAft>
                <a:defRPr/>
              </a:pPr>
              <a:t>2</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307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80" name="Rectangle 2"/>
          <p:cNvSpPr txBox="1">
            <a:spLocks noChangeArrowheads="1"/>
          </p:cNvSpPr>
          <p:nvPr/>
        </p:nvSpPr>
        <p:spPr bwMode="auto">
          <a:xfrm>
            <a:off x="685800" y="2349500"/>
            <a:ext cx="7772400" cy="280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6000" b="1">
                <a:solidFill>
                  <a:schemeClr val="tx2"/>
                </a:solidFill>
              </a:rPr>
              <a:t>ŘETĚZOVÉ</a:t>
            </a:r>
            <a:br>
              <a:rPr lang="cs-CZ" altLang="cs-CZ" sz="6000" b="1">
                <a:solidFill>
                  <a:schemeClr val="tx2"/>
                </a:solidFill>
              </a:rPr>
            </a:br>
            <a:r>
              <a:rPr lang="cs-CZ" altLang="cs-CZ" sz="6000" b="1">
                <a:solidFill>
                  <a:schemeClr val="tx2"/>
                </a:solidFill>
              </a:rPr>
              <a:t> PŘEVODY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A184D4D3-98A9-4FF6-8045-154AE1F3CABE}" type="slidenum">
              <a:rPr lang="cs-CZ" sz="1200">
                <a:solidFill>
                  <a:schemeClr val="tx1">
                    <a:tint val="75000"/>
                  </a:schemeClr>
                </a:solidFill>
                <a:latin typeface="+mn-lt"/>
              </a:rPr>
              <a:pPr algn="r" fontAlgn="auto">
                <a:spcBef>
                  <a:spcPts val="0"/>
                </a:spcBef>
                <a:spcAft>
                  <a:spcPts val="0"/>
                </a:spcAft>
                <a:defRPr/>
              </a:pPr>
              <a:t>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8891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410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4" name="Nadpis 1"/>
          <p:cNvSpPr txBox="1">
            <a:spLocks/>
          </p:cNvSpPr>
          <p:nvPr/>
        </p:nvSpPr>
        <p:spPr bwMode="auto">
          <a:xfrm>
            <a:off x="417513" y="1125538"/>
            <a:ext cx="82296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Vlastnosti a použití řetězových převodů</a:t>
            </a:r>
          </a:p>
        </p:txBody>
      </p:sp>
      <p:sp>
        <p:nvSpPr>
          <p:cNvPr id="4105" name="Zástupný symbol pro obsah 2"/>
          <p:cNvSpPr txBox="1">
            <a:spLocks/>
          </p:cNvSpPr>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r>
              <a:rPr lang="cs-CZ" altLang="cs-CZ" sz="2800" b="1"/>
              <a:t>    </a:t>
            </a:r>
            <a:r>
              <a:rPr lang="cs-CZ" altLang="cs-CZ" sz="2400" b="1"/>
              <a:t>Řetězový převod je synchronní s neměnným  </a:t>
            </a:r>
          </a:p>
          <a:p>
            <a:pPr eaLnBrk="1" hangingPunct="1">
              <a:buFontTx/>
              <a:buNone/>
            </a:pPr>
            <a:r>
              <a:rPr lang="cs-CZ" altLang="cs-CZ" sz="2400" b="1"/>
              <a:t>     převodovým poměrem.</a:t>
            </a:r>
          </a:p>
          <a:p>
            <a:pPr eaLnBrk="1" hangingPunct="1">
              <a:buFontTx/>
              <a:buNone/>
            </a:pPr>
            <a:r>
              <a:rPr lang="cs-CZ" altLang="cs-CZ" sz="2400" b="1"/>
              <a:t> </a:t>
            </a:r>
          </a:p>
          <a:p>
            <a:pPr eaLnBrk="1" hangingPunct="1">
              <a:buFontTx/>
              <a:buNone/>
            </a:pPr>
            <a:r>
              <a:rPr lang="cs-CZ" altLang="cs-CZ" sz="2400" b="1"/>
              <a:t>      Přenáší velkou tahovou sílu na velkou vzdálenost.</a:t>
            </a:r>
          </a:p>
          <a:p>
            <a:pPr eaLnBrk="1" hangingPunct="1">
              <a:buFontTx/>
              <a:buNone/>
            </a:pPr>
            <a:endParaRPr lang="cs-CZ" altLang="cs-CZ" sz="2400" b="1"/>
          </a:p>
          <a:p>
            <a:pPr eaLnBrk="1" hangingPunct="1">
              <a:buFontTx/>
              <a:buNone/>
            </a:pPr>
            <a:r>
              <a:rPr lang="cs-CZ" altLang="cs-CZ" sz="2400" b="1"/>
              <a:t>      Jsou odolné vůči nepříznivým okolním vlivům.</a:t>
            </a:r>
          </a:p>
          <a:p>
            <a:pPr eaLnBrk="1" hangingPunct="1">
              <a:buFontTx/>
              <a:buNone/>
            </a:pPr>
            <a:endParaRPr lang="cs-CZ" altLang="cs-CZ" sz="2400" b="1"/>
          </a:p>
          <a:p>
            <a:pPr eaLnBrk="1" hangingPunct="1">
              <a:buFontTx/>
              <a:buNone/>
            </a:pPr>
            <a:r>
              <a:rPr lang="cs-CZ" altLang="cs-CZ" sz="2400" b="1"/>
              <a:t>     Použití: u tvářecích, dopravních i stavebních strojů     </a:t>
            </a:r>
          </a:p>
          <a:p>
            <a:pPr eaLnBrk="1" hangingPunct="1">
              <a:buFontTx/>
              <a:buNone/>
            </a:pPr>
            <a:r>
              <a:rPr lang="cs-CZ" altLang="cs-CZ" sz="2400" b="1"/>
              <a:t>     a pro stroje v dřevozpracujícím průmyslu</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B17768A0-F1DF-449A-ACE7-E293FC47BED0}" type="slidenum">
              <a:rPr lang="cs-CZ" sz="1200">
                <a:solidFill>
                  <a:schemeClr val="tx1">
                    <a:tint val="75000"/>
                  </a:schemeClr>
                </a:solidFill>
                <a:latin typeface="+mn-lt"/>
              </a:rPr>
              <a:pPr algn="r" fontAlgn="auto">
                <a:spcBef>
                  <a:spcPts val="0"/>
                </a:spcBef>
                <a:spcAft>
                  <a:spcPts val="0"/>
                </a:spcAft>
                <a:defRPr/>
              </a:pPr>
              <a:t>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0"/>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512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8" name="Nadpis 3"/>
          <p:cNvSpPr txBox="1">
            <a:spLocks/>
          </p:cNvSpPr>
          <p:nvPr/>
        </p:nvSpPr>
        <p:spPr bwMode="auto">
          <a:xfrm>
            <a:off x="358775" y="1125538"/>
            <a:ext cx="82296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Výhody a nevýhody řetězových převodů</a:t>
            </a:r>
          </a:p>
        </p:txBody>
      </p:sp>
      <p:sp>
        <p:nvSpPr>
          <p:cNvPr id="13" name="Zástupný symbol pro obsah 4"/>
          <p:cNvSpPr txBox="1">
            <a:spLocks/>
          </p:cNvSpPr>
          <p:nvPr/>
        </p:nvSpPr>
        <p:spPr>
          <a:xfrm>
            <a:off x="457200" y="1600200"/>
            <a:ext cx="4038600" cy="4525963"/>
          </a:xfrm>
          <a:prstGeom prst="rect">
            <a:avLst/>
          </a:prstGeom>
        </p:spPr>
        <p:txBody>
          <a:bodyPr>
            <a:norm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endParaRPr lang="cs-CZ" altLang="cs-CZ" sz="2400" b="1"/>
          </a:p>
          <a:p>
            <a:pPr eaLnBrk="1" hangingPunct="1">
              <a:buFontTx/>
              <a:buNone/>
            </a:pPr>
            <a:r>
              <a:rPr lang="cs-CZ" altLang="cs-CZ" sz="2400" b="1"/>
              <a:t>Výhody:</a:t>
            </a:r>
          </a:p>
          <a:p>
            <a:pPr eaLnBrk="1" hangingPunct="1"/>
            <a:r>
              <a:rPr lang="cs-CZ" altLang="cs-CZ" sz="2400" b="1"/>
              <a:t>Synchronní převod bez prokluzu</a:t>
            </a:r>
          </a:p>
          <a:p>
            <a:pPr eaLnBrk="1" hangingPunct="1"/>
            <a:r>
              <a:rPr lang="cs-CZ" altLang="cs-CZ" sz="2400" b="1"/>
              <a:t>Konstantní převodový poměr</a:t>
            </a:r>
          </a:p>
          <a:p>
            <a:pPr eaLnBrk="1" hangingPunct="1"/>
            <a:r>
              <a:rPr lang="cs-CZ" altLang="cs-CZ" sz="2400" b="1"/>
              <a:t>Přenos velkých sil</a:t>
            </a:r>
          </a:p>
          <a:p>
            <a:pPr eaLnBrk="1" hangingPunct="1"/>
            <a:r>
              <a:rPr lang="cs-CZ" altLang="cs-CZ" sz="2400" b="1"/>
              <a:t>Necitlivost na prach a vlhkost</a:t>
            </a:r>
          </a:p>
        </p:txBody>
      </p:sp>
      <p:sp>
        <p:nvSpPr>
          <p:cNvPr id="16" name="Zástupný symbol pro obsah 5"/>
          <p:cNvSpPr txBox="1">
            <a:spLocks/>
          </p:cNvSpPr>
          <p:nvPr/>
        </p:nvSpPr>
        <p:spPr>
          <a:xfrm>
            <a:off x="4648200" y="1600200"/>
            <a:ext cx="4038600" cy="4060825"/>
          </a:xfrm>
          <a:prstGeom prst="rect">
            <a:avLst/>
          </a:prstGeom>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endParaRPr lang="cs-CZ" altLang="cs-CZ" sz="2400" b="1"/>
          </a:p>
          <a:p>
            <a:pPr eaLnBrk="1" hangingPunct="1">
              <a:buFontTx/>
              <a:buNone/>
            </a:pPr>
            <a:r>
              <a:rPr lang="cs-CZ" altLang="cs-CZ" sz="2400" b="1"/>
              <a:t>Nevýhody:</a:t>
            </a:r>
          </a:p>
          <a:p>
            <a:pPr eaLnBrk="1" hangingPunct="1">
              <a:buFontTx/>
              <a:buNone/>
            </a:pPr>
            <a:r>
              <a:rPr lang="cs-CZ" altLang="cs-CZ" sz="2400" b="1"/>
              <a:t>- Omezená rychlost řetězu</a:t>
            </a:r>
          </a:p>
          <a:p>
            <a:pPr eaLnBrk="1" hangingPunct="1">
              <a:buFontTx/>
              <a:buNone/>
            </a:pPr>
            <a:r>
              <a:rPr lang="cs-CZ" altLang="cs-CZ" sz="2400" b="1"/>
              <a:t>- Velká hlučnost</a:t>
            </a:r>
          </a:p>
          <a:p>
            <a:pPr eaLnBrk="1" hangingPunct="1">
              <a:buFontTx/>
              <a:buNone/>
            </a:pPr>
            <a:r>
              <a:rPr lang="cs-CZ" altLang="cs-CZ" sz="2400" b="1"/>
              <a:t>- Nutnost mazání</a:t>
            </a:r>
          </a:p>
          <a:p>
            <a:pPr eaLnBrk="1" hangingPunct="1">
              <a:buFontTx/>
              <a:buChar char="-"/>
            </a:pPr>
            <a:r>
              <a:rPr lang="cs-CZ" altLang="cs-CZ" sz="2400" b="1"/>
              <a:t>Sklon ke kmitání při    nárazovém zatížení</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FEAE8992-4D92-490B-AAD6-B609986EC76D}" type="slidenum">
              <a:rPr lang="cs-CZ" sz="1200">
                <a:solidFill>
                  <a:schemeClr val="tx1">
                    <a:tint val="75000"/>
                  </a:schemeClr>
                </a:solidFill>
                <a:latin typeface="+mn-lt"/>
              </a:rPr>
              <a:pPr algn="r" fontAlgn="auto">
                <a:spcBef>
                  <a:spcPts val="0"/>
                </a:spcBef>
                <a:spcAft>
                  <a:spcPts val="0"/>
                </a:spcAft>
                <a:defRPr/>
              </a:pPr>
              <a:t>5</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15888"/>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615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2" name="Rectangle 2"/>
          <p:cNvSpPr>
            <a:spLocks noChangeArrowheads="1"/>
          </p:cNvSpPr>
          <p:nvPr/>
        </p:nvSpPr>
        <p:spPr bwMode="auto">
          <a:xfrm>
            <a:off x="539750" y="1052513"/>
            <a:ext cx="8229600"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6153" name="Nadpis 1"/>
          <p:cNvSpPr txBox="1">
            <a:spLocks/>
          </p:cNvSpPr>
          <p:nvPr/>
        </p:nvSpPr>
        <p:spPr bwMode="auto">
          <a:xfrm>
            <a:off x="250825" y="1052513"/>
            <a:ext cx="8642350" cy="57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Základní rozměry a díly pouzdrového řetězu</a:t>
            </a:r>
          </a:p>
        </p:txBody>
      </p:sp>
      <p:cxnSp>
        <p:nvCxnSpPr>
          <p:cNvPr id="13" name="Přímá spojnice 12"/>
          <p:cNvCxnSpPr/>
          <p:nvPr/>
        </p:nvCxnSpPr>
        <p:spPr>
          <a:xfrm>
            <a:off x="8255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pic>
        <p:nvPicPr>
          <p:cNvPr id="6155" name="Picture 2" descr="C:\Documents and Settings\Riha\Dokumenty\Obrázky\2013-01-28\IMAGE0038.JPG"/>
          <p:cNvPicPr>
            <a:picLocks noChangeAspect="1" noChangeArrowheads="1"/>
          </p:cNvPicPr>
          <p:nvPr/>
        </p:nvPicPr>
        <p:blipFill>
          <a:blip r:embed="rId4">
            <a:extLst>
              <a:ext uri="{28A0092B-C50C-407E-A947-70E740481C1C}">
                <a14:useLocalDpi xmlns:a14="http://schemas.microsoft.com/office/drawing/2010/main" val="0"/>
              </a:ext>
            </a:extLst>
          </a:blip>
          <a:srcRect l="7520" t="12889" r="10352" b="13281"/>
          <a:stretch>
            <a:fillRect/>
          </a:stretch>
        </p:blipFill>
        <p:spPr bwMode="auto">
          <a:xfrm>
            <a:off x="1116013" y="1628775"/>
            <a:ext cx="7056437"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805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03E6C9E9-199F-4307-987D-0A52D696B2DE}" type="slidenum">
              <a:rPr lang="cs-CZ" sz="1200">
                <a:solidFill>
                  <a:schemeClr val="tx1">
                    <a:tint val="75000"/>
                  </a:schemeClr>
                </a:solidFill>
                <a:latin typeface="+mn-lt"/>
              </a:rPr>
              <a:pPr algn="r" fontAlgn="auto">
                <a:spcBef>
                  <a:spcPts val="0"/>
                </a:spcBef>
                <a:spcAft>
                  <a:spcPts val="0"/>
                </a:spcAft>
                <a:defRPr/>
              </a:pPr>
              <a:t>6</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717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6" name="Nadpis 4"/>
          <p:cNvSpPr txBox="1">
            <a:spLocks/>
          </p:cNvSpPr>
          <p:nvPr/>
        </p:nvSpPr>
        <p:spPr bwMode="auto">
          <a:xfrm>
            <a:off x="457200" y="1125538"/>
            <a:ext cx="82296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Druhy řetězů</a:t>
            </a:r>
          </a:p>
        </p:txBody>
      </p:sp>
      <p:sp>
        <p:nvSpPr>
          <p:cNvPr id="13" name="Zástupný symbol pro obsah 5"/>
          <p:cNvSpPr txBox="1">
            <a:spLocks/>
          </p:cNvSpPr>
          <p:nvPr/>
        </p:nvSpPr>
        <p:spPr>
          <a:xfrm>
            <a:off x="457200" y="1600200"/>
            <a:ext cx="4038600" cy="2836863"/>
          </a:xfrm>
          <a:prstGeom prst="rect">
            <a:avLst/>
          </a:prstGeom>
        </p:spPr>
        <p:txBody>
          <a:bodyPr>
            <a:norm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r>
              <a:rPr lang="cs-CZ" altLang="cs-CZ" sz="2400" b="1"/>
              <a:t>Článkový řetěz</a:t>
            </a:r>
          </a:p>
          <a:p>
            <a:pPr eaLnBrk="1" hangingPunct="1">
              <a:buFontTx/>
              <a:buNone/>
            </a:pPr>
            <a:r>
              <a:rPr lang="cs-CZ" altLang="cs-CZ" sz="2400" b="1"/>
              <a:t>lze použít jako zátěžový </a:t>
            </a:r>
          </a:p>
          <a:p>
            <a:pPr eaLnBrk="1" hangingPunct="1">
              <a:buFontTx/>
              <a:buNone/>
            </a:pPr>
            <a:r>
              <a:rPr lang="cs-CZ" altLang="cs-CZ" sz="2400" b="1"/>
              <a:t>k vázání břemen.</a:t>
            </a:r>
          </a:p>
          <a:p>
            <a:pPr eaLnBrk="1" hangingPunct="1">
              <a:buFontTx/>
              <a:buNone/>
            </a:pPr>
            <a:r>
              <a:rPr lang="cs-CZ" altLang="cs-CZ" sz="2400" b="1"/>
              <a:t>Nemusí se mazat, snáší hrubý provoz i vyšší teploty.</a:t>
            </a:r>
          </a:p>
          <a:p>
            <a:pPr eaLnBrk="1" hangingPunct="1"/>
            <a:endParaRPr lang="cs-CZ" altLang="cs-CZ"/>
          </a:p>
        </p:txBody>
      </p:sp>
      <p:pic>
        <p:nvPicPr>
          <p:cNvPr id="7178" name="Picture 2" descr="C:\Documents and Settings\Riha\Dokumenty\Obrázky\2013-01-28\IMAGE0020.JPG"/>
          <p:cNvPicPr>
            <a:picLocks noChangeAspect="1" noChangeArrowheads="1"/>
          </p:cNvPicPr>
          <p:nvPr/>
        </p:nvPicPr>
        <p:blipFill>
          <a:blip r:embed="rId4">
            <a:extLst>
              <a:ext uri="{28A0092B-C50C-407E-A947-70E740481C1C}">
                <a14:useLocalDpi xmlns:a14="http://schemas.microsoft.com/office/drawing/2010/main" val="0"/>
              </a:ext>
            </a:extLst>
          </a:blip>
          <a:srcRect l="15430" t="45377" r="37102" b="50337"/>
          <a:stretch>
            <a:fillRect/>
          </a:stretch>
        </p:blipFill>
        <p:spPr bwMode="auto">
          <a:xfrm>
            <a:off x="611188" y="4652963"/>
            <a:ext cx="3122612"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9" name="Picture 2" descr="C:\Documents and Settings\Riha\Dokumenty\Obrázky\2013-01-28\IMAGE0020.JPG"/>
          <p:cNvPicPr>
            <a:picLocks noChangeAspect="1" noChangeArrowheads="1"/>
          </p:cNvPicPr>
          <p:nvPr/>
        </p:nvPicPr>
        <p:blipFill>
          <a:blip r:embed="rId4">
            <a:extLst>
              <a:ext uri="{28A0092B-C50C-407E-A947-70E740481C1C}">
                <a14:useLocalDpi xmlns:a14="http://schemas.microsoft.com/office/drawing/2010/main" val="0"/>
              </a:ext>
            </a:extLst>
          </a:blip>
          <a:srcRect l="15430" t="49171" r="37102" b="44398"/>
          <a:stretch>
            <a:fillRect/>
          </a:stretch>
        </p:blipFill>
        <p:spPr bwMode="auto">
          <a:xfrm>
            <a:off x="5003800" y="1773238"/>
            <a:ext cx="3122613" cy="109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Zástupný symbol pro obsah 6"/>
          <p:cNvSpPr txBox="1">
            <a:spLocks/>
          </p:cNvSpPr>
          <p:nvPr/>
        </p:nvSpPr>
        <p:spPr>
          <a:xfrm>
            <a:off x="4648200" y="1600200"/>
            <a:ext cx="4038600" cy="4525963"/>
          </a:xfrm>
          <a:prstGeom prst="rect">
            <a:avLst/>
          </a:prstGeom>
        </p:spPr>
        <p:txBody>
          <a:bodyPr>
            <a:normAutofit/>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endParaRPr lang="cs-CZ" altLang="cs-CZ" sz="3000"/>
          </a:p>
          <a:p>
            <a:pPr eaLnBrk="1" hangingPunct="1"/>
            <a:endParaRPr lang="cs-CZ" altLang="cs-CZ" sz="3000"/>
          </a:p>
          <a:p>
            <a:pPr eaLnBrk="1" hangingPunct="1"/>
            <a:endParaRPr lang="cs-CZ" altLang="cs-CZ" sz="3000"/>
          </a:p>
          <a:p>
            <a:pPr eaLnBrk="1" hangingPunct="1">
              <a:buFontTx/>
              <a:buNone/>
            </a:pPr>
            <a:r>
              <a:rPr lang="cs-CZ" altLang="cs-CZ" sz="3000" b="1"/>
              <a:t>   </a:t>
            </a:r>
            <a:r>
              <a:rPr lang="cs-CZ" altLang="cs-CZ" sz="2400" b="1"/>
              <a:t>Kloubový řetěz</a:t>
            </a:r>
          </a:p>
          <a:p>
            <a:pPr eaLnBrk="1" hangingPunct="1">
              <a:buFontTx/>
              <a:buNone/>
            </a:pPr>
            <a:r>
              <a:rPr lang="cs-CZ" altLang="cs-CZ" sz="2400" b="1"/>
              <a:t>   se používá jako  </a:t>
            </a:r>
          </a:p>
          <a:p>
            <a:pPr eaLnBrk="1" hangingPunct="1">
              <a:buFontTx/>
              <a:buNone/>
            </a:pPr>
            <a:r>
              <a:rPr lang="cs-CZ" altLang="cs-CZ" sz="2400" b="1"/>
              <a:t>   převodový.           </a:t>
            </a:r>
          </a:p>
          <a:p>
            <a:pPr eaLnBrk="1" hangingPunct="1">
              <a:buFontTx/>
              <a:buNone/>
            </a:pPr>
            <a:r>
              <a:rPr lang="cs-CZ" altLang="cs-CZ" sz="2400" b="1"/>
              <a:t>   Konstrukčně se dělí na</a:t>
            </a:r>
          </a:p>
          <a:p>
            <a:pPr eaLnBrk="1" hangingPunct="1">
              <a:buFontTx/>
              <a:buNone/>
            </a:pPr>
            <a:r>
              <a:rPr lang="cs-CZ" altLang="cs-CZ" sz="2400" b="1"/>
              <a:t>   Gallovy a Fleyerovy</a:t>
            </a:r>
          </a:p>
          <a:p>
            <a:pPr eaLnBrk="1" hangingPunct="1">
              <a:buFontTx/>
              <a:buNone/>
            </a:pPr>
            <a:r>
              <a:rPr lang="cs-CZ" altLang="cs-CZ" sz="2400" b="1"/>
              <a:t>   řetězy.</a:t>
            </a:r>
          </a:p>
          <a:p>
            <a:pPr eaLnBrk="1" hangingPunct="1"/>
            <a:endParaRPr lang="cs-CZ" altLang="cs-CZ" sz="300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FE870405-68DF-4C64-8EE8-9EA70079885C}" type="slidenum">
              <a:rPr lang="cs-CZ" sz="1200">
                <a:solidFill>
                  <a:schemeClr val="tx1">
                    <a:tint val="75000"/>
                  </a:schemeClr>
                </a:solidFill>
                <a:latin typeface="+mn-lt"/>
              </a:rPr>
              <a:pPr algn="r" fontAlgn="auto">
                <a:spcBef>
                  <a:spcPts val="0"/>
                </a:spcBef>
                <a:spcAft>
                  <a:spcPts val="0"/>
                </a:spcAft>
                <a:defRPr/>
              </a:pPr>
              <a:t>7</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819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0" name="Rectangle 2"/>
          <p:cNvSpPr>
            <a:spLocks noChangeArrowheads="1"/>
          </p:cNvSpPr>
          <p:nvPr/>
        </p:nvSpPr>
        <p:spPr bwMode="auto">
          <a:xfrm>
            <a:off x="468313" y="1125538"/>
            <a:ext cx="8229600" cy="292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8201" name="Nadpis 1"/>
          <p:cNvSpPr txBox="1">
            <a:spLocks/>
          </p:cNvSpPr>
          <p:nvPr/>
        </p:nvSpPr>
        <p:spPr bwMode="auto">
          <a:xfrm>
            <a:off x="468313" y="1125538"/>
            <a:ext cx="82296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Druhy řetězů</a:t>
            </a:r>
          </a:p>
        </p:txBody>
      </p:sp>
      <p:sp>
        <p:nvSpPr>
          <p:cNvPr id="10" name="Zástupný symbol pro obsah 2"/>
          <p:cNvSpPr txBox="1">
            <a:spLocks/>
          </p:cNvSpPr>
          <p:nvPr/>
        </p:nvSpPr>
        <p:spPr>
          <a:xfrm>
            <a:off x="457200" y="1600200"/>
            <a:ext cx="4038600" cy="2262188"/>
          </a:xfrm>
          <a:prstGeom prst="rect">
            <a:avLst/>
          </a:prstGeom>
        </p:spPr>
        <p:txBody>
          <a:bodyPr>
            <a:norm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r>
              <a:rPr lang="cs-CZ" altLang="cs-CZ" sz="2000" b="1"/>
              <a:t>               Gallův řetěz</a:t>
            </a:r>
          </a:p>
          <a:p>
            <a:pPr eaLnBrk="1" hangingPunct="1">
              <a:buFontTx/>
              <a:buNone/>
            </a:pPr>
            <a:r>
              <a:rPr lang="cs-CZ" altLang="cs-CZ" sz="2000" b="1"/>
              <a:t>    se používá pro rychlosti</a:t>
            </a:r>
          </a:p>
          <a:p>
            <a:pPr algn="ctr" eaLnBrk="1" hangingPunct="1">
              <a:buFontTx/>
              <a:buNone/>
            </a:pPr>
            <a:r>
              <a:rPr lang="cs-CZ" altLang="cs-CZ" sz="2000" b="1"/>
              <a:t>do 0,5 m/s a pro přenos malých výkonů.</a:t>
            </a:r>
          </a:p>
          <a:p>
            <a:pPr eaLnBrk="1" hangingPunct="1"/>
            <a:endParaRPr lang="cs-CZ" altLang="cs-CZ"/>
          </a:p>
          <a:p>
            <a:pPr eaLnBrk="1" hangingPunct="1"/>
            <a:endParaRPr lang="cs-CZ" altLang="cs-CZ"/>
          </a:p>
        </p:txBody>
      </p:sp>
      <p:pic>
        <p:nvPicPr>
          <p:cNvPr id="8203" name="Picture 3" descr="C:\Documents and Settings\Riha\Dokumenty\Obrázky\2013-01-28\IMAGE0021.JPG"/>
          <p:cNvPicPr>
            <a:picLocks noChangeAspect="1" noChangeArrowheads="1"/>
          </p:cNvPicPr>
          <p:nvPr/>
        </p:nvPicPr>
        <p:blipFill>
          <a:blip r:embed="rId4">
            <a:extLst>
              <a:ext uri="{28A0092B-C50C-407E-A947-70E740481C1C}">
                <a14:useLocalDpi xmlns:a14="http://schemas.microsoft.com/office/drawing/2010/main" val="0"/>
              </a:ext>
            </a:extLst>
          </a:blip>
          <a:srcRect l="14902" t="5508" r="51564" b="82256"/>
          <a:stretch>
            <a:fillRect/>
          </a:stretch>
        </p:blipFill>
        <p:spPr bwMode="auto">
          <a:xfrm>
            <a:off x="684213" y="3190875"/>
            <a:ext cx="3122612"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4" name="Picture 2" descr="C:\Documents and Settings\Riha\Dokumenty\Obrázky\2013-01-28\IMAGE0021.JPG"/>
          <p:cNvPicPr>
            <a:picLocks noChangeAspect="1" noChangeArrowheads="1"/>
          </p:cNvPicPr>
          <p:nvPr/>
        </p:nvPicPr>
        <p:blipFill>
          <a:blip r:embed="rId4">
            <a:extLst>
              <a:ext uri="{28A0092B-C50C-407E-A947-70E740481C1C}">
                <a14:useLocalDpi xmlns:a14="http://schemas.microsoft.com/office/drawing/2010/main" val="0"/>
              </a:ext>
            </a:extLst>
          </a:blip>
          <a:srcRect l="49069" t="5389" r="3387" b="82494"/>
          <a:stretch>
            <a:fillRect/>
          </a:stretch>
        </p:blipFill>
        <p:spPr bwMode="auto">
          <a:xfrm>
            <a:off x="4870450" y="1679575"/>
            <a:ext cx="3157538" cy="210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Zástupný symbol pro obsah 3"/>
          <p:cNvSpPr txBox="1">
            <a:spLocks/>
          </p:cNvSpPr>
          <p:nvPr/>
        </p:nvSpPr>
        <p:spPr>
          <a:xfrm>
            <a:off x="4659313" y="3781425"/>
            <a:ext cx="4038600" cy="2266950"/>
          </a:xfrm>
          <a:prstGeom prst="rect">
            <a:avLst/>
          </a:prstGeom>
        </p:spPr>
        <p:txBody>
          <a:bodyPr>
            <a:norm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buFontTx/>
              <a:buNone/>
            </a:pPr>
            <a:r>
              <a:rPr lang="cs-CZ" altLang="cs-CZ" sz="2000" b="1"/>
              <a:t>Fleyerův řetěz je zátěžový a není vedený přes ozubené řetězové kolo, ale přes vodící kladky. Používá se u vysokozdvižných vozíků nebo jako napínací řetěz protizávaží výtahů.</a:t>
            </a:r>
          </a:p>
          <a:p>
            <a:pPr eaLnBrk="1" hangingPunct="1"/>
            <a:endParaRPr lang="cs-CZ" altLang="cs-CZ"/>
          </a:p>
          <a:p>
            <a:pPr eaLnBrk="1" hangingPunct="1"/>
            <a:endParaRPr lang="cs-CZ" altLang="cs-CZ"/>
          </a:p>
          <a:p>
            <a:pPr eaLnBrk="1" hangingPunct="1"/>
            <a:endParaRPr lang="cs-CZ" altLang="cs-CZ"/>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11D63061-B9CB-4031-AE32-44D6130C19C6}" type="slidenum">
              <a:rPr lang="cs-CZ" sz="1200">
                <a:solidFill>
                  <a:schemeClr val="tx1">
                    <a:tint val="75000"/>
                  </a:schemeClr>
                </a:solidFill>
                <a:latin typeface="+mn-lt"/>
              </a:rPr>
              <a:pPr algn="r" fontAlgn="auto">
                <a:spcBef>
                  <a:spcPts val="0"/>
                </a:spcBef>
                <a:spcAft>
                  <a:spcPts val="0"/>
                </a:spcAft>
                <a:defRPr/>
              </a:pPr>
              <a:t>8</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922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4" name="Nadpis 1"/>
          <p:cNvSpPr>
            <a:spLocks/>
          </p:cNvSpPr>
          <p:nvPr/>
        </p:nvSpPr>
        <p:spPr bwMode="auto">
          <a:xfrm>
            <a:off x="457200" y="1052513"/>
            <a:ext cx="8291513" cy="715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9225" name="Nadpis 1"/>
          <p:cNvSpPr txBox="1">
            <a:spLocks/>
          </p:cNvSpPr>
          <p:nvPr/>
        </p:nvSpPr>
        <p:spPr bwMode="auto">
          <a:xfrm>
            <a:off x="457200" y="1052513"/>
            <a:ext cx="82296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Druhy řetězů</a:t>
            </a:r>
          </a:p>
        </p:txBody>
      </p:sp>
      <p:pic>
        <p:nvPicPr>
          <p:cNvPr id="9226" name="Picture 2" descr="C:\Documents and Settings\Riha\Dokumenty\Obrázky\2013-01-28\IMAGE0021.JPG"/>
          <p:cNvPicPr>
            <a:picLocks noChangeAspect="1" noChangeArrowheads="1"/>
          </p:cNvPicPr>
          <p:nvPr/>
        </p:nvPicPr>
        <p:blipFill>
          <a:blip r:embed="rId4">
            <a:extLst>
              <a:ext uri="{28A0092B-C50C-407E-A947-70E740481C1C}">
                <a14:useLocalDpi xmlns:a14="http://schemas.microsoft.com/office/drawing/2010/main" val="0"/>
              </a:ext>
            </a:extLst>
          </a:blip>
          <a:srcRect l="54123" t="19611" r="5087" b="66113"/>
          <a:stretch>
            <a:fillRect/>
          </a:stretch>
        </p:blipFill>
        <p:spPr bwMode="auto">
          <a:xfrm>
            <a:off x="1042988" y="3860800"/>
            <a:ext cx="2522537" cy="187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7" name="Picture 3" descr="C:\Documents and Settings\Riha\Dokumenty\Obrázky\2013-01-28\IMAGE0021.JPG"/>
          <p:cNvPicPr>
            <a:picLocks noChangeAspect="1" noChangeArrowheads="1"/>
          </p:cNvPicPr>
          <p:nvPr/>
        </p:nvPicPr>
        <p:blipFill>
          <a:blip r:embed="rId4">
            <a:extLst>
              <a:ext uri="{28A0092B-C50C-407E-A947-70E740481C1C}">
                <a14:useLocalDpi xmlns:a14="http://schemas.microsoft.com/office/drawing/2010/main" val="0"/>
              </a:ext>
            </a:extLst>
          </a:blip>
          <a:srcRect l="15527" t="22791" r="48035" b="66364"/>
          <a:stretch>
            <a:fillRect/>
          </a:stretch>
        </p:blipFill>
        <p:spPr bwMode="auto">
          <a:xfrm>
            <a:off x="5508625" y="1511300"/>
            <a:ext cx="2716213" cy="211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8" name="Zástupný symbol pro obsah 4"/>
          <p:cNvSpPr txBox="1">
            <a:spLocks/>
          </p:cNvSpPr>
          <p:nvPr/>
        </p:nvSpPr>
        <p:spPr bwMode="auto">
          <a:xfrm>
            <a:off x="457200" y="1639888"/>
            <a:ext cx="4038600" cy="198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buFontTx/>
              <a:buNone/>
            </a:pPr>
            <a:r>
              <a:rPr lang="cs-CZ" altLang="cs-CZ" sz="2000" b="1"/>
              <a:t>Pouzdrový řetěz má vnitřní unášecí destičky nalisované na dutá pouzdra, která jsou uložená v čepech. Proto mají menší opotřebení. Používají se jako dopravní řetězy.</a:t>
            </a:r>
          </a:p>
          <a:p>
            <a:pPr eaLnBrk="1" hangingPunct="1">
              <a:buFontTx/>
              <a:buNone/>
            </a:pPr>
            <a:endParaRPr lang="cs-CZ" altLang="cs-CZ"/>
          </a:p>
          <a:p>
            <a:pPr eaLnBrk="1" hangingPunct="1">
              <a:buFontTx/>
              <a:buNone/>
            </a:pPr>
            <a:endParaRPr lang="cs-CZ" altLang="cs-CZ"/>
          </a:p>
          <a:p>
            <a:pPr eaLnBrk="1" hangingPunct="1">
              <a:buFontTx/>
              <a:buNone/>
            </a:pPr>
            <a:endParaRPr lang="cs-CZ" altLang="cs-CZ"/>
          </a:p>
        </p:txBody>
      </p:sp>
      <p:sp>
        <p:nvSpPr>
          <p:cNvPr id="9229" name="Zástupný symbol pro obsah 3"/>
          <p:cNvSpPr txBox="1">
            <a:spLocks/>
          </p:cNvSpPr>
          <p:nvPr/>
        </p:nvSpPr>
        <p:spPr bwMode="auto">
          <a:xfrm>
            <a:off x="5148263" y="1600200"/>
            <a:ext cx="3538537" cy="427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endParaRPr lang="cs-CZ" altLang="cs-CZ"/>
          </a:p>
          <a:p>
            <a:pPr eaLnBrk="1" hangingPunct="1">
              <a:buFontTx/>
              <a:buNone/>
            </a:pPr>
            <a:endParaRPr lang="cs-CZ" altLang="cs-CZ"/>
          </a:p>
          <a:p>
            <a:pPr eaLnBrk="1" hangingPunct="1">
              <a:buFontTx/>
              <a:buNone/>
            </a:pPr>
            <a:endParaRPr lang="cs-CZ" altLang="cs-CZ"/>
          </a:p>
          <a:p>
            <a:pPr algn="ctr" eaLnBrk="1" hangingPunct="1">
              <a:buFontTx/>
              <a:buNone/>
            </a:pPr>
            <a:endParaRPr lang="cs-CZ" altLang="cs-CZ"/>
          </a:p>
          <a:p>
            <a:pPr algn="ctr" eaLnBrk="1" hangingPunct="1">
              <a:buFontTx/>
              <a:buNone/>
            </a:pPr>
            <a:r>
              <a:rPr lang="cs-CZ" altLang="cs-CZ" sz="2000" b="1"/>
              <a:t>Zubový řetěz je zvláštním druhem čepových řetězů. Má tichý chod a používá se pro rychlosti do 30 m/s. Používají se jako rozvodové řetězy ve spalovacích motorech.</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40E256-FB03-447D-9BDA-722DCDB6E131}" type="slidenum">
              <a:rPr lang="cs-CZ" sz="1200">
                <a:solidFill>
                  <a:schemeClr val="tx1">
                    <a:tint val="75000"/>
                  </a:schemeClr>
                </a:solidFill>
                <a:latin typeface="+mn-lt"/>
              </a:rPr>
              <a:pPr algn="r" fontAlgn="auto">
                <a:spcBef>
                  <a:spcPts val="0"/>
                </a:spcBef>
                <a:spcAft>
                  <a:spcPts val="0"/>
                </a:spcAft>
                <a:defRPr/>
              </a:pPr>
              <a:t>9</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024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8"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10249" name="Nadpis 1"/>
          <p:cNvSpPr txBox="1">
            <a:spLocks/>
          </p:cNvSpPr>
          <p:nvPr/>
        </p:nvSpPr>
        <p:spPr bwMode="auto">
          <a:xfrm>
            <a:off x="457200" y="1052513"/>
            <a:ext cx="822960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Víceřadé válečkové řetězy</a:t>
            </a:r>
          </a:p>
        </p:txBody>
      </p:sp>
      <p:sp>
        <p:nvSpPr>
          <p:cNvPr id="10250" name="Zástupný symbol pro obsah 3"/>
          <p:cNvSpPr txBox="1">
            <a:spLocks/>
          </p:cNvSpPr>
          <p:nvPr/>
        </p:nvSpPr>
        <p:spPr bwMode="auto">
          <a:xfrm>
            <a:off x="493713" y="1822450"/>
            <a:ext cx="8218487"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buFontTx/>
              <a:buNone/>
            </a:pPr>
            <a:r>
              <a:rPr lang="cs-CZ" altLang="cs-CZ" sz="2400" b="1"/>
              <a:t>Tento typ řetězů se používá pro přenos velkých zátěží, např. pro pohony válcovacích linek nebo lisů. </a:t>
            </a:r>
          </a:p>
        </p:txBody>
      </p:sp>
      <p:pic>
        <p:nvPicPr>
          <p:cNvPr id="10251" name="Picture 2" descr="C:\Documents and Settings\Riha\Dokumenty\Obrázky\2013-01-28\IMAGE0020.JPG"/>
          <p:cNvPicPr>
            <a:picLocks noChangeAspect="1" noChangeArrowheads="1"/>
          </p:cNvPicPr>
          <p:nvPr/>
        </p:nvPicPr>
        <p:blipFill>
          <a:blip r:embed="rId4">
            <a:extLst>
              <a:ext uri="{28A0092B-C50C-407E-A947-70E740481C1C}">
                <a14:useLocalDpi xmlns:a14="http://schemas.microsoft.com/office/drawing/2010/main" val="0"/>
              </a:ext>
            </a:extLst>
          </a:blip>
          <a:srcRect l="12473" t="77588" r="11018" b="7686"/>
          <a:stretch>
            <a:fillRect/>
          </a:stretch>
        </p:blipFill>
        <p:spPr bwMode="auto">
          <a:xfrm>
            <a:off x="1763713" y="2997200"/>
            <a:ext cx="5437187" cy="2719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66DA1C16-8E4D-4916-9B73-BAE96E487AA4}" type="slidenum">
              <a:rPr lang="cs-CZ" sz="1200">
                <a:solidFill>
                  <a:schemeClr val="tx1">
                    <a:tint val="75000"/>
                  </a:schemeClr>
                </a:solidFill>
                <a:latin typeface="+mn-lt"/>
              </a:rPr>
              <a:pPr algn="r" fontAlgn="auto">
                <a:spcBef>
                  <a:spcPts val="0"/>
                </a:spcBef>
                <a:spcAft>
                  <a:spcPts val="0"/>
                </a:spcAft>
                <a:defRPr/>
              </a:pPr>
              <a:t>10</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127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72" name="Rectangle 2"/>
          <p:cNvSpPr>
            <a:spLocks noChangeArrowheads="1"/>
          </p:cNvSpPr>
          <p:nvPr/>
        </p:nvSpPr>
        <p:spPr bwMode="auto">
          <a:xfrm>
            <a:off x="468313" y="981075"/>
            <a:ext cx="8229600" cy="576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11273" name="Nadpis 1"/>
          <p:cNvSpPr txBox="1">
            <a:spLocks/>
          </p:cNvSpPr>
          <p:nvPr/>
        </p:nvSpPr>
        <p:spPr bwMode="auto">
          <a:xfrm>
            <a:off x="469900" y="1057275"/>
            <a:ext cx="82296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Řetězová kola</a:t>
            </a:r>
          </a:p>
        </p:txBody>
      </p:sp>
      <p:sp>
        <p:nvSpPr>
          <p:cNvPr id="11274" name="Zástupný symbol pro obsah 3"/>
          <p:cNvSpPr txBox="1">
            <a:spLocks/>
          </p:cNvSpPr>
          <p:nvPr/>
        </p:nvSpPr>
        <p:spPr bwMode="auto">
          <a:xfrm>
            <a:off x="684213" y="1628775"/>
            <a:ext cx="806450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r>
              <a:rPr lang="cs-CZ" altLang="cs-CZ" sz="2400" b="1"/>
              <a:t>Velikost a tvar těchto kol se definují typem použitého řetězu, jeho velikostí, počtem zubů a přenášeným momentem.</a:t>
            </a:r>
          </a:p>
          <a:p>
            <a:pPr eaLnBrk="1" hangingPunct="1">
              <a:buFontTx/>
              <a:buNone/>
            </a:pPr>
            <a:endParaRPr lang="cs-CZ" altLang="cs-CZ" sz="2000" b="1"/>
          </a:p>
          <a:p>
            <a:pPr eaLnBrk="1" hangingPunct="1">
              <a:buFontTx/>
              <a:buNone/>
            </a:pPr>
            <a:r>
              <a:rPr lang="cs-CZ" altLang="cs-CZ" sz="2400" b="1"/>
              <a:t>Geometrie a popis </a:t>
            </a:r>
          </a:p>
          <a:p>
            <a:pPr eaLnBrk="1" hangingPunct="1">
              <a:buFontTx/>
              <a:buNone/>
            </a:pPr>
            <a:r>
              <a:rPr lang="cs-CZ" altLang="cs-CZ" sz="2400" b="1"/>
              <a:t>  řetězového kola</a:t>
            </a:r>
          </a:p>
          <a:p>
            <a:pPr eaLnBrk="1" hangingPunct="1">
              <a:buFontTx/>
              <a:buNone/>
            </a:pPr>
            <a:r>
              <a:rPr lang="cs-CZ" altLang="cs-CZ" sz="2400" b="1"/>
              <a:t>Je znázorněna na </a:t>
            </a:r>
          </a:p>
          <a:p>
            <a:pPr eaLnBrk="1" hangingPunct="1">
              <a:buFontTx/>
              <a:buNone/>
            </a:pPr>
            <a:r>
              <a:rPr lang="cs-CZ" altLang="cs-CZ" sz="2400" b="1"/>
              <a:t>       obrázku.</a:t>
            </a:r>
          </a:p>
        </p:txBody>
      </p:sp>
      <p:pic>
        <p:nvPicPr>
          <p:cNvPr id="11275" name="Picture 2" descr="C:\Documents and Settings\Riha\Dokumenty\Obrázky\2013-01-28\IMAGE0021.JPG"/>
          <p:cNvPicPr>
            <a:picLocks noChangeAspect="1" noChangeArrowheads="1"/>
          </p:cNvPicPr>
          <p:nvPr/>
        </p:nvPicPr>
        <p:blipFill>
          <a:blip r:embed="rId4">
            <a:extLst>
              <a:ext uri="{28A0092B-C50C-407E-A947-70E740481C1C}">
                <a14:useLocalDpi xmlns:a14="http://schemas.microsoft.com/office/drawing/2010/main" val="0"/>
              </a:ext>
            </a:extLst>
          </a:blip>
          <a:srcRect l="14223" t="40305" r="4201" b="37804"/>
          <a:stretch>
            <a:fillRect/>
          </a:stretch>
        </p:blipFill>
        <p:spPr bwMode="auto">
          <a:xfrm>
            <a:off x="3779838" y="2690813"/>
            <a:ext cx="4321175" cy="302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DD818E1-9B4B-4617-852D-AE80A45A66B3}" type="slidenum">
              <a:rPr lang="cs-CZ" sz="1200">
                <a:solidFill>
                  <a:schemeClr val="tx1">
                    <a:tint val="75000"/>
                  </a:schemeClr>
                </a:solidFill>
                <a:latin typeface="+mn-lt"/>
              </a:rPr>
              <a:pPr algn="r" fontAlgn="auto">
                <a:spcBef>
                  <a:spcPts val="0"/>
                </a:spcBef>
                <a:spcAft>
                  <a:spcPts val="0"/>
                </a:spcAft>
                <a:defRPr/>
              </a:pPr>
              <a:t>11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229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6" name="Nadpis 1"/>
          <p:cNvSpPr txBox="1">
            <a:spLocks/>
          </p:cNvSpPr>
          <p:nvPr/>
        </p:nvSpPr>
        <p:spPr bwMode="auto">
          <a:xfrm>
            <a:off x="457200" y="1125538"/>
            <a:ext cx="82296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Spojování řetězu</a:t>
            </a:r>
          </a:p>
        </p:txBody>
      </p:sp>
      <p:pic>
        <p:nvPicPr>
          <p:cNvPr id="12297" name="Picture 2" descr="C:\Documents and Settings\Riha\Dokumenty\Obrázky\2013-01-28\IMAGE0039.JPG"/>
          <p:cNvPicPr>
            <a:picLocks noChangeAspect="1" noChangeArrowheads="1"/>
          </p:cNvPicPr>
          <p:nvPr/>
        </p:nvPicPr>
        <p:blipFill>
          <a:blip r:embed="rId4">
            <a:extLst>
              <a:ext uri="{28A0092B-C50C-407E-A947-70E740481C1C}">
                <a14:useLocalDpi xmlns:a14="http://schemas.microsoft.com/office/drawing/2010/main" val="0"/>
              </a:ext>
            </a:extLst>
          </a:blip>
          <a:srcRect l="5191" t="18857" r="48068" b="22711"/>
          <a:stretch>
            <a:fillRect/>
          </a:stretch>
        </p:blipFill>
        <p:spPr bwMode="auto">
          <a:xfrm>
            <a:off x="914400" y="1844675"/>
            <a:ext cx="3441700" cy="151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8" name="Picture 2" descr="C:\Documents and Settings\Riha\Dokumenty\Obrázky\2013-01-28\IMAGE0039.JPG"/>
          <p:cNvPicPr>
            <a:picLocks noChangeAspect="1" noChangeArrowheads="1"/>
          </p:cNvPicPr>
          <p:nvPr/>
        </p:nvPicPr>
        <p:blipFill>
          <a:blip r:embed="rId4">
            <a:extLst>
              <a:ext uri="{28A0092B-C50C-407E-A947-70E740481C1C}">
                <a14:useLocalDpi xmlns:a14="http://schemas.microsoft.com/office/drawing/2010/main" val="0"/>
              </a:ext>
            </a:extLst>
          </a:blip>
          <a:srcRect l="62411" t="26379" r="5167" b="21938"/>
          <a:stretch>
            <a:fillRect/>
          </a:stretch>
        </p:blipFill>
        <p:spPr bwMode="auto">
          <a:xfrm>
            <a:off x="684213" y="4005263"/>
            <a:ext cx="3711575" cy="1503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9" name="Zástupný symbol pro obsah 3"/>
          <p:cNvSpPr txBox="1">
            <a:spLocks/>
          </p:cNvSpPr>
          <p:nvPr/>
        </p:nvSpPr>
        <p:spPr bwMode="auto">
          <a:xfrm>
            <a:off x="4643438" y="1628775"/>
            <a:ext cx="4043362" cy="4497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buFontTx/>
              <a:buNone/>
            </a:pPr>
            <a:r>
              <a:rPr lang="cs-CZ" altLang="cs-CZ" sz="2400" b="1"/>
              <a:t>Při montážním spojování řetězu se přechodový článek (b napojuje na spojovací článek (a).</a:t>
            </a:r>
          </a:p>
          <a:p>
            <a:pPr eaLnBrk="1" hangingPunct="1">
              <a:buFontTx/>
              <a:buNone/>
            </a:pPr>
            <a:endParaRPr lang="cs-CZ" altLang="cs-CZ" sz="2400" b="1"/>
          </a:p>
          <a:p>
            <a:pPr eaLnBrk="1" hangingPunct="1">
              <a:buFontTx/>
              <a:buNone/>
            </a:pPr>
            <a:endParaRPr lang="cs-CZ" altLang="cs-CZ" sz="2400" b="1"/>
          </a:p>
          <a:p>
            <a:pPr algn="ctr" eaLnBrk="1" hangingPunct="1">
              <a:buFontTx/>
              <a:buNone/>
            </a:pPr>
            <a:r>
              <a:rPr lang="cs-CZ" altLang="cs-CZ" sz="2400" b="1"/>
              <a:t>Pro dosažení správného napnutí při spojení se používá stahovák na řetěz.</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11F00FA5-7D5A-4FFD-BCA9-42F650EA398C}" type="slidenum">
              <a:rPr lang="cs-CZ" sz="1200">
                <a:solidFill>
                  <a:schemeClr val="tx1">
                    <a:tint val="75000"/>
                  </a:schemeClr>
                </a:solidFill>
                <a:latin typeface="+mn-lt"/>
              </a:rPr>
              <a:pPr algn="r" fontAlgn="auto">
                <a:spcBef>
                  <a:spcPts val="0"/>
                </a:spcBef>
                <a:spcAft>
                  <a:spcPts val="0"/>
                </a:spcAft>
                <a:defRPr/>
              </a:pPr>
              <a:t>12</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331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0" name="Nadpis 1"/>
          <p:cNvSpPr txBox="1">
            <a:spLocks/>
          </p:cNvSpPr>
          <p:nvPr/>
        </p:nvSpPr>
        <p:spPr bwMode="auto">
          <a:xfrm>
            <a:off x="457200" y="1052513"/>
            <a:ext cx="82296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Uspořádání řetězových převodů</a:t>
            </a:r>
          </a:p>
        </p:txBody>
      </p:sp>
      <p:pic>
        <p:nvPicPr>
          <p:cNvPr id="13321" name="Picture 5" descr="IMAGE0021"/>
          <p:cNvPicPr>
            <a:picLocks noChangeAspect="1" noChangeArrowheads="1"/>
          </p:cNvPicPr>
          <p:nvPr/>
        </p:nvPicPr>
        <p:blipFill>
          <a:blip r:embed="rId4">
            <a:extLst>
              <a:ext uri="{28A0092B-C50C-407E-A947-70E740481C1C}">
                <a14:useLocalDpi xmlns:a14="http://schemas.microsoft.com/office/drawing/2010/main" val="0"/>
              </a:ext>
            </a:extLst>
          </a:blip>
          <a:srcRect l="13603" t="66171" r="34656" b="20856"/>
          <a:stretch>
            <a:fillRect/>
          </a:stretch>
        </p:blipFill>
        <p:spPr bwMode="auto">
          <a:xfrm>
            <a:off x="1038225" y="1633538"/>
            <a:ext cx="4032250" cy="2389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2" name="Zástupný symbol pro obsah 3"/>
          <p:cNvSpPr txBox="1">
            <a:spLocks/>
          </p:cNvSpPr>
          <p:nvPr/>
        </p:nvSpPr>
        <p:spPr bwMode="auto">
          <a:xfrm>
            <a:off x="395288" y="1600200"/>
            <a:ext cx="8291512"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r>
              <a:rPr lang="cs-CZ" altLang="cs-CZ"/>
              <a:t>  	</a:t>
            </a:r>
            <a:r>
              <a:rPr lang="cs-CZ" altLang="cs-CZ" sz="2000"/>
              <a:t>					</a:t>
            </a:r>
            <a:endParaRPr lang="cs-CZ" altLang="cs-CZ" b="1"/>
          </a:p>
          <a:p>
            <a:pPr eaLnBrk="1" hangingPunct="1">
              <a:buFontTx/>
              <a:buNone/>
            </a:pPr>
            <a:endParaRPr lang="cs-CZ" altLang="cs-CZ"/>
          </a:p>
          <a:p>
            <a:pPr eaLnBrk="1" hangingPunct="1">
              <a:buFontTx/>
              <a:buNone/>
            </a:pPr>
            <a:endParaRPr lang="cs-CZ" altLang="cs-CZ" sz="2000" b="1"/>
          </a:p>
          <a:p>
            <a:pPr eaLnBrk="1" hangingPunct="1">
              <a:buFontTx/>
              <a:buNone/>
            </a:pPr>
            <a:endParaRPr lang="cs-CZ" altLang="cs-CZ" sz="2000" b="1"/>
          </a:p>
        </p:txBody>
      </p:sp>
      <p:sp>
        <p:nvSpPr>
          <p:cNvPr id="13323" name="Obdélník 1"/>
          <p:cNvSpPr>
            <a:spLocks noChangeArrowheads="1"/>
          </p:cNvSpPr>
          <p:nvPr/>
        </p:nvSpPr>
        <p:spPr bwMode="auto">
          <a:xfrm>
            <a:off x="457200" y="4191000"/>
            <a:ext cx="52959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400" b="1">
                <a:solidFill>
                  <a:srgbClr val="000000"/>
                </a:solidFill>
              </a:rPr>
              <a:t>Horizontální uspořádání řetězového převodu </a:t>
            </a:r>
          </a:p>
          <a:p>
            <a:pPr algn="ctr" eaLnBrk="1" hangingPunct="1">
              <a:spcBef>
                <a:spcPct val="0"/>
              </a:spcBef>
              <a:buFontTx/>
              <a:buNone/>
            </a:pPr>
            <a:r>
              <a:rPr lang="cs-CZ" altLang="cs-CZ" sz="2400" b="1">
                <a:solidFill>
                  <a:srgbClr val="000000"/>
                </a:solidFill>
              </a:rPr>
              <a:t>umožňuje odklon až 60° od této roviny.</a:t>
            </a:r>
          </a:p>
          <a:p>
            <a:pPr eaLnBrk="1" hangingPunct="1">
              <a:spcBef>
                <a:spcPct val="0"/>
              </a:spcBef>
              <a:buFontTx/>
              <a:buNone/>
            </a:pPr>
            <a:endParaRPr lang="cs-CZ" altLang="cs-CZ" sz="2400" b="1">
              <a:solidFill>
                <a:srgbClr val="000000"/>
              </a:solidFill>
            </a:endParaRPr>
          </a:p>
        </p:txBody>
      </p:sp>
      <p:pic>
        <p:nvPicPr>
          <p:cNvPr id="13324" name="Picture 6" descr="IMAGE0021"/>
          <p:cNvPicPr>
            <a:picLocks noChangeAspect="1" noChangeArrowheads="1"/>
          </p:cNvPicPr>
          <p:nvPr/>
        </p:nvPicPr>
        <p:blipFill>
          <a:blip r:embed="rId4">
            <a:extLst>
              <a:ext uri="{28A0092B-C50C-407E-A947-70E740481C1C}">
                <a14:useLocalDpi xmlns:a14="http://schemas.microsoft.com/office/drawing/2010/main" val="0"/>
              </a:ext>
            </a:extLst>
          </a:blip>
          <a:srcRect l="66231" t="65820" r="5618" b="17993"/>
          <a:stretch>
            <a:fillRect/>
          </a:stretch>
        </p:blipFill>
        <p:spPr bwMode="auto">
          <a:xfrm>
            <a:off x="6089650" y="2276475"/>
            <a:ext cx="2063750" cy="309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AA3E3063-D258-4BFE-96E3-7933F748DADC}" type="slidenum">
              <a:rPr lang="cs-CZ" sz="1200">
                <a:solidFill>
                  <a:schemeClr val="tx1">
                    <a:tint val="75000"/>
                  </a:schemeClr>
                </a:solidFill>
                <a:latin typeface="+mn-lt"/>
              </a:rPr>
              <a:pPr algn="r" fontAlgn="auto">
                <a:spcBef>
                  <a:spcPts val="0"/>
                </a:spcBef>
                <a:spcAft>
                  <a:spcPts val="0"/>
                </a:spcAft>
                <a:defRPr/>
              </a:pPr>
              <a:t>13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434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4" name="Rectangle 5"/>
          <p:cNvSpPr txBox="1">
            <a:spLocks/>
          </p:cNvSpPr>
          <p:nvPr/>
        </p:nvSpPr>
        <p:spPr bwMode="auto">
          <a:xfrm>
            <a:off x="384175" y="1125538"/>
            <a:ext cx="8229600"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Uspořádání řetězových převodů</a:t>
            </a:r>
          </a:p>
        </p:txBody>
      </p:sp>
      <p:sp>
        <p:nvSpPr>
          <p:cNvPr id="14345" name="Rectangle 6"/>
          <p:cNvSpPr txBox="1">
            <a:spLocks/>
          </p:cNvSpPr>
          <p:nvPr/>
        </p:nvSpPr>
        <p:spPr bwMode="auto">
          <a:xfrm>
            <a:off x="755650" y="2492375"/>
            <a:ext cx="4032250" cy="2665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r>
              <a:rPr lang="cs-CZ" altLang="cs-CZ" sz="2800" b="1"/>
              <a:t>	</a:t>
            </a:r>
          </a:p>
          <a:p>
            <a:pPr algn="ctr" eaLnBrk="1" hangingPunct="1">
              <a:buFontTx/>
              <a:buNone/>
            </a:pPr>
            <a:r>
              <a:rPr lang="cs-CZ" altLang="cs-CZ" sz="2800" b="1"/>
              <a:t>   </a:t>
            </a:r>
            <a:r>
              <a:rPr lang="cs-CZ" altLang="cs-CZ" sz="2400" b="1"/>
              <a:t>Výhodnější vertikální uspořádání řetězového </a:t>
            </a:r>
          </a:p>
          <a:p>
            <a:pPr eaLnBrk="1" hangingPunct="1">
              <a:buFontTx/>
              <a:buNone/>
            </a:pPr>
            <a:r>
              <a:rPr lang="cs-CZ" altLang="cs-CZ" sz="2400" b="1"/>
              <a:t>        převodu s napínací </a:t>
            </a:r>
          </a:p>
          <a:p>
            <a:pPr eaLnBrk="1" hangingPunct="1">
              <a:buFontTx/>
              <a:buNone/>
            </a:pPr>
            <a:r>
              <a:rPr lang="cs-CZ" altLang="cs-CZ" sz="2400" b="1"/>
              <a:t>               kladkou.</a:t>
            </a:r>
          </a:p>
        </p:txBody>
      </p:sp>
      <p:pic>
        <p:nvPicPr>
          <p:cNvPr id="14346" name="Picture 5" descr="C:\Documents and Settings\Riha\Dokumenty\Obrázky\2013-01-28\IMAGE0021.JPG"/>
          <p:cNvPicPr>
            <a:picLocks noChangeAspect="1" noChangeArrowheads="1"/>
          </p:cNvPicPr>
          <p:nvPr/>
        </p:nvPicPr>
        <p:blipFill>
          <a:blip r:embed="rId4">
            <a:extLst>
              <a:ext uri="{28A0092B-C50C-407E-A947-70E740481C1C}">
                <a14:useLocalDpi xmlns:a14="http://schemas.microsoft.com/office/drawing/2010/main" val="0"/>
              </a:ext>
            </a:extLst>
          </a:blip>
          <a:srcRect l="13712" t="78726" r="55135" b="2602"/>
          <a:stretch>
            <a:fillRect/>
          </a:stretch>
        </p:blipFill>
        <p:spPr bwMode="auto">
          <a:xfrm>
            <a:off x="5651500" y="2133600"/>
            <a:ext cx="2246313" cy="3662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401F884B-4E0B-4891-BD96-46AE9BA74F2B}" type="slidenum">
              <a:rPr lang="cs-CZ" sz="1200">
                <a:solidFill>
                  <a:schemeClr val="tx1">
                    <a:tint val="75000"/>
                  </a:schemeClr>
                </a:solidFill>
                <a:latin typeface="+mn-lt"/>
              </a:rPr>
              <a:pPr algn="r" fontAlgn="auto">
                <a:spcBef>
                  <a:spcPts val="0"/>
                </a:spcBef>
                <a:spcAft>
                  <a:spcPts val="0"/>
                </a:spcAft>
                <a:defRPr/>
              </a:pPr>
              <a:t>14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536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8" name="Rectangle 8"/>
          <p:cNvSpPr>
            <a:spLocks noChangeArrowheads="1"/>
          </p:cNvSpPr>
          <p:nvPr/>
        </p:nvSpPr>
        <p:spPr bwMode="auto">
          <a:xfrm>
            <a:off x="2843213" y="1125538"/>
            <a:ext cx="2973387"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0000FF"/>
                </a:solidFill>
              </a:rPr>
              <a:t>Kontrolní otázky</a:t>
            </a:r>
          </a:p>
        </p:txBody>
      </p:sp>
      <p:sp>
        <p:nvSpPr>
          <p:cNvPr id="15369" name="Zástupný symbol pro obsah 2"/>
          <p:cNvSpPr txBox="1">
            <a:spLocks/>
          </p:cNvSpPr>
          <p:nvPr/>
        </p:nvSpPr>
        <p:spPr bwMode="auto">
          <a:xfrm>
            <a:off x="457200" y="1600200"/>
            <a:ext cx="8075613"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endParaRPr lang="cs-CZ" altLang="cs-CZ" sz="2400"/>
          </a:p>
          <a:p>
            <a:pPr eaLnBrk="1" hangingPunct="1">
              <a:buFontTx/>
              <a:buNone/>
            </a:pPr>
            <a:r>
              <a:rPr lang="cs-CZ" altLang="cs-CZ" sz="2400" b="1"/>
              <a:t>1, Jak rozdělujeme řetězy podle konstrukce?</a:t>
            </a:r>
          </a:p>
          <a:p>
            <a:pPr eaLnBrk="1" hangingPunct="1">
              <a:buFontTx/>
              <a:buNone/>
            </a:pPr>
            <a:r>
              <a:rPr lang="cs-CZ" altLang="cs-CZ" sz="2400" b="1"/>
              <a:t>2, Jaké jsou výhody a nevýhody řetězových převodů?</a:t>
            </a:r>
          </a:p>
          <a:p>
            <a:pPr eaLnBrk="1" hangingPunct="1">
              <a:buFontTx/>
              <a:buNone/>
            </a:pPr>
            <a:r>
              <a:rPr lang="cs-CZ" altLang="cs-CZ" sz="2400" b="1"/>
              <a:t>3, Kde se používají zubové řetězy a pro jaké  </a:t>
            </a:r>
          </a:p>
          <a:p>
            <a:pPr eaLnBrk="1" hangingPunct="1">
              <a:buFontTx/>
              <a:buNone/>
            </a:pPr>
            <a:r>
              <a:rPr lang="cs-CZ" altLang="cs-CZ" sz="2400" b="1"/>
              <a:t>   rychlosti?</a:t>
            </a:r>
          </a:p>
          <a:p>
            <a:pPr eaLnBrk="1" hangingPunct="1">
              <a:buFontTx/>
              <a:buNone/>
            </a:pPr>
            <a:r>
              <a:rPr lang="cs-CZ" altLang="cs-CZ" sz="2400" b="1"/>
              <a:t>4, Jak se rozdělují čepové řetězy a kde se používají</a:t>
            </a:r>
          </a:p>
          <a:p>
            <a:pPr eaLnBrk="1" hangingPunct="1">
              <a:buFontTx/>
              <a:buNone/>
            </a:pPr>
            <a:r>
              <a:rPr lang="cs-CZ" altLang="cs-CZ" sz="2400" b="1"/>
              <a:t>5, Jaké použití je charakteristické pro článkové </a:t>
            </a:r>
          </a:p>
          <a:p>
            <a:pPr eaLnBrk="1" hangingPunct="1">
              <a:buFontTx/>
              <a:buNone/>
            </a:pPr>
            <a:r>
              <a:rPr lang="cs-CZ" altLang="cs-CZ" sz="2400" b="1"/>
              <a:t>    řetězy?</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8B93A7C7-2BDC-4DBF-A5E8-963F261722C5}" type="slidenum">
              <a:rPr lang="cs-CZ" sz="1200">
                <a:solidFill>
                  <a:schemeClr val="tx1">
                    <a:tint val="75000"/>
                  </a:schemeClr>
                </a:solidFill>
                <a:latin typeface="+mn-lt"/>
              </a:rPr>
              <a:pPr algn="r" fontAlgn="auto">
                <a:spcBef>
                  <a:spcPts val="0"/>
                </a:spcBef>
                <a:spcAft>
                  <a:spcPts val="0"/>
                </a:spcAft>
                <a:defRPr/>
              </a:pPr>
              <a:t>15</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639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2" name="Rectangle 8"/>
          <p:cNvSpPr>
            <a:spLocks noChangeArrowheads="1"/>
          </p:cNvSpPr>
          <p:nvPr/>
        </p:nvSpPr>
        <p:spPr bwMode="auto">
          <a:xfrm>
            <a:off x="2843213" y="1125538"/>
            <a:ext cx="307181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0000FF"/>
                </a:solidFill>
              </a:rPr>
              <a:t>Použitá literatura</a:t>
            </a:r>
          </a:p>
        </p:txBody>
      </p:sp>
      <p:sp>
        <p:nvSpPr>
          <p:cNvPr id="36873" name="Zástupný symbol pro obsah 2"/>
          <p:cNvSpPr>
            <a:spLocks/>
          </p:cNvSpPr>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eaLnBrk="0" hangingPunct="0">
              <a:spcBef>
                <a:spcPct val="20000"/>
              </a:spcBef>
              <a:buFontTx/>
              <a:buChar char="•"/>
              <a:defRPr/>
            </a:pPr>
            <a:endParaRPr lang="cs-CZ" sz="2800" b="1" dirty="0"/>
          </a:p>
          <a:p>
            <a:pPr marL="342900" indent="-342900" eaLnBrk="0" hangingPunct="0">
              <a:spcBef>
                <a:spcPct val="20000"/>
              </a:spcBef>
              <a:defRPr/>
            </a:pPr>
            <a:r>
              <a:rPr lang="cs-CZ" b="1" dirty="0"/>
              <a:t>	</a:t>
            </a:r>
            <a:endParaRPr lang="cs-CZ" dirty="0"/>
          </a:p>
          <a:p>
            <a:pPr>
              <a:defRPr/>
            </a:pPr>
            <a:r>
              <a:rPr lang="cs-CZ" dirty="0"/>
              <a:t>     Fialová Dana Ing., </a:t>
            </a:r>
            <a:r>
              <a:rPr lang="cs-CZ" dirty="0" err="1"/>
              <a:t>Gradek</a:t>
            </a:r>
            <a:r>
              <a:rPr lang="cs-CZ" dirty="0"/>
              <a:t>  Vladislav Ing. Zámečnické práce a údržba,  </a:t>
            </a:r>
          </a:p>
          <a:p>
            <a:pPr>
              <a:defRPr/>
            </a:pPr>
            <a:r>
              <a:rPr lang="cs-CZ" dirty="0"/>
              <a:t>     Technologie 3. díl, nakladatelství Parta, 2008, ISBN 978-80-7320-127-2, </a:t>
            </a:r>
          </a:p>
          <a:p>
            <a:pPr>
              <a:defRPr/>
            </a:pPr>
            <a:r>
              <a:rPr lang="cs-CZ" dirty="0"/>
              <a:t>     použité obrázky: snímek č. 5, str. 37, obr. 95, snímek č. 11, str. 37,obr. 98 </a:t>
            </a:r>
          </a:p>
          <a:p>
            <a:pPr>
              <a:defRPr/>
            </a:pPr>
            <a:r>
              <a:rPr lang="cs-CZ" dirty="0"/>
              <a:t>     a 99</a:t>
            </a:r>
          </a:p>
          <a:p>
            <a:pPr>
              <a:defRPr/>
            </a:pPr>
            <a:endParaRPr lang="cs-CZ" dirty="0"/>
          </a:p>
          <a:p>
            <a:pPr marL="342900" indent="-342900" eaLnBrk="0" hangingPunct="0">
              <a:spcBef>
                <a:spcPct val="20000"/>
              </a:spcBef>
              <a:defRPr/>
            </a:pPr>
            <a:r>
              <a:rPr lang="cs-CZ" dirty="0"/>
              <a:t>     </a:t>
            </a:r>
            <a:r>
              <a:rPr lang="cs-CZ" dirty="0" err="1"/>
              <a:t>Dillinger</a:t>
            </a:r>
            <a:r>
              <a:rPr lang="cs-CZ" dirty="0"/>
              <a:t> Josef Ing. a kolektiv, Moderní strojírenství pro školu i praxi, Europa-Sobotáles 2007, ISBN 978-80-86706-19-1, použité obrázky: snímek č. 6, str. 407, obr.1, 2, snímek č. 7, str. 408, obr. 1, snímek č. 8, str. 408, obr. 1, snímek č. 9, str. 407, obr. 4, snímek č. 10, str. 408, obr. 2, snímek č.12, str. 408, obr. 3, snímek č. 13, str. 408, obr. </a:t>
            </a:r>
            <a:r>
              <a:rPr lang="cs-CZ"/>
              <a:t>3</a:t>
            </a:r>
            <a:endParaRPr lang="cs-CZ" dirty="0"/>
          </a:p>
          <a:p>
            <a:pPr marL="342900" indent="-342900" eaLnBrk="0" hangingPunct="0">
              <a:spcBef>
                <a:spcPct val="20000"/>
              </a:spcBef>
              <a:defRPr/>
            </a:pPr>
            <a:endParaRPr lang="cs-CZ" dirty="0"/>
          </a:p>
          <a:p>
            <a:pPr>
              <a:defRPr/>
            </a:pPr>
            <a:endParaRPr lang="cs-CZ" dirty="0"/>
          </a:p>
          <a:p>
            <a:pPr marL="342900" indent="-342900" eaLnBrk="0" hangingPunct="0">
              <a:spcBef>
                <a:spcPct val="20000"/>
              </a:spcBef>
              <a:defRPr/>
            </a:pPr>
            <a:r>
              <a:rPr lang="cs-CZ" b="1" dirty="0"/>
              <a:t>	</a:t>
            </a:r>
            <a:endParaRPr lang="cs-CZ" dirty="0"/>
          </a:p>
          <a:p>
            <a:pPr marL="342900" indent="-342900" eaLnBrk="0" hangingPunct="0">
              <a:spcBef>
                <a:spcPct val="20000"/>
              </a:spcBef>
              <a:defRPr/>
            </a:pPr>
            <a:r>
              <a:rPr lang="cs-CZ" dirty="0"/>
              <a:t>	</a:t>
            </a:r>
          </a:p>
          <a:p>
            <a:pPr marL="342900" indent="-342900" eaLnBrk="0" hangingPunct="0">
              <a:spcBef>
                <a:spcPct val="20000"/>
              </a:spcBef>
              <a:defRPr/>
            </a:pPr>
            <a:r>
              <a:rPr lang="cs-CZ" dirty="0"/>
              <a:t>		</a:t>
            </a:r>
          </a:p>
          <a:p>
            <a:pPr marL="342900" indent="-342900" eaLnBrk="0" hangingPunct="0">
              <a:spcBef>
                <a:spcPct val="20000"/>
              </a:spcBef>
              <a:buFontTx/>
              <a:buChar char="•"/>
              <a:defRPr/>
            </a:pPr>
            <a:endParaRPr lang="cs-CZ" sz="32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1145</TotalTime>
  <Words>606</Words>
  <Application>Microsoft Office PowerPoint</Application>
  <PresentationFormat>Předvádění na obrazovce (4:3)</PresentationFormat>
  <Paragraphs>166</Paragraphs>
  <Slides>15</Slides>
  <Notes>0</Notes>
  <HiddenSlides>0</HiddenSlides>
  <MMClips>0</MMClips>
  <ScaleCrop>false</ScaleCrop>
  <HeadingPairs>
    <vt:vector size="6" baseType="variant">
      <vt:variant>
        <vt:lpstr>Použitá písma</vt:lpstr>
      </vt:variant>
      <vt:variant>
        <vt:i4>4</vt:i4>
      </vt:variant>
      <vt:variant>
        <vt:lpstr>Motiv</vt:lpstr>
      </vt:variant>
      <vt:variant>
        <vt:i4>1</vt:i4>
      </vt:variant>
      <vt:variant>
        <vt:lpstr>Nadpisy snímků</vt:lpstr>
      </vt:variant>
      <vt:variant>
        <vt:i4>15</vt:i4>
      </vt:variant>
    </vt:vector>
  </HeadingPairs>
  <TitlesOfParts>
    <vt:vector size="20" baseType="lpstr">
      <vt:lpstr>Arial</vt:lpstr>
      <vt:lpstr>Calibri</vt:lpstr>
      <vt:lpstr>Times New Roman</vt:lpstr>
      <vt:lpstr>Book Antiqua</vt:lpstr>
      <vt:lpstr>Výchozí návrh</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Ruční obrábění kovů</dc:title>
  <dc:creator>Zdeněk Říha</dc:creator>
  <cp:lastModifiedBy>Zdeněk Říha</cp:lastModifiedBy>
  <cp:revision>89</cp:revision>
  <dcterms:created xsi:type="dcterms:W3CDTF">2007-02-24T11:24:02Z</dcterms:created>
  <dcterms:modified xsi:type="dcterms:W3CDTF">2013-10-24T12:10:39Z</dcterms:modified>
</cp:coreProperties>
</file>