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73" r:id="rId3"/>
    <p:sldId id="306" r:id="rId4"/>
    <p:sldId id="275" r:id="rId5"/>
    <p:sldId id="278" r:id="rId6"/>
    <p:sldId id="282" r:id="rId7"/>
    <p:sldId id="283" r:id="rId8"/>
    <p:sldId id="289" r:id="rId9"/>
    <p:sldId id="290" r:id="rId10"/>
    <p:sldId id="307" r:id="rId11"/>
    <p:sldId id="304" r:id="rId12"/>
    <p:sldId id="305" r:id="rId13"/>
    <p:sldId id="294" r:id="rId14"/>
    <p:sldId id="296" r:id="rId15"/>
    <p:sldId id="298" r:id="rId16"/>
    <p:sldId id="297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3399"/>
    <a:srgbClr val="006600"/>
    <a:srgbClr val="CC0000"/>
    <a:srgbClr val="0033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24" autoAdjust="0"/>
    <p:restoredTop sz="94640" autoAdjust="0"/>
  </p:normalViewPr>
  <p:slideViewPr>
    <p:cSldViewPr>
      <p:cViewPr>
        <p:scale>
          <a:sx n="75" d="100"/>
          <a:sy n="75" d="100"/>
        </p:scale>
        <p:origin x="-2174" y="-5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1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03649-4460-4C84-BC8B-48A12C9FAD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8569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9EE19D-B7EB-4F8C-89C6-0D73E97C13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4334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E6B154-A9C4-462F-8D67-B02C1A0FDE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48747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39B420-9B10-4820-9DCB-B5B597E0C2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0562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929C0C-8643-41D6-BF07-FA44C778C8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6917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17D96B-EB45-45C9-BEC9-E83381ED16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9049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CF750E-4F54-4D32-B351-B517FF3CF6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8578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ED2493-9F4A-49E3-BF2D-1857A3E0D8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1817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CCA6B7-203F-4443-857F-141BA6B787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25799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71D75C-7BF2-4882-B303-336374BE35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5647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FD6411-F8DF-4ED4-BF15-3BDD5AE15B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4588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E88A61-B6AF-4DCC-B497-890C3B0018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18180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FB8B13-E293-47EE-8C04-A3235D401E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53060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9871CE-36E8-4F39-9F42-038FBD20B8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2294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AF6BB1-103F-48F3-8554-EF2A0CEAE2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930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8675CE1B-B5BB-4924-A689-13A3B7BCFF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2.jpeg"/><Relationship Id="rId7" Type="http://schemas.openxmlformats.org/officeDocument/2006/relationships/image" Target="../media/image1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1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Sprocket01b.jpg" TargetMode="External"/><Relationship Id="rId5" Type="http://schemas.openxmlformats.org/officeDocument/2006/relationships/image" Target="../media/image13.jpeg"/><Relationship Id="rId4" Type="http://schemas.openxmlformats.org/officeDocument/2006/relationships/hyperlink" Target="http://cs.wikipedia.org/wiki/Soubor:Sprocket01a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1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Sprocket04.jpg" TargetMode="External"/><Relationship Id="rId5" Type="http://schemas.openxmlformats.org/officeDocument/2006/relationships/image" Target="../media/image15.jpeg"/><Relationship Id="rId4" Type="http://schemas.openxmlformats.org/officeDocument/2006/relationships/hyperlink" Target="http://cs.wikipedia.org/wiki/Soubor:Sprocket02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procket06c.jpg" TargetMode="External"/><Relationship Id="rId13" Type="http://schemas.openxmlformats.org/officeDocument/2006/relationships/image" Target="../media/image22.jpeg"/><Relationship Id="rId18" Type="http://schemas.openxmlformats.org/officeDocument/2006/relationships/hyperlink" Target="http://cs.wikipedia.org/wiki/Soubor:Sprocket07d.jpg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19.jpeg"/><Relationship Id="rId12" Type="http://schemas.openxmlformats.org/officeDocument/2006/relationships/hyperlink" Target="http://cs.wikipedia.org/wiki/Soubor:Sprocket07a.jpg" TargetMode="External"/><Relationship Id="rId17" Type="http://schemas.openxmlformats.org/officeDocument/2006/relationships/image" Target="../media/image24.jpeg"/><Relationship Id="rId2" Type="http://schemas.openxmlformats.org/officeDocument/2006/relationships/image" Target="../media/image1.png"/><Relationship Id="rId16" Type="http://schemas.openxmlformats.org/officeDocument/2006/relationships/hyperlink" Target="http://cs.wikipedia.org/wiki/Soubor:Sprocket07c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Sprocket06b.jpg" TargetMode="External"/><Relationship Id="rId11" Type="http://schemas.openxmlformats.org/officeDocument/2006/relationships/image" Target="../media/image21.jpeg"/><Relationship Id="rId5" Type="http://schemas.openxmlformats.org/officeDocument/2006/relationships/image" Target="../media/image18.jpeg"/><Relationship Id="rId15" Type="http://schemas.openxmlformats.org/officeDocument/2006/relationships/image" Target="../media/image23.jpeg"/><Relationship Id="rId10" Type="http://schemas.openxmlformats.org/officeDocument/2006/relationships/hyperlink" Target="http://cs.wikipedia.org/wiki/Soubor:Sprocket06d.jpg" TargetMode="External"/><Relationship Id="rId19" Type="http://schemas.openxmlformats.org/officeDocument/2006/relationships/image" Target="../media/image25.jpeg"/><Relationship Id="rId4" Type="http://schemas.openxmlformats.org/officeDocument/2006/relationships/hyperlink" Target="http://cs.wikipedia.org/wiki/Soubor:Sprocket06a.jpg" TargetMode="External"/><Relationship Id="rId9" Type="http://schemas.openxmlformats.org/officeDocument/2006/relationships/image" Target="../media/image20.jpeg"/><Relationship Id="rId14" Type="http://schemas.openxmlformats.org/officeDocument/2006/relationships/hyperlink" Target="http://cs.wikipedia.org/wiki/Soubor:Sprocket07b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2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18" name="Group 7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4342393"/>
              </p:ext>
            </p:extLst>
          </p:nvPr>
        </p:nvGraphicFramePr>
        <p:xfrm>
          <a:off x="750888" y="2060575"/>
          <a:ext cx="7559675" cy="3819589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31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Rozdělení ozubených kol podle tvaru a konstrukce zubů, rovnoběžné, různoběžné a mimoběžné osy.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Ozubené kolo, rozteč, výška a šířka zubu, jednoduchý převod a soukolí.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Zdeněk Říha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ročník, žáci 15 - 16 let,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23-68-H/01 Mechanik opravář motorových vozidel</a:t>
                      </a:r>
                      <a:endParaRPr kumimoji="0" lang="cs-CZ" sz="105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2188"/>
            <a:ext cx="7559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cs typeface="Arial" charset="0"/>
              </a:rPr>
              <a:t>Ozubené převody</a:t>
            </a: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C3EB726-1EB7-4828-A537-1E6B7B4CB85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92163" y="1633538"/>
            <a:ext cx="75612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VY_32_INOVACE_31_ 620</a:t>
            </a:r>
            <a:endParaRPr lang="cs-CZ" altLang="cs-CZ" sz="2400" b="1"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350E0BC-EFA0-4094-8FC4-88ECB59579A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1763713" y="1989138"/>
            <a:ext cx="5400675" cy="1938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6000" b="1">
                <a:cs typeface="Arial" charset="0"/>
              </a:rPr>
              <a:t>OZUBENÉ PŘEVODY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68439D9-9028-4FC1-B37C-73B84E6AF0B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8891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417513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800" b="1" kern="0" dirty="0" smtClean="0">
                <a:solidFill>
                  <a:srgbClr val="0000FF"/>
                </a:solidFill>
              </a:rPr>
              <a:t>Ozubená kola</a:t>
            </a:r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buFontTx/>
              <a:buNone/>
              <a:defRPr/>
            </a:pPr>
            <a:r>
              <a:rPr lang="cs-CZ" sz="2400" b="1" kern="0" dirty="0" smtClean="0"/>
              <a:t>	</a:t>
            </a:r>
          </a:p>
          <a:p>
            <a:pPr algn="ctr" eaLnBrk="1" hangingPunct="1">
              <a:buFontTx/>
              <a:buNone/>
              <a:defRPr/>
            </a:pPr>
            <a:r>
              <a:rPr lang="cs-CZ" sz="2400" b="1" kern="0" dirty="0" smtClean="0"/>
              <a:t>	Jsou strojní součásti, jimiž se převádí točivý pohyb a mechanická energie z jednoho hřídele na druhý. Používají se především pro převody se stálým poměrem a s malou osovou vzdáleností hřídelů.</a:t>
            </a:r>
            <a:r>
              <a:rPr lang="cs-CZ" sz="2400" kern="0" dirty="0" smtClean="0"/>
              <a:t> </a:t>
            </a:r>
          </a:p>
        </p:txBody>
      </p:sp>
      <p:pic>
        <p:nvPicPr>
          <p:cNvPr id="4106" name="Picture 5" descr="180px-Spur_Gear_12mm%2C_18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25072" flipH="1">
            <a:off x="5010944" y="2378869"/>
            <a:ext cx="2938463" cy="258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BEC759F-38AE-45A4-B8E1-4DB49AB1EA2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0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Rectangle 5"/>
          <p:cNvSpPr>
            <a:spLocks noChangeArrowheads="1"/>
          </p:cNvSpPr>
          <p:nvPr/>
        </p:nvSpPr>
        <p:spPr bwMode="auto">
          <a:xfrm>
            <a:off x="503238" y="1495425"/>
            <a:ext cx="8135937" cy="4248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altLang="cs-CZ" sz="1800" b="1">
                <a:cs typeface="Times New Roman" pitchFamily="18" charset="0"/>
              </a:rPr>
              <a:t>Převody</a:t>
            </a:r>
            <a:r>
              <a:rPr lang="cs-CZ" altLang="cs-CZ" sz="1800" b="1"/>
              <a:t> slouží k přenosu</a:t>
            </a:r>
            <a:r>
              <a:rPr lang="cs-CZ" altLang="cs-CZ" sz="1800" b="1">
                <a:cs typeface="Times New Roman" pitchFamily="18" charset="0"/>
              </a:rPr>
              <a:t> </a:t>
            </a:r>
            <a:r>
              <a:rPr lang="cs-CZ" altLang="cs-CZ" sz="1800" b="1"/>
              <a:t>momentu síly, </a:t>
            </a:r>
            <a:r>
              <a:rPr lang="cs-CZ" altLang="cs-CZ" sz="1800" b="1">
                <a:cs typeface="Times New Roman" pitchFamily="18" charset="0"/>
              </a:rPr>
              <a:t>změnu </a:t>
            </a:r>
            <a:r>
              <a:rPr lang="cs-CZ" altLang="cs-CZ" sz="1800" b="1"/>
              <a:t>osy </a:t>
            </a:r>
            <a:r>
              <a:rPr lang="cs-CZ" altLang="cs-CZ" sz="1800" b="1">
                <a:cs typeface="Times New Roman" pitchFamily="18" charset="0"/>
              </a:rPr>
              <a:t>nebo směru</a:t>
            </a:r>
            <a:r>
              <a:rPr lang="cs-CZ" altLang="cs-CZ" sz="1800" b="1"/>
              <a:t> otáčení, používají se proto k:</a:t>
            </a:r>
          </a:p>
          <a:p>
            <a:pPr>
              <a:spcBef>
                <a:spcPct val="0"/>
              </a:spcBef>
              <a:buFontTx/>
              <a:buNone/>
            </a:pPr>
            <a:endParaRPr lang="cs-CZ" altLang="cs-CZ" sz="1800" b="1"/>
          </a:p>
          <a:p>
            <a:pPr>
              <a:spcBef>
                <a:spcPct val="0"/>
              </a:spcBef>
              <a:buFontTx/>
              <a:buChar char="-"/>
            </a:pPr>
            <a:r>
              <a:rPr lang="cs-CZ" altLang="cs-CZ" sz="1800" b="1"/>
              <a:t> </a:t>
            </a:r>
            <a:r>
              <a:rPr lang="cs-CZ" altLang="cs-CZ" sz="1800" b="1">
                <a:cs typeface="Times New Roman" pitchFamily="18" charset="0"/>
              </a:rPr>
              <a:t>přenos</a:t>
            </a:r>
            <a:r>
              <a:rPr lang="cs-CZ" altLang="cs-CZ" sz="1800" b="1"/>
              <a:t>u</a:t>
            </a:r>
            <a:r>
              <a:rPr lang="cs-CZ" altLang="cs-CZ" sz="1800" b="1">
                <a:cs typeface="Times New Roman" pitchFamily="18" charset="0"/>
              </a:rPr>
              <a:t> kroutícího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800" b="1">
                <a:cs typeface="Times New Roman" pitchFamily="18" charset="0"/>
              </a:rPr>
              <a:t>  momentu mezi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800" b="1">
                <a:cs typeface="Times New Roman" pitchFamily="18" charset="0"/>
              </a:rPr>
              <a:t>  rovnoběžnými,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800" b="1">
                <a:cs typeface="Times New Roman" pitchFamily="18" charset="0"/>
              </a:rPr>
              <a:t>  různoběžnými</a:t>
            </a:r>
            <a:endParaRPr lang="cs-CZ" altLang="cs-CZ" sz="1800" b="1"/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800" b="1"/>
              <a:t>  a </a:t>
            </a:r>
            <a:r>
              <a:rPr lang="cs-CZ" altLang="cs-CZ" sz="1800" b="1">
                <a:cs typeface="Times New Roman" pitchFamily="18" charset="0"/>
              </a:rPr>
              <a:t>mimoběžnými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800" b="1">
                <a:cs typeface="Times New Roman" pitchFamily="18" charset="0"/>
              </a:rPr>
              <a:t>  osami</a:t>
            </a:r>
          </a:p>
          <a:p>
            <a:pPr>
              <a:spcBef>
                <a:spcPct val="0"/>
              </a:spcBef>
              <a:buFontTx/>
              <a:buNone/>
            </a:pPr>
            <a:endParaRPr lang="cs-CZ" altLang="cs-CZ" sz="1800" b="1"/>
          </a:p>
          <a:p>
            <a:pPr>
              <a:spcBef>
                <a:spcPct val="0"/>
              </a:spcBef>
              <a:buFontTx/>
              <a:buChar char="-"/>
            </a:pPr>
            <a:r>
              <a:rPr lang="cs-CZ" altLang="cs-CZ" sz="1800" b="1"/>
              <a:t> pro z</a:t>
            </a:r>
            <a:r>
              <a:rPr lang="cs-CZ" altLang="cs-CZ" sz="1800" b="1">
                <a:cs typeface="Times New Roman" pitchFamily="18" charset="0"/>
              </a:rPr>
              <a:t>měnu pohybu z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800" b="1">
                <a:cs typeface="Times New Roman" pitchFamily="18" charset="0"/>
              </a:rPr>
              <a:t>  </a:t>
            </a:r>
            <a:r>
              <a:rPr lang="cs-CZ" altLang="cs-CZ" sz="1800" b="1"/>
              <a:t>otáčivého </a:t>
            </a:r>
            <a:r>
              <a:rPr lang="cs-CZ" altLang="cs-CZ" sz="1800" b="1">
                <a:cs typeface="Times New Roman" pitchFamily="18" charset="0"/>
              </a:rPr>
              <a:t>na </a:t>
            </a:r>
            <a:r>
              <a:rPr lang="cs-CZ" altLang="cs-CZ" sz="1800" b="1"/>
              <a:t>přímý</a:t>
            </a:r>
            <a:r>
              <a:rPr lang="cs-CZ" altLang="cs-CZ" sz="1800" b="1">
                <a:cs typeface="Times New Roman" pitchFamily="18" charset="0"/>
              </a:rPr>
              <a:t>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800" b="1">
                <a:cs typeface="Times New Roman" pitchFamily="18" charset="0"/>
              </a:rPr>
              <a:t>  nebo opačně </a:t>
            </a:r>
            <a:endParaRPr lang="cs-CZ" altLang="cs-CZ" sz="1800" b="1"/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800" b="1"/>
              <a:t>  </a:t>
            </a:r>
            <a:r>
              <a:rPr lang="cs-CZ" altLang="cs-CZ" sz="1800" b="1">
                <a:cs typeface="Times New Roman" pitchFamily="18" charset="0"/>
              </a:rPr>
              <a:t>s ozubeným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800" b="1">
                <a:cs typeface="Times New Roman" pitchFamily="18" charset="0"/>
              </a:rPr>
              <a:t>  hřebenem</a:t>
            </a:r>
            <a:r>
              <a:rPr lang="cs-CZ" altLang="cs-CZ" sz="1800" b="1"/>
              <a:t>.</a:t>
            </a:r>
          </a:p>
        </p:txBody>
      </p:sp>
      <p:pic>
        <p:nvPicPr>
          <p:cNvPr id="5129" name="Picture 13" descr="C:\Documents and Settings\Riha\Dokumenty\Obrázky\2013-01-28\IMAGE000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02" t="32698" r="3743" b="42194"/>
          <a:stretch>
            <a:fillRect/>
          </a:stretch>
        </p:blipFill>
        <p:spPr bwMode="auto">
          <a:xfrm>
            <a:off x="3424238" y="2074863"/>
            <a:ext cx="5330825" cy="3668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30" name="TextovéPole 1"/>
          <p:cNvSpPr txBox="1">
            <a:spLocks noChangeArrowheads="1"/>
          </p:cNvSpPr>
          <p:nvPr/>
        </p:nvSpPr>
        <p:spPr bwMode="auto">
          <a:xfrm>
            <a:off x="2124075" y="1052513"/>
            <a:ext cx="482441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Použití převodů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017A2CA-55F1-467A-B8BF-F47A0E480D0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Rectangle 4"/>
          <p:cNvSpPr>
            <a:spLocks noChangeArrowheads="1"/>
          </p:cNvSpPr>
          <p:nvPr/>
        </p:nvSpPr>
        <p:spPr bwMode="auto">
          <a:xfrm>
            <a:off x="468313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250825" y="1057275"/>
            <a:ext cx="8642350" cy="715963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800" b="1" kern="0" dirty="0" smtClean="0">
                <a:solidFill>
                  <a:srgbClr val="0000FF"/>
                </a:solidFill>
              </a:rPr>
              <a:t>Geometrie a popis ozubeného kola</a:t>
            </a:r>
          </a:p>
        </p:txBody>
      </p:sp>
      <p:pic>
        <p:nvPicPr>
          <p:cNvPr id="6154" name="Picture 2" descr="C:\Documents and Settings\Riha\Dokumenty\Obrázky\2013-01-28\IMAGE000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28" t="67439" r="2548" b="3481"/>
          <a:stretch>
            <a:fillRect/>
          </a:stretch>
        </p:blipFill>
        <p:spPr bwMode="auto">
          <a:xfrm>
            <a:off x="755650" y="1663700"/>
            <a:ext cx="7632700" cy="420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F719ACB-5440-4246-A02C-3D3CE3FF376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Rectangle 2"/>
          <p:cNvSpPr>
            <a:spLocks noChangeArrowheads="1"/>
          </p:cNvSpPr>
          <p:nvPr/>
        </p:nvSpPr>
        <p:spPr bwMode="auto">
          <a:xfrm>
            <a:off x="539750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57200" y="1098550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800" b="1" kern="0" dirty="0" smtClean="0">
                <a:solidFill>
                  <a:srgbClr val="0000FF"/>
                </a:solidFill>
              </a:rPr>
              <a:t>Jednoduchý převod</a:t>
            </a:r>
            <a:r>
              <a:rPr lang="cs-CZ" sz="4000" kern="0" dirty="0" smtClean="0"/>
              <a:t/>
            </a:r>
            <a:br>
              <a:rPr lang="cs-CZ" sz="4000" kern="0" dirty="0" smtClean="0"/>
            </a:br>
            <a:endParaRPr lang="cs-CZ" sz="4000" kern="0" dirty="0" smtClean="0"/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488950" y="2005013"/>
            <a:ext cx="4038600" cy="358457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ctr" eaLnBrk="1" hangingPunct="1">
              <a:buFontTx/>
              <a:buNone/>
              <a:defRPr/>
            </a:pPr>
            <a:r>
              <a:rPr lang="cs-CZ" sz="2800" kern="0" dirty="0" smtClean="0"/>
              <a:t>	</a:t>
            </a:r>
            <a:r>
              <a:rPr lang="cs-CZ" sz="2400" b="1" kern="0" dirty="0" smtClean="0"/>
              <a:t>Jednoduchý převod se skládá z dvojice kol, zpravidla z malého (pastorek) a velkého ozubeného kola. Dvě vzájemně zabírající kola se také nazývají</a:t>
            </a:r>
            <a:r>
              <a:rPr lang="cs-CZ" sz="2400" kern="0" dirty="0" smtClean="0"/>
              <a:t> </a:t>
            </a:r>
            <a:r>
              <a:rPr lang="cs-CZ" sz="2400" b="1" kern="0" dirty="0" smtClean="0"/>
              <a:t>jednoduché soukolí</a:t>
            </a:r>
            <a:r>
              <a:rPr lang="cs-CZ" sz="2400" kern="0" dirty="0" smtClean="0"/>
              <a:t>.</a:t>
            </a:r>
          </a:p>
        </p:txBody>
      </p:sp>
      <p:pic>
        <p:nvPicPr>
          <p:cNvPr id="7179" name="Picture 5" descr="103px-Sprocket01c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3788" y="1925638"/>
            <a:ext cx="3152775" cy="3671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3610222-15A6-4CAF-BA63-C28CED97DC9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2"/>
          <p:cNvSpPr>
            <a:spLocks noChangeArrowheads="1"/>
          </p:cNvSpPr>
          <p:nvPr/>
        </p:nvSpPr>
        <p:spPr bwMode="auto">
          <a:xfrm>
            <a:off x="457200" y="1052513"/>
            <a:ext cx="8229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400" b="1">
              <a:solidFill>
                <a:schemeClr val="tx2"/>
              </a:solidFill>
            </a:endParaRPr>
          </a:p>
        </p:txBody>
      </p:sp>
      <p:sp>
        <p:nvSpPr>
          <p:cNvPr id="13" name="Rectangle 2"/>
          <p:cNvSpPr txBox="1">
            <a:spLocks noChangeArrowheads="1"/>
          </p:cNvSpPr>
          <p:nvPr/>
        </p:nvSpPr>
        <p:spPr>
          <a:xfrm>
            <a:off x="477838" y="1073150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800" b="1" kern="0" dirty="0" smtClean="0">
                <a:solidFill>
                  <a:srgbClr val="0000FF"/>
                </a:solidFill>
              </a:rPr>
              <a:t>Složený převod</a:t>
            </a:r>
            <a:r>
              <a:rPr lang="cs-CZ" sz="4800" kern="0" dirty="0" smtClean="0"/>
              <a:t/>
            </a:r>
            <a:br>
              <a:rPr lang="cs-CZ" sz="4800" kern="0" dirty="0" smtClean="0"/>
            </a:br>
            <a:endParaRPr lang="cs-CZ" sz="4800" kern="0" dirty="0" smtClean="0"/>
          </a:p>
        </p:txBody>
      </p:sp>
      <p:pic>
        <p:nvPicPr>
          <p:cNvPr id="8202" name="Picture 5" descr="120px-Sprocket01cb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2060575"/>
            <a:ext cx="4319588" cy="3565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6" name="Rectangle 4"/>
          <p:cNvSpPr txBox="1">
            <a:spLocks noChangeArrowheads="1"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buFontTx/>
              <a:buNone/>
              <a:defRPr/>
            </a:pPr>
            <a:r>
              <a:rPr lang="cs-CZ" sz="2800" b="1" kern="0" dirty="0" smtClean="0"/>
              <a:t>	</a:t>
            </a:r>
          </a:p>
          <a:p>
            <a:pPr algn="ctr" eaLnBrk="1" hangingPunct="1">
              <a:buFontTx/>
              <a:buNone/>
              <a:defRPr/>
            </a:pPr>
            <a:r>
              <a:rPr lang="cs-CZ" sz="2800" b="1" kern="0" dirty="0" smtClean="0"/>
              <a:t>	</a:t>
            </a:r>
            <a:r>
              <a:rPr lang="cs-CZ" sz="2400" b="1" kern="0" dirty="0" smtClean="0"/>
              <a:t>Složený převod je převod, kdy je v záběru více dvojic ozubených kol. </a:t>
            </a:r>
          </a:p>
          <a:p>
            <a:pPr algn="ctr" eaLnBrk="1" hangingPunct="1">
              <a:buFontTx/>
              <a:buNone/>
              <a:defRPr/>
            </a:pPr>
            <a:r>
              <a:rPr lang="cs-CZ" sz="2400" b="1" kern="0" dirty="0" smtClean="0"/>
              <a:t>	Je-li v záběru několik dvojic kol, nazýváme toto</a:t>
            </a:r>
            <a:r>
              <a:rPr lang="cs-CZ" sz="2400" kern="0" dirty="0" smtClean="0"/>
              <a:t> </a:t>
            </a:r>
            <a:r>
              <a:rPr lang="cs-CZ" sz="2400" b="1" kern="0" dirty="0" smtClean="0"/>
              <a:t>složeným</a:t>
            </a:r>
            <a:r>
              <a:rPr lang="cs-CZ" sz="2400" kern="0" dirty="0" smtClean="0"/>
              <a:t> </a:t>
            </a:r>
            <a:r>
              <a:rPr lang="cs-CZ" sz="2400" b="1" kern="0" dirty="0" smtClean="0"/>
              <a:t>soukolím.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631322C-E08F-4F3C-B09B-4B8DD4014A2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TextovéPole 1"/>
          <p:cNvSpPr txBox="1">
            <a:spLocks noChangeArrowheads="1"/>
          </p:cNvSpPr>
          <p:nvPr/>
        </p:nvSpPr>
        <p:spPr bwMode="auto">
          <a:xfrm>
            <a:off x="307975" y="1106488"/>
            <a:ext cx="83629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 </a:t>
            </a:r>
            <a:r>
              <a:rPr lang="cs-CZ" altLang="cs-CZ" sz="2400" b="1">
                <a:solidFill>
                  <a:srgbClr val="0000FF"/>
                </a:solidFill>
              </a:rPr>
              <a:t>Rozdělení ozubených kol podle vzájemné polohy hřídelí</a:t>
            </a:r>
            <a:endParaRPr lang="cs-CZ" altLang="cs-CZ" sz="2400">
              <a:solidFill>
                <a:srgbClr val="0000FF"/>
              </a:solidFill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457200" y="1844675"/>
            <a:ext cx="8229600" cy="39036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eaLnBrk="1" hangingPunct="1">
              <a:buFontTx/>
              <a:buNone/>
              <a:defRPr/>
            </a:pPr>
            <a:r>
              <a:rPr lang="cs-CZ" sz="2000" b="1" kern="0" dirty="0" smtClean="0"/>
              <a:t>Rovnoběžné osy: čelní soukolí s vnějším nebo vnitřním ozubením.</a:t>
            </a:r>
          </a:p>
          <a:p>
            <a:pPr marL="0" indent="0" eaLnBrk="1" hangingPunct="1">
              <a:buFontTx/>
              <a:buNone/>
              <a:defRPr/>
            </a:pPr>
            <a:r>
              <a:rPr lang="cs-CZ" sz="2000" b="1" kern="0" dirty="0" smtClean="0">
                <a:solidFill>
                  <a:srgbClr val="FF0000"/>
                </a:solidFill>
              </a:rPr>
              <a:t>Různoběžné osy: (soukolí kuželová, úhel může být i jiný než 90°)</a:t>
            </a:r>
            <a:endParaRPr lang="cs-CZ" sz="2000" b="1" kern="0" dirty="0" smtClean="0"/>
          </a:p>
          <a:p>
            <a:pPr marL="0" indent="0" eaLnBrk="1" hangingPunct="1">
              <a:buFontTx/>
              <a:buNone/>
              <a:defRPr/>
            </a:pPr>
            <a:r>
              <a:rPr lang="cs-CZ" sz="2000" b="1" kern="0" dirty="0" smtClean="0">
                <a:solidFill>
                  <a:srgbClr val="00B050"/>
                </a:solidFill>
              </a:rPr>
              <a:t>Mimoběžné osy: (šroubová soukolí válcová, soukolí šneková,    </a:t>
            </a:r>
          </a:p>
          <a:p>
            <a:pPr marL="0" indent="0" eaLnBrk="1" hangingPunct="1">
              <a:buFontTx/>
              <a:buNone/>
              <a:defRPr/>
            </a:pPr>
            <a:r>
              <a:rPr lang="cs-CZ" sz="2000" b="1" kern="0" dirty="0" smtClean="0">
                <a:solidFill>
                  <a:srgbClr val="00B050"/>
                </a:solidFill>
              </a:rPr>
              <a:t>soukolí hypoidní)</a:t>
            </a:r>
          </a:p>
          <a:p>
            <a:pPr marL="0" indent="0" eaLnBrk="1" hangingPunct="1">
              <a:buFontTx/>
              <a:buNone/>
              <a:defRPr/>
            </a:pPr>
            <a:endParaRPr lang="cs-CZ" b="1" kern="0" dirty="0" smtClean="0"/>
          </a:p>
        </p:txBody>
      </p:sp>
      <p:pic>
        <p:nvPicPr>
          <p:cNvPr id="9226" name="Obrázek 3" descr="Sprocket01a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3463925"/>
            <a:ext cx="1330325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7" name="Obrázek 4" descr="Sprocket01b.jp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9225" y="3644900"/>
            <a:ext cx="1800225" cy="1785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8" name="Obrázek 5" descr="Sprocket02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475" y="4019550"/>
            <a:ext cx="1466850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9" name="Obrázek 6" descr="Sprocket03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263" y="3810000"/>
            <a:ext cx="1171575" cy="172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30" name="Obrázek 7" descr="Sprocket04.jp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6975" y="3948113"/>
            <a:ext cx="1077913" cy="1589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31" name="Obrázek 8" descr="Sprocket05.jpg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9963" y="2936875"/>
            <a:ext cx="1770062" cy="1312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32" name="TextovéPole 9"/>
          <p:cNvSpPr txBox="1">
            <a:spLocks noChangeArrowheads="1"/>
          </p:cNvSpPr>
          <p:nvPr/>
        </p:nvSpPr>
        <p:spPr bwMode="auto">
          <a:xfrm>
            <a:off x="646113" y="5446713"/>
            <a:ext cx="20161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solidFill>
                  <a:srgbClr val="3333FF"/>
                </a:solidFill>
              </a:rPr>
              <a:t>Osy rovnoběžné</a:t>
            </a:r>
          </a:p>
        </p:txBody>
      </p:sp>
      <p:sp>
        <p:nvSpPr>
          <p:cNvPr id="9233" name="TextovéPole 10"/>
          <p:cNvSpPr txBox="1">
            <a:spLocks noChangeArrowheads="1"/>
          </p:cNvSpPr>
          <p:nvPr/>
        </p:nvSpPr>
        <p:spPr bwMode="auto">
          <a:xfrm>
            <a:off x="3190875" y="3644900"/>
            <a:ext cx="20875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solidFill>
                  <a:srgbClr val="FF0000"/>
                </a:solidFill>
              </a:rPr>
              <a:t>Osy různoběžné</a:t>
            </a:r>
          </a:p>
        </p:txBody>
      </p:sp>
      <p:sp>
        <p:nvSpPr>
          <p:cNvPr id="9234" name="TextovéPole 11"/>
          <p:cNvSpPr txBox="1">
            <a:spLocks noChangeArrowheads="1"/>
          </p:cNvSpPr>
          <p:nvPr/>
        </p:nvSpPr>
        <p:spPr bwMode="auto">
          <a:xfrm>
            <a:off x="5965825" y="5549900"/>
            <a:ext cx="21288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solidFill>
                  <a:srgbClr val="00B050"/>
                </a:solidFill>
              </a:rPr>
              <a:t>Osy mimoběžné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FAF295E-BAAF-43FC-B999-C7CDDED956F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Rectangle 2"/>
          <p:cNvSpPr>
            <a:spLocks noChangeArrowheads="1"/>
          </p:cNvSpPr>
          <p:nvPr/>
        </p:nvSpPr>
        <p:spPr bwMode="auto">
          <a:xfrm>
            <a:off x="468313" y="1125538"/>
            <a:ext cx="8229600" cy="29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>
          <a:xfrm>
            <a:off x="457200" y="1914525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buFontTx/>
              <a:buNone/>
              <a:defRPr/>
            </a:pPr>
            <a:endParaRPr lang="cs-CZ" sz="2400" b="1" kern="0" dirty="0" smtClean="0"/>
          </a:p>
          <a:p>
            <a:pPr marL="0" indent="0" eaLnBrk="1" hangingPunct="1">
              <a:buFontTx/>
              <a:buNone/>
              <a:defRPr/>
            </a:pPr>
            <a:r>
              <a:rPr lang="cs-CZ" sz="2400" b="1" kern="0" dirty="0" smtClean="0"/>
              <a:t>    Rovnoběžné osy</a:t>
            </a:r>
            <a:r>
              <a:rPr lang="cs-CZ" sz="2400" kern="0" dirty="0"/>
              <a:t> </a:t>
            </a:r>
            <a:r>
              <a:rPr lang="cs-CZ" sz="2400" b="1" kern="0" dirty="0" smtClean="0">
                <a:solidFill>
                  <a:srgbClr val="7030A0"/>
                </a:solidFill>
              </a:rPr>
              <a:t>- </a:t>
            </a:r>
            <a:r>
              <a:rPr lang="cs-CZ" sz="2400" b="1" kern="0" dirty="0" smtClean="0">
                <a:solidFill>
                  <a:srgbClr val="FF3399"/>
                </a:solidFill>
              </a:rPr>
              <a:t>s vnějším ozubením</a:t>
            </a:r>
          </a:p>
          <a:p>
            <a:pPr lvl="1" eaLnBrk="1" hangingPunct="1">
              <a:buFontTx/>
              <a:buNone/>
              <a:defRPr/>
            </a:pPr>
            <a:endParaRPr lang="cs-CZ" sz="2400" kern="0" dirty="0" smtClean="0"/>
          </a:p>
          <a:p>
            <a:pPr lvl="1" eaLnBrk="1" hangingPunct="1">
              <a:buFontTx/>
              <a:buNone/>
              <a:defRPr/>
            </a:pPr>
            <a:r>
              <a:rPr lang="cs-CZ" sz="2400" kern="0" dirty="0" smtClean="0"/>
              <a:t> 				</a:t>
            </a:r>
          </a:p>
          <a:p>
            <a:pPr lvl="1" eaLnBrk="1" hangingPunct="1">
              <a:buFontTx/>
              <a:buNone/>
              <a:defRPr/>
            </a:pPr>
            <a:r>
              <a:rPr lang="cs-CZ" sz="2400" kern="0" dirty="0"/>
              <a:t>	</a:t>
            </a:r>
            <a:r>
              <a:rPr lang="cs-CZ" sz="2400" kern="0" dirty="0" smtClean="0"/>
              <a:t>		          </a:t>
            </a:r>
            <a:r>
              <a:rPr lang="cs-CZ" sz="2400" b="1" kern="0" dirty="0" smtClean="0">
                <a:solidFill>
                  <a:srgbClr val="006600"/>
                </a:solidFill>
              </a:rPr>
              <a:t>- s vnitřním </a:t>
            </a:r>
          </a:p>
          <a:p>
            <a:pPr lvl="1" eaLnBrk="1" hangingPunct="1">
              <a:buFontTx/>
              <a:buNone/>
              <a:defRPr/>
            </a:pPr>
            <a:r>
              <a:rPr lang="cs-CZ" sz="2400" b="1" kern="0" dirty="0">
                <a:solidFill>
                  <a:srgbClr val="006600"/>
                </a:solidFill>
              </a:rPr>
              <a:t>	</a:t>
            </a:r>
            <a:r>
              <a:rPr lang="cs-CZ" sz="2400" b="1" kern="0" dirty="0" smtClean="0">
                <a:solidFill>
                  <a:srgbClr val="006600"/>
                </a:solidFill>
              </a:rPr>
              <a:t>		            ozubením</a:t>
            </a:r>
          </a:p>
          <a:p>
            <a:pPr eaLnBrk="1" hangingPunct="1">
              <a:defRPr/>
            </a:pPr>
            <a:endParaRPr lang="cs-CZ" kern="0" dirty="0" smtClean="0"/>
          </a:p>
        </p:txBody>
      </p:sp>
      <p:pic>
        <p:nvPicPr>
          <p:cNvPr id="10250" name="Picture 4" descr="85px-Sprocket01a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23" r="13422"/>
          <a:stretch>
            <a:fillRect/>
          </a:stretch>
        </p:blipFill>
        <p:spPr bwMode="auto">
          <a:xfrm>
            <a:off x="6089650" y="2852738"/>
            <a:ext cx="1862138" cy="287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51" name="Picture 5" descr="120px-Sprocket01b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763" y="3429000"/>
            <a:ext cx="2159000" cy="2147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52" name="TextovéPole 19"/>
          <p:cNvSpPr txBox="1">
            <a:spLocks noChangeArrowheads="1"/>
          </p:cNvSpPr>
          <p:nvPr/>
        </p:nvSpPr>
        <p:spPr bwMode="auto">
          <a:xfrm>
            <a:off x="307975" y="1106488"/>
            <a:ext cx="83629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 </a:t>
            </a:r>
            <a:r>
              <a:rPr lang="cs-CZ" altLang="cs-CZ" sz="2400" b="1">
                <a:solidFill>
                  <a:srgbClr val="0000FF"/>
                </a:solidFill>
              </a:rPr>
              <a:t>Rozdělení ozubených kol podle vzájemné polohy hřídelí</a:t>
            </a:r>
            <a:endParaRPr lang="cs-CZ" altLang="cs-CZ" sz="2400">
              <a:solidFill>
                <a:srgbClr val="0000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2EA08D3-AAD5-4604-9749-E68B92656A0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1273" name="TextovéPole 13"/>
          <p:cNvSpPr txBox="1">
            <a:spLocks noChangeArrowheads="1"/>
          </p:cNvSpPr>
          <p:nvPr/>
        </p:nvSpPr>
        <p:spPr bwMode="auto">
          <a:xfrm>
            <a:off x="307975" y="1106488"/>
            <a:ext cx="83629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 </a:t>
            </a:r>
            <a:r>
              <a:rPr lang="cs-CZ" altLang="cs-CZ" sz="2400" b="1">
                <a:solidFill>
                  <a:srgbClr val="0000FF"/>
                </a:solidFill>
              </a:rPr>
              <a:t>Rozdělení ozubených kol podle vzájemné polohy hřídelí</a:t>
            </a:r>
            <a:endParaRPr lang="cs-CZ" altLang="cs-CZ" sz="2400">
              <a:solidFill>
                <a:srgbClr val="0000FF"/>
              </a:solidFill>
            </a:endParaRPr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>
          <a:xfrm>
            <a:off x="457200" y="1196975"/>
            <a:ext cx="8229600" cy="4929188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buFontTx/>
              <a:buNone/>
              <a:defRPr/>
            </a:pPr>
            <a:r>
              <a:rPr lang="cs-CZ" kern="0" dirty="0" smtClean="0"/>
              <a:t>	</a:t>
            </a:r>
          </a:p>
          <a:p>
            <a:pPr eaLnBrk="1" hangingPunct="1">
              <a:buFontTx/>
              <a:buNone/>
              <a:defRPr/>
            </a:pPr>
            <a:r>
              <a:rPr lang="cs-CZ" sz="2400" b="1" kern="0" dirty="0" smtClean="0">
                <a:solidFill>
                  <a:srgbClr val="FF0000"/>
                </a:solidFill>
              </a:rPr>
              <a:t>Různoběžné osy</a:t>
            </a:r>
            <a:r>
              <a:rPr lang="cs-CZ" sz="2400" kern="0" dirty="0" smtClean="0">
                <a:solidFill>
                  <a:srgbClr val="FF0000"/>
                </a:solidFill>
              </a:rPr>
              <a:t>: </a:t>
            </a:r>
          </a:p>
          <a:p>
            <a:pPr eaLnBrk="1" hangingPunct="1">
              <a:buFontTx/>
              <a:buNone/>
              <a:defRPr/>
            </a:pPr>
            <a:endParaRPr lang="cs-CZ" sz="2400" kern="0" dirty="0"/>
          </a:p>
          <a:p>
            <a:pPr eaLnBrk="1" hangingPunct="1">
              <a:buFontTx/>
              <a:buNone/>
              <a:defRPr/>
            </a:pPr>
            <a:r>
              <a:rPr lang="cs-CZ" sz="2400" kern="0" dirty="0" smtClean="0"/>
              <a:t>	</a:t>
            </a:r>
            <a:r>
              <a:rPr lang="cs-CZ" sz="2000" kern="0" dirty="0" smtClean="0"/>
              <a:t>(soukolí kuželová, úhel může být </a:t>
            </a:r>
          </a:p>
          <a:p>
            <a:pPr eaLnBrk="1" hangingPunct="1">
              <a:buFontTx/>
              <a:buNone/>
              <a:defRPr/>
            </a:pPr>
            <a:r>
              <a:rPr lang="cs-CZ" sz="2000" kern="0" dirty="0" smtClean="0"/>
              <a:t>       i jiný než 90°).</a:t>
            </a:r>
          </a:p>
          <a:p>
            <a:pPr eaLnBrk="1" hangingPunct="1">
              <a:buFontTx/>
              <a:buNone/>
              <a:defRPr/>
            </a:pPr>
            <a:endParaRPr lang="cs-CZ" sz="2400" kern="0" dirty="0" smtClean="0"/>
          </a:p>
          <a:p>
            <a:pPr eaLnBrk="1" hangingPunct="1">
              <a:buFontTx/>
              <a:buNone/>
              <a:defRPr/>
            </a:pPr>
            <a:r>
              <a:rPr lang="cs-CZ" sz="2400" kern="0" dirty="0" smtClean="0"/>
              <a:t>	</a:t>
            </a:r>
            <a:endParaRPr lang="cs-CZ" sz="2400" b="1" kern="0" dirty="0" smtClean="0"/>
          </a:p>
          <a:p>
            <a:pPr eaLnBrk="1" hangingPunct="1">
              <a:buFontTx/>
              <a:buNone/>
              <a:defRPr/>
            </a:pPr>
            <a:r>
              <a:rPr lang="cs-CZ" sz="2400" b="1" kern="0" dirty="0" smtClean="0">
                <a:solidFill>
                  <a:srgbClr val="00B050"/>
                </a:solidFill>
              </a:rPr>
              <a:t>         				Mimoběžné osy</a:t>
            </a:r>
            <a:r>
              <a:rPr lang="cs-CZ" sz="2400" kern="0" dirty="0" smtClean="0">
                <a:solidFill>
                  <a:srgbClr val="00B050"/>
                </a:solidFill>
              </a:rPr>
              <a:t>: </a:t>
            </a:r>
          </a:p>
          <a:p>
            <a:pPr eaLnBrk="1" hangingPunct="1">
              <a:buFontTx/>
              <a:buNone/>
              <a:defRPr/>
            </a:pPr>
            <a:r>
              <a:rPr lang="cs-CZ" sz="2400" kern="0" dirty="0" smtClean="0"/>
              <a:t>	</a:t>
            </a:r>
            <a:r>
              <a:rPr lang="cs-CZ" sz="2000" kern="0" dirty="0" smtClean="0"/>
              <a:t>     				(šroubová válcová, nebo šneková</a:t>
            </a:r>
          </a:p>
          <a:p>
            <a:pPr eaLnBrk="1" hangingPunct="1">
              <a:buFontTx/>
              <a:buNone/>
              <a:defRPr/>
            </a:pPr>
            <a:r>
              <a:rPr lang="cs-CZ" sz="2000" kern="0" dirty="0" smtClean="0"/>
              <a:t>					  soukolí).</a:t>
            </a:r>
          </a:p>
          <a:p>
            <a:pPr eaLnBrk="1" hangingPunct="1">
              <a:buFontTx/>
              <a:buNone/>
              <a:defRPr/>
            </a:pPr>
            <a:endParaRPr lang="cs-CZ" sz="2000" kern="0" dirty="0" smtClean="0"/>
          </a:p>
          <a:p>
            <a:pPr eaLnBrk="1" hangingPunct="1">
              <a:buFontTx/>
              <a:buNone/>
              <a:defRPr/>
            </a:pPr>
            <a:r>
              <a:rPr lang="cs-CZ" sz="2000" kern="0" dirty="0"/>
              <a:t>	</a:t>
            </a:r>
            <a:r>
              <a:rPr lang="cs-CZ" sz="2000" kern="0" dirty="0" smtClean="0"/>
              <a:t>		</a:t>
            </a:r>
            <a:r>
              <a:rPr lang="cs-CZ" sz="2000" kern="0" dirty="0"/>
              <a:t>	</a:t>
            </a:r>
            <a:r>
              <a:rPr lang="cs-CZ" sz="2000" kern="0" dirty="0" smtClean="0"/>
              <a:t>				</a:t>
            </a:r>
          </a:p>
        </p:txBody>
      </p:sp>
      <p:pic>
        <p:nvPicPr>
          <p:cNvPr id="11275" name="Picture 4" descr="120px-Sprocket02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18" r="5580"/>
          <a:stretch>
            <a:fillRect/>
          </a:stretch>
        </p:blipFill>
        <p:spPr bwMode="auto">
          <a:xfrm>
            <a:off x="4937125" y="2133600"/>
            <a:ext cx="2305050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6" name="Picture 5" descr="81px-Sprocket04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3929063"/>
            <a:ext cx="3095625" cy="2111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0F2DC8B-FE7C-4264-8919-27E874C1F91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214313" y="1060450"/>
            <a:ext cx="8715375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800" b="1" kern="0" dirty="0" smtClean="0"/>
              <a:t>Různoběžné a mimoběžné osy</a:t>
            </a:r>
          </a:p>
        </p:txBody>
      </p:sp>
      <p:pic>
        <p:nvPicPr>
          <p:cNvPr id="12298" name="Picture 2" descr="C:\Documents and Settings\Riha\Dokumenty\Obrázky\2013-01-28\IMAGE000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75" t="4929" r="4234" b="70627"/>
          <a:stretch>
            <a:fillRect/>
          </a:stretch>
        </p:blipFill>
        <p:spPr bwMode="auto">
          <a:xfrm>
            <a:off x="936625" y="1773238"/>
            <a:ext cx="7270750" cy="4071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92F154F-553F-4C86-9ADD-C6FD48BB6A1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33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0" name="Rectangle 2"/>
          <p:cNvSpPr>
            <a:spLocks noChangeArrowheads="1"/>
          </p:cNvSpPr>
          <p:nvPr/>
        </p:nvSpPr>
        <p:spPr bwMode="auto">
          <a:xfrm>
            <a:off x="468313" y="981075"/>
            <a:ext cx="8229600" cy="5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349250" y="1125538"/>
            <a:ext cx="8229600" cy="62706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800" b="1" kern="0" dirty="0" smtClean="0">
                <a:solidFill>
                  <a:srgbClr val="0000FF"/>
                </a:solidFill>
              </a:rPr>
              <a:t>Rozdělení kol podle tvaru zubů</a:t>
            </a:r>
            <a:r>
              <a:rPr lang="cs-CZ" sz="4000" kern="0" dirty="0" smtClean="0"/>
              <a:t/>
            </a:r>
            <a:br>
              <a:rPr lang="cs-CZ" sz="4000" kern="0" dirty="0" smtClean="0"/>
            </a:br>
            <a:endParaRPr lang="cs-CZ" sz="4000" kern="0" dirty="0" smtClean="0"/>
          </a:p>
        </p:txBody>
      </p:sp>
      <p:pic>
        <p:nvPicPr>
          <p:cNvPr id="13322" name="Picture 4" descr="120px-Sprocket06a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275" y="2332038"/>
            <a:ext cx="1595438" cy="1400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3" name="TextovéPole 1"/>
          <p:cNvSpPr txBox="1">
            <a:spLocks noChangeArrowheads="1"/>
          </p:cNvSpPr>
          <p:nvPr/>
        </p:nvSpPr>
        <p:spPr bwMode="auto">
          <a:xfrm>
            <a:off x="900113" y="1844675"/>
            <a:ext cx="24479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>
                <a:solidFill>
                  <a:srgbClr val="FF0000"/>
                </a:solidFill>
              </a:rPr>
              <a:t>Čelní kola a zuby:</a:t>
            </a:r>
          </a:p>
        </p:txBody>
      </p:sp>
      <p:pic>
        <p:nvPicPr>
          <p:cNvPr id="13324" name="Picture 5" descr="120px-Sprocket06b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9363" y="2332038"/>
            <a:ext cx="1584325" cy="1389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5" name="Picture 6" descr="120px-Sprocket06c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2300" y="2266950"/>
            <a:ext cx="1657350" cy="1454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6" name="Picture 7" descr="120px-Sprocket06d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9650" y="2320925"/>
            <a:ext cx="1576388" cy="1382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7" name="TextovéPole 2"/>
          <p:cNvSpPr txBox="1">
            <a:spLocks noChangeArrowheads="1"/>
          </p:cNvSpPr>
          <p:nvPr/>
        </p:nvSpPr>
        <p:spPr bwMode="auto">
          <a:xfrm>
            <a:off x="1042988" y="3032125"/>
            <a:ext cx="74168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>
                <a:solidFill>
                  <a:srgbClr val="3333FF"/>
                </a:solidFill>
              </a:rPr>
              <a:t>     </a:t>
            </a:r>
            <a:r>
              <a:rPr lang="cs-CZ" altLang="cs-CZ" sz="2000" b="1">
                <a:solidFill>
                  <a:srgbClr val="FF0000"/>
                </a:solidFill>
              </a:rPr>
              <a:t>přímé 	         šikmé 	           šípové 	        zakřivené</a:t>
            </a:r>
            <a:endParaRPr lang="cs-CZ" altLang="cs-CZ" sz="2000">
              <a:solidFill>
                <a:srgbClr val="FF0000"/>
              </a:solidFill>
            </a:endParaRPr>
          </a:p>
        </p:txBody>
      </p:sp>
      <p:sp>
        <p:nvSpPr>
          <p:cNvPr id="13328" name="TextovéPole 3"/>
          <p:cNvSpPr txBox="1">
            <a:spLocks noChangeArrowheads="1"/>
          </p:cNvSpPr>
          <p:nvPr/>
        </p:nvSpPr>
        <p:spPr bwMode="auto">
          <a:xfrm>
            <a:off x="1114425" y="3781425"/>
            <a:ext cx="34321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 i="1">
                <a:solidFill>
                  <a:srgbClr val="0000FF"/>
                </a:solidFill>
              </a:rPr>
              <a:t>Kuželová soukolí a zuby:</a:t>
            </a:r>
            <a:endParaRPr lang="cs-CZ" altLang="cs-CZ" sz="2000">
              <a:solidFill>
                <a:srgbClr val="0000FF"/>
              </a:solidFill>
            </a:endParaRPr>
          </a:p>
        </p:txBody>
      </p:sp>
      <p:pic>
        <p:nvPicPr>
          <p:cNvPr id="13329" name="Picture 8" descr="120px-Sprocket07a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675" y="4160838"/>
            <a:ext cx="1800225" cy="1579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30" name="Picture 9" descr="120px-Sprocket07b">
            <a:hlinkClick r:id="rId14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32"/>
          <a:stretch>
            <a:fillRect/>
          </a:stretch>
        </p:blipFill>
        <p:spPr bwMode="auto">
          <a:xfrm>
            <a:off x="2473325" y="4275138"/>
            <a:ext cx="1749425" cy="143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31" name="Picture 10" descr="120px-Sprocket07c">
            <a:hlinkClick r:id="rId16"/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1025" y="4083050"/>
            <a:ext cx="1814513" cy="1592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32" name="Picture 11" descr="120px-Sprocket07d">
            <a:hlinkClick r:id="rId18"/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1250" y="4181475"/>
            <a:ext cx="1800225" cy="1581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33" name="Rectangle 12"/>
          <p:cNvSpPr>
            <a:spLocks noChangeArrowheads="1"/>
          </p:cNvSpPr>
          <p:nvPr/>
        </p:nvSpPr>
        <p:spPr bwMode="auto">
          <a:xfrm>
            <a:off x="611188" y="5445125"/>
            <a:ext cx="8135937" cy="923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solidFill>
                  <a:srgbClr val="FF0000"/>
                </a:solidFill>
              </a:rPr>
              <a:t>      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solidFill>
                  <a:srgbClr val="FF0000"/>
                </a:solidFill>
              </a:rPr>
              <a:t>        </a:t>
            </a:r>
            <a:r>
              <a:rPr lang="cs-CZ" altLang="cs-CZ" sz="1800" b="1">
                <a:solidFill>
                  <a:srgbClr val="0000FF"/>
                </a:solidFill>
              </a:rPr>
              <a:t>přímé                   šikmé	       šípové	          zakřivené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solidFill>
                  <a:srgbClr val="FF0000"/>
                </a:solidFill>
              </a:rPr>
              <a:t>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DE991D0-CCB8-425F-8C25-91CE1F3240A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434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444500" y="1125538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800" b="1" kern="0" dirty="0" smtClean="0">
                <a:solidFill>
                  <a:srgbClr val="0000FF"/>
                </a:solidFill>
              </a:rPr>
              <a:t>Typy převodovek</a:t>
            </a:r>
            <a:endParaRPr lang="cs-CZ" sz="2800" kern="0" dirty="0" smtClean="0">
              <a:solidFill>
                <a:srgbClr val="0000FF"/>
              </a:solidFill>
            </a:endParaRPr>
          </a:p>
        </p:txBody>
      </p:sp>
      <p:sp>
        <p:nvSpPr>
          <p:cNvPr id="14345" name="TextovéPole 1"/>
          <p:cNvSpPr txBox="1">
            <a:spLocks noChangeArrowheads="1"/>
          </p:cNvSpPr>
          <p:nvPr/>
        </p:nvSpPr>
        <p:spPr bwMode="auto">
          <a:xfrm>
            <a:off x="684213" y="1697038"/>
            <a:ext cx="7989887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Šneková převodovka</a:t>
            </a:r>
            <a:r>
              <a:rPr lang="cs-CZ" altLang="cs-CZ" sz="2400"/>
              <a:t>	</a:t>
            </a:r>
            <a:r>
              <a:rPr lang="cs-CZ" altLang="cs-CZ" sz="2400" b="1"/>
              <a:t>Automobilová převodovka</a:t>
            </a:r>
            <a:endParaRPr lang="cs-CZ" altLang="cs-CZ" sz="2400"/>
          </a:p>
        </p:txBody>
      </p:sp>
      <p:pic>
        <p:nvPicPr>
          <p:cNvPr id="14346" name="Picture 2" descr="C:\Documents and Settings\Riha\Dokumenty\Obrázky\2013-01-28\IMAGE002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85" t="11305" r="5537" b="38811"/>
          <a:stretch>
            <a:fillRect/>
          </a:stretch>
        </p:blipFill>
        <p:spPr bwMode="auto">
          <a:xfrm>
            <a:off x="539750" y="2430463"/>
            <a:ext cx="3084513" cy="3357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7" name="Picture 4" descr="C:\Documents and Settings\Riha\Dokumenty\Obrázky\2013-01-28\IMAGE0004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31" t="3928" r="2470" b="70816"/>
          <a:stretch>
            <a:fillRect/>
          </a:stretch>
        </p:blipFill>
        <p:spPr bwMode="auto">
          <a:xfrm>
            <a:off x="3995738" y="2384425"/>
            <a:ext cx="4810125" cy="329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1964C4E-4018-4090-BA4F-73FD3B3E900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447675" y="1125538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800" b="1" kern="0" dirty="0" smtClean="0">
                <a:solidFill>
                  <a:srgbClr val="0000FF"/>
                </a:solidFill>
              </a:rPr>
              <a:t>Planetová převodovka</a:t>
            </a: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428625" y="1628775"/>
            <a:ext cx="8229600" cy="12954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 eaLnBrk="1" hangingPunct="1">
              <a:buFontTx/>
              <a:buNone/>
              <a:defRPr/>
            </a:pPr>
            <a:r>
              <a:rPr lang="cs-CZ" sz="2400" b="1" kern="0" smtClean="0"/>
              <a:t>Hodí se pro přenos velkých i malých točivých momentů, využívá se hlavně pro průmyslové roboty nebo k natáčení nosných ploch letadel.</a:t>
            </a:r>
            <a:endParaRPr lang="cs-CZ" sz="2400" b="1" kern="0" dirty="0" smtClean="0"/>
          </a:p>
        </p:txBody>
      </p:sp>
      <p:pic>
        <p:nvPicPr>
          <p:cNvPr id="15370" name="Picture 3" descr="C:\Documents and Settings\Riha\Dokumenty\Obrázky\2013-01-28\IMAGE002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26" t="5321" r="6088" b="58279"/>
          <a:stretch>
            <a:fillRect/>
          </a:stretch>
        </p:blipFill>
        <p:spPr bwMode="auto">
          <a:xfrm>
            <a:off x="428625" y="3073400"/>
            <a:ext cx="4143375" cy="278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71" name="Picture 2" descr="C:\Documents and Settings\Riha\Dokumenty\Obrázky\2013-01-28\IMAGE002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50" t="53831" r="7938" b="4913"/>
          <a:stretch>
            <a:fillRect/>
          </a:stretch>
        </p:blipFill>
        <p:spPr bwMode="auto">
          <a:xfrm>
            <a:off x="4849813" y="3027363"/>
            <a:ext cx="3609975" cy="2827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97CB304-8564-489B-A220-10C70F255AB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2" name="Rectangle 8"/>
          <p:cNvSpPr>
            <a:spLocks noChangeArrowheads="1"/>
          </p:cNvSpPr>
          <p:nvPr/>
        </p:nvSpPr>
        <p:spPr bwMode="auto">
          <a:xfrm>
            <a:off x="2843213" y="1125538"/>
            <a:ext cx="297338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Kontrolní otázky</a:t>
            </a:r>
          </a:p>
        </p:txBody>
      </p:sp>
      <p:sp>
        <p:nvSpPr>
          <p:cNvPr id="16393" name="TextovéPole 1"/>
          <p:cNvSpPr txBox="1">
            <a:spLocks noChangeArrowheads="1"/>
          </p:cNvSpPr>
          <p:nvPr/>
        </p:nvSpPr>
        <p:spPr bwMode="auto">
          <a:xfrm>
            <a:off x="585788" y="2205038"/>
            <a:ext cx="7802562" cy="258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1, K čemu se využívají ozubené převody?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2, jaké znáte druhy ozubených převodů?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3, Co to je soukolí?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4, Jaké tvary zubů mají ozubená kola?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5, Z jakých částí se skládá šneková převodovka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6, Charakterizujte konstrukci planetové převodovky</a:t>
            </a:r>
            <a:r>
              <a:rPr lang="cs-CZ" altLang="cs-CZ" sz="1800"/>
              <a:t>!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A5F7D7B-FE68-4D17-A6D8-C60A8350A07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741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6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Použitá literatura</a:t>
            </a:r>
          </a:p>
        </p:txBody>
      </p:sp>
      <p:sp>
        <p:nvSpPr>
          <p:cNvPr id="36873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endParaRPr lang="cs-CZ" sz="2800" b="1" dirty="0"/>
          </a:p>
          <a:p>
            <a:pPr marL="342900" indent="-342900" eaLnBrk="0" hangingPunct="0">
              <a:spcBef>
                <a:spcPct val="20000"/>
              </a:spcBef>
              <a:defRPr/>
            </a:pPr>
            <a:r>
              <a:rPr lang="cs-CZ" b="1" dirty="0"/>
              <a:t>	</a:t>
            </a:r>
            <a:r>
              <a:rPr lang="cs-CZ" dirty="0"/>
              <a:t>Fialová Ing. Dana, </a:t>
            </a:r>
            <a:r>
              <a:rPr lang="cs-CZ" dirty="0" err="1"/>
              <a:t>Gradek</a:t>
            </a:r>
            <a:r>
              <a:rPr lang="cs-CZ" dirty="0"/>
              <a:t> Ing. Vladislav, </a:t>
            </a:r>
            <a:r>
              <a:rPr lang="cs-CZ" i="1" dirty="0"/>
              <a:t>Zámečnické práce a údržba –Technologie 3. díl učebnice pro SOU</a:t>
            </a:r>
            <a:r>
              <a:rPr lang="cs-CZ" dirty="0"/>
              <a:t>,  Praha, Parta 2006,</a:t>
            </a:r>
          </a:p>
          <a:p>
            <a:pPr marL="342900" indent="-342900" eaLnBrk="0" hangingPunct="0">
              <a:spcBef>
                <a:spcPct val="20000"/>
              </a:spcBef>
              <a:defRPr/>
            </a:pPr>
            <a:r>
              <a:rPr lang="cs-CZ" dirty="0"/>
              <a:t>     ISBN 978-80-7320-127-2</a:t>
            </a:r>
          </a:p>
          <a:p>
            <a:pPr marL="342900" indent="-342900" eaLnBrk="0" hangingPunct="0">
              <a:spcBef>
                <a:spcPct val="20000"/>
              </a:spcBef>
              <a:defRPr/>
            </a:pPr>
            <a:endParaRPr lang="cs-CZ" dirty="0"/>
          </a:p>
          <a:p>
            <a:pPr marL="342900" indent="-342900" eaLnBrk="0" hangingPunct="0">
              <a:spcBef>
                <a:spcPct val="20000"/>
              </a:spcBef>
              <a:defRPr/>
            </a:pPr>
            <a:r>
              <a:rPr lang="cs-CZ" dirty="0"/>
              <a:t>     </a:t>
            </a:r>
            <a:r>
              <a:rPr lang="cs-CZ" dirty="0" err="1"/>
              <a:t>Dillinger</a:t>
            </a:r>
            <a:r>
              <a:rPr lang="cs-CZ" dirty="0"/>
              <a:t> Josef Ing. a kol. </a:t>
            </a:r>
            <a:r>
              <a:rPr lang="cs-CZ" i="1" dirty="0"/>
              <a:t>Moderní strojírenství pro školu i praxi</a:t>
            </a:r>
            <a:r>
              <a:rPr lang="cs-CZ" dirty="0"/>
              <a:t>. Praha: Europa Sobotáles, 2007, ISBN 978-80-86706-19-1, </a:t>
            </a:r>
          </a:p>
          <a:p>
            <a:pPr marL="342900" indent="-342900" eaLnBrk="0" hangingPunct="0">
              <a:spcBef>
                <a:spcPct val="20000"/>
              </a:spcBef>
              <a:defRPr/>
            </a:pPr>
            <a:r>
              <a:rPr lang="cs-CZ" dirty="0"/>
              <a:t>     použité obrázky: snímek č. 4, str. 409, obr. 2, snímek č. 5, str. 409, obr. 5,</a:t>
            </a:r>
          </a:p>
          <a:p>
            <a:pPr>
              <a:defRPr/>
            </a:pPr>
            <a:r>
              <a:rPr lang="cs-CZ" dirty="0"/>
              <a:t>     snímek č. 11, str. 411, obr. 1, snímek č. 13, str. 409, obr. 1, str.419, obr. 1,</a:t>
            </a:r>
          </a:p>
          <a:p>
            <a:pPr>
              <a:defRPr/>
            </a:pPr>
            <a:r>
              <a:rPr lang="cs-CZ" dirty="0"/>
              <a:t>     snímek č. 14, str. 422, obr. 1,2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r>
              <a:rPr lang="cs-CZ" dirty="0"/>
              <a:t>     snímek č. 3,6,7,8,910,12  http://cs.wikipedia.org/wiki/Ozuben%C3%A9_kolo</a:t>
            </a:r>
          </a:p>
          <a:p>
            <a:pPr>
              <a:defRPr/>
            </a:pPr>
            <a:r>
              <a:rPr lang="cs-CZ" dirty="0"/>
              <a:t>		. </a:t>
            </a:r>
          </a:p>
          <a:p>
            <a:pPr marL="342900" indent="-342900" eaLnBrk="0" hangingPunct="0">
              <a:spcBef>
                <a:spcPct val="20000"/>
              </a:spcBef>
              <a:defRPr/>
            </a:pPr>
            <a:endParaRPr lang="cs-CZ" dirty="0"/>
          </a:p>
          <a:p>
            <a:pPr marL="342900" indent="-342900" eaLnBrk="0" hangingPunct="0">
              <a:spcBef>
                <a:spcPct val="20000"/>
              </a:spcBef>
              <a:defRPr/>
            </a:pPr>
            <a:r>
              <a:rPr lang="cs-CZ" dirty="0"/>
              <a:t>  </a:t>
            </a:r>
          </a:p>
          <a:p>
            <a:pPr marL="342900" indent="-342900" eaLnBrk="0" hangingPunct="0">
              <a:spcBef>
                <a:spcPct val="20000"/>
              </a:spcBef>
              <a:defRPr/>
            </a:pPr>
            <a:r>
              <a:rPr lang="cs-CZ" dirty="0"/>
              <a:t>	</a:t>
            </a:r>
          </a:p>
          <a:p>
            <a:pPr marL="342900" indent="-342900" eaLnBrk="0" hangingPunct="0">
              <a:spcBef>
                <a:spcPct val="20000"/>
              </a:spcBef>
              <a:defRPr/>
            </a:pPr>
            <a:r>
              <a:rPr lang="cs-CZ" dirty="0"/>
              <a:t>		</a:t>
            </a: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1078</TotalTime>
  <Words>465</Words>
  <Application>Microsoft Office PowerPoint</Application>
  <PresentationFormat>Předvádění na obrazovce (4:3)</PresentationFormat>
  <Paragraphs>157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1" baseType="lpstr">
      <vt:lpstr>Arial</vt:lpstr>
      <vt:lpstr>Calibri</vt:lpstr>
      <vt:lpstr>Times New Roman</vt:lpstr>
      <vt:lpstr>Book Antiqua</vt:lpstr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Zdeněk Říha</dc:creator>
  <cp:lastModifiedBy>Zdeněk Říha</cp:lastModifiedBy>
  <cp:revision>81</cp:revision>
  <dcterms:created xsi:type="dcterms:W3CDTF">2007-02-24T11:24:02Z</dcterms:created>
  <dcterms:modified xsi:type="dcterms:W3CDTF">2013-10-24T12:11:02Z</dcterms:modified>
</cp:coreProperties>
</file>