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832" autoAdjust="0"/>
  </p:normalViewPr>
  <p:slideViewPr>
    <p:cSldViewPr>
      <p:cViewPr varScale="1">
        <p:scale>
          <a:sx n="64" d="100"/>
          <a:sy n="64" d="100"/>
        </p:scale>
        <p:origin x="-14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90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1. OHMŮV </a:t>
            </a:r>
            <a:r>
              <a:rPr lang="cs-CZ" dirty="0" smtClean="0"/>
              <a:t>ZÁKON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OPAKOVÁNÍ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565920" y="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269776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030416" y="6381328"/>
            <a:ext cx="284380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pPr algn="ctr"/>
            <a:r>
              <a:rPr lang="cs-CZ" sz="1100" b="1" dirty="0" smtClean="0"/>
              <a:t>Ing. Michaela Štainbruchová</a:t>
            </a:r>
            <a:endParaRPr lang="cs-CZ" sz="11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76735" y="1268760"/>
            <a:ext cx="24247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VY_32_INOVACE_17_F4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proud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</a:t>
            </a:r>
            <a:r>
              <a:rPr lang="cs-CZ" dirty="0" smtClean="0"/>
              <a:t>načka</a:t>
            </a:r>
            <a:r>
              <a:rPr lang="cs-CZ" dirty="0" smtClean="0"/>
              <a:t>:		I</a:t>
            </a:r>
          </a:p>
          <a:p>
            <a:r>
              <a:rPr lang="cs-CZ" dirty="0" smtClean="0"/>
              <a:t>j</a:t>
            </a:r>
            <a:r>
              <a:rPr lang="cs-CZ" dirty="0" smtClean="0"/>
              <a:t>ednotka</a:t>
            </a:r>
            <a:r>
              <a:rPr lang="cs-CZ" dirty="0" smtClean="0"/>
              <a:t>:	ampér </a:t>
            </a:r>
            <a:r>
              <a:rPr lang="en-US" dirty="0" smtClean="0"/>
              <a:t>[</a:t>
            </a:r>
            <a:r>
              <a:rPr lang="cs-CZ" dirty="0" smtClean="0"/>
              <a:t>A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Elektrický proud je tvořen usměrněným kolem nabitých částic.</a:t>
            </a:r>
          </a:p>
          <a:p>
            <a:r>
              <a:rPr lang="cs-CZ" dirty="0" smtClean="0"/>
              <a:t>Vodičem prochází </a:t>
            </a:r>
            <a:r>
              <a:rPr lang="cs-CZ" u="sng" dirty="0" smtClean="0"/>
              <a:t>proud 1A</a:t>
            </a:r>
            <a:r>
              <a:rPr lang="cs-CZ" dirty="0" smtClean="0"/>
              <a:t>, jestliže jeho příčným průřezem projdou za každou </a:t>
            </a:r>
            <a:r>
              <a:rPr lang="cs-CZ" u="sng" dirty="0" smtClean="0"/>
              <a:t>sekundu</a:t>
            </a:r>
            <a:r>
              <a:rPr lang="cs-CZ" dirty="0" smtClean="0"/>
              <a:t> částice s celkovým nábojem </a:t>
            </a:r>
            <a:r>
              <a:rPr lang="cs-CZ" u="sng" dirty="0" smtClean="0"/>
              <a:t>1C</a:t>
            </a:r>
            <a:r>
              <a:rPr lang="cs-CZ" dirty="0" smtClean="0"/>
              <a:t>. </a:t>
            </a: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3059832" y="5661248"/>
          <a:ext cx="1947711" cy="736972"/>
        </p:xfrm>
        <a:graphic>
          <a:graphicData uri="http://schemas.openxmlformats.org/presentationml/2006/ole">
            <p:oleObj spid="_x0000_s1026" name="Rovnice" r:id="rId3" imgW="469800" imgH="177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elektrického proudu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cs-CZ" dirty="0" smtClean="0"/>
              <a:t>roud </a:t>
            </a:r>
            <a:r>
              <a:rPr lang="cs-CZ" dirty="0" smtClean="0"/>
              <a:t>měříme ampérmetrem</a:t>
            </a:r>
          </a:p>
          <a:p>
            <a:r>
              <a:rPr lang="cs-CZ" dirty="0" smtClean="0"/>
              <a:t>s</a:t>
            </a:r>
            <a:r>
              <a:rPr lang="cs-CZ" dirty="0" smtClean="0"/>
              <a:t>chematická </a:t>
            </a:r>
            <a:r>
              <a:rPr lang="cs-CZ" dirty="0" smtClean="0"/>
              <a:t>značka:</a:t>
            </a:r>
          </a:p>
          <a:p>
            <a:r>
              <a:rPr lang="cs-CZ" dirty="0" smtClean="0"/>
              <a:t>zapojení</a:t>
            </a:r>
            <a:r>
              <a:rPr lang="cs-CZ" dirty="0" smtClean="0"/>
              <a:t>: do série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283968" y="2276872"/>
            <a:ext cx="481144" cy="504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7" name="Skupina 46"/>
          <p:cNvGrpSpPr/>
          <p:nvPr/>
        </p:nvGrpSpPr>
        <p:grpSpPr>
          <a:xfrm>
            <a:off x="2915816" y="4077072"/>
            <a:ext cx="3600400" cy="2160240"/>
            <a:chOff x="2555776" y="4725144"/>
            <a:chExt cx="2808312" cy="1564754"/>
          </a:xfrm>
        </p:grpSpPr>
        <p:pic>
          <p:nvPicPr>
            <p:cNvPr id="9" name="Picture 3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4499992" y="5661248"/>
              <a:ext cx="481144" cy="5040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52" name="Picture 4"/>
            <p:cNvPicPr>
              <a:picLocks noChangeAspect="1" noChangeArrowheads="1"/>
            </p:cNvPicPr>
            <p:nvPr/>
          </p:nvPicPr>
          <p:blipFill>
            <a:blip r:embed="rId3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>
              <a:off x="2771800" y="5589240"/>
              <a:ext cx="732506" cy="700658"/>
            </a:xfrm>
            <a:prstGeom prst="rect">
              <a:avLst/>
            </a:prstGeom>
            <a:noFill/>
            <a:ln>
              <a:noFill/>
            </a:ln>
          </p:spPr>
        </p:pic>
        <p:cxnSp>
          <p:nvCxnSpPr>
            <p:cNvPr id="7" name="Přímá spojovací čára 6"/>
            <p:cNvCxnSpPr/>
            <p:nvPr/>
          </p:nvCxnSpPr>
          <p:spPr>
            <a:xfrm rot="10800000">
              <a:off x="3312000" y="5877272"/>
              <a:ext cx="126000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10800000">
              <a:off x="4932040" y="5877272"/>
              <a:ext cx="432048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>
              <a:off x="2555776" y="5877272"/>
              <a:ext cx="395952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 rot="5400000">
              <a:off x="4896036" y="5409220"/>
              <a:ext cx="93610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5400000">
              <a:off x="2087724" y="5409220"/>
              <a:ext cx="936104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10800000">
              <a:off x="2555776" y="4941168"/>
              <a:ext cx="792088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Přímá spojovací čára 22"/>
            <p:cNvCxnSpPr/>
            <p:nvPr/>
          </p:nvCxnSpPr>
          <p:spPr>
            <a:xfrm rot="5400000">
              <a:off x="3203848" y="4941168"/>
              <a:ext cx="288032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ovací čára 24"/>
            <p:cNvCxnSpPr/>
            <p:nvPr/>
          </p:nvCxnSpPr>
          <p:spPr>
            <a:xfrm rot="5400000">
              <a:off x="3203848" y="4941168"/>
              <a:ext cx="432048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>
              <a:off x="3419872" y="4941168"/>
              <a:ext cx="864096" cy="0"/>
            </a:xfrm>
            <a:prstGeom prst="line">
              <a:avLst/>
            </a:prstGeom>
            <a:ln w="25400">
              <a:solidFill>
                <a:schemeClr val="tx1"/>
              </a:solidFill>
              <a:headEnd type="none"/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ovací čára 36"/>
            <p:cNvCxnSpPr/>
            <p:nvPr/>
          </p:nvCxnSpPr>
          <p:spPr>
            <a:xfrm rot="10800000">
              <a:off x="4716016" y="4941168"/>
              <a:ext cx="648072" cy="0"/>
            </a:xfrm>
            <a:prstGeom prst="line">
              <a:avLst/>
            </a:prstGeom>
            <a:ln w="25400">
              <a:solidFill>
                <a:schemeClr val="tx1"/>
              </a:solidFill>
              <a:tailEnd type="oval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ovací čára 40"/>
            <p:cNvCxnSpPr/>
            <p:nvPr/>
          </p:nvCxnSpPr>
          <p:spPr>
            <a:xfrm rot="10800000">
              <a:off x="4283968" y="4869160"/>
              <a:ext cx="432048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Elektrického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z</a:t>
            </a:r>
            <a:r>
              <a:rPr lang="cs-CZ" dirty="0" smtClean="0"/>
              <a:t>načka</a:t>
            </a:r>
            <a:r>
              <a:rPr lang="cs-CZ" dirty="0" smtClean="0"/>
              <a:t>:		U</a:t>
            </a:r>
          </a:p>
          <a:p>
            <a:r>
              <a:rPr lang="cs-CZ" dirty="0" smtClean="0"/>
              <a:t>jednotka</a:t>
            </a:r>
            <a:r>
              <a:rPr lang="cs-CZ" dirty="0" smtClean="0"/>
              <a:t>: 	volt </a:t>
            </a:r>
            <a:r>
              <a:rPr lang="en-US" dirty="0" smtClean="0"/>
              <a:t>[</a:t>
            </a:r>
            <a:r>
              <a:rPr lang="cs-CZ" dirty="0" smtClean="0"/>
              <a:t>V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Je-li v obvodu zdroj, je napětí mezi póly zdroje a na svorkách spotřebiče.</a:t>
            </a:r>
          </a:p>
          <a:p>
            <a:r>
              <a:rPr lang="cs-CZ" dirty="0" smtClean="0"/>
              <a:t>Elektrické pole koná </a:t>
            </a:r>
            <a:r>
              <a:rPr lang="cs-CZ" dirty="0" smtClean="0"/>
              <a:t>práci - </a:t>
            </a:r>
            <a:r>
              <a:rPr lang="cs-CZ" dirty="0" smtClean="0"/>
              <a:t>náboje se přesunují od </a:t>
            </a:r>
            <a:r>
              <a:rPr lang="cs-CZ" dirty="0" smtClean="0"/>
              <a:t>jednoho pólu k </a:t>
            </a:r>
            <a:r>
              <a:rPr lang="cs-CZ" dirty="0" smtClean="0"/>
              <a:t>druhému.</a:t>
            </a:r>
          </a:p>
          <a:p>
            <a:r>
              <a:rPr lang="cs-CZ" dirty="0" smtClean="0"/>
              <a:t>Mezi dvěma místy je </a:t>
            </a:r>
            <a:r>
              <a:rPr lang="cs-CZ" u="sng" dirty="0" smtClean="0"/>
              <a:t>napětí 1V</a:t>
            </a:r>
            <a:r>
              <a:rPr lang="cs-CZ" dirty="0" smtClean="0"/>
              <a:t>, jestliže při přenesení kladného náboje o velikosti </a:t>
            </a:r>
            <a:r>
              <a:rPr lang="cs-CZ" u="sng" dirty="0" smtClean="0"/>
              <a:t>1C</a:t>
            </a:r>
            <a:r>
              <a:rPr lang="cs-CZ" dirty="0" smtClean="0"/>
              <a:t> se vykoná </a:t>
            </a:r>
            <a:r>
              <a:rPr lang="cs-CZ" u="sng" dirty="0" smtClean="0"/>
              <a:t>práce 1J</a:t>
            </a:r>
            <a:r>
              <a:rPr lang="cs-CZ" dirty="0" smtClean="0"/>
              <a:t>.</a:t>
            </a:r>
            <a:endParaRPr lang="cs-CZ" dirty="0"/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3786188" y="5300663"/>
          <a:ext cx="1571625" cy="1400175"/>
        </p:xfrm>
        <a:graphic>
          <a:graphicData uri="http://schemas.openxmlformats.org/presentationml/2006/ole">
            <p:oleObj spid="_x0000_s3074" name="Rovnice" r:id="rId3" imgW="457200" imgH="4060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elektrického napětí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elektrické </a:t>
            </a:r>
            <a:r>
              <a:rPr lang="cs-CZ" dirty="0" smtClean="0"/>
              <a:t>napětí měříme voltmetrem</a:t>
            </a:r>
          </a:p>
          <a:p>
            <a:r>
              <a:rPr lang="cs-CZ" dirty="0" smtClean="0"/>
              <a:t>s</a:t>
            </a:r>
            <a:r>
              <a:rPr lang="cs-CZ" dirty="0" smtClean="0"/>
              <a:t>chematická </a:t>
            </a:r>
            <a:r>
              <a:rPr lang="cs-CZ" dirty="0" smtClean="0"/>
              <a:t>značka:</a:t>
            </a:r>
          </a:p>
          <a:p>
            <a:r>
              <a:rPr lang="cs-CZ" dirty="0" smtClean="0"/>
              <a:t>z</a:t>
            </a:r>
            <a:r>
              <a:rPr lang="cs-CZ" dirty="0" smtClean="0"/>
              <a:t>apojení</a:t>
            </a:r>
            <a:r>
              <a:rPr lang="cs-CZ" dirty="0" smtClean="0"/>
              <a:t>: paralelně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2204864"/>
            <a:ext cx="495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7" name="Skupina 36"/>
          <p:cNvGrpSpPr/>
          <p:nvPr/>
        </p:nvGrpSpPr>
        <p:grpSpPr>
          <a:xfrm>
            <a:off x="2339752" y="3789040"/>
            <a:ext cx="3816424" cy="2592288"/>
            <a:chOff x="2483768" y="4077072"/>
            <a:chExt cx="2808312" cy="2036043"/>
          </a:xfrm>
        </p:grpSpPr>
        <p:grpSp>
          <p:nvGrpSpPr>
            <p:cNvPr id="5" name="Skupina 4"/>
            <p:cNvGrpSpPr/>
            <p:nvPr/>
          </p:nvGrpSpPr>
          <p:grpSpPr>
            <a:xfrm>
              <a:off x="2483768" y="4077072"/>
              <a:ext cx="2808312" cy="1564754"/>
              <a:chOff x="2555776" y="4725144"/>
              <a:chExt cx="2808312" cy="1564754"/>
            </a:xfrm>
          </p:grpSpPr>
          <p:pic>
            <p:nvPicPr>
              <p:cNvPr id="7" name="Picture 4"/>
              <p:cNvPicPr>
                <a:picLocks noChangeAspect="1" noChangeArrowheads="1"/>
              </p:cNvPicPr>
              <p:nvPr/>
            </p:nvPicPr>
            <p:blipFill>
              <a:blip r:embed="rId3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 bwMode="auto">
              <a:xfrm>
                <a:off x="2771800" y="5589240"/>
                <a:ext cx="732506" cy="700658"/>
              </a:xfrm>
              <a:prstGeom prst="rect">
                <a:avLst/>
              </a:prstGeom>
              <a:noFill/>
              <a:ln>
                <a:noFill/>
              </a:ln>
            </p:spPr>
          </p:pic>
          <p:cxnSp>
            <p:nvCxnSpPr>
              <p:cNvPr id="8" name="Přímá spojovací čára 7"/>
              <p:cNvCxnSpPr/>
              <p:nvPr/>
            </p:nvCxnSpPr>
            <p:spPr>
              <a:xfrm rot="10800000">
                <a:off x="3312000" y="5877272"/>
                <a:ext cx="1260000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ovací čára 8"/>
              <p:cNvCxnSpPr/>
              <p:nvPr/>
            </p:nvCxnSpPr>
            <p:spPr>
              <a:xfrm rot="10800000">
                <a:off x="4427984" y="5877272"/>
                <a:ext cx="936104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ovací čára 9"/>
              <p:cNvCxnSpPr/>
              <p:nvPr/>
            </p:nvCxnSpPr>
            <p:spPr>
              <a:xfrm>
                <a:off x="2555776" y="5877272"/>
                <a:ext cx="395952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>
              <a:xfrm rot="5400000">
                <a:off x="4896036" y="5409220"/>
                <a:ext cx="936104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>
              <a:xfrm rot="5400000">
                <a:off x="2087724" y="5409220"/>
                <a:ext cx="936104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>
              <a:xfrm rot="10800000">
                <a:off x="2555776" y="4941168"/>
                <a:ext cx="792088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>
              <a:xfrm rot="5400000">
                <a:off x="3203848" y="4941168"/>
                <a:ext cx="288032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>
              <a:xfrm rot="5400000">
                <a:off x="3203848" y="4941168"/>
                <a:ext cx="432048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>
              <a:xfrm>
                <a:off x="3419872" y="4941168"/>
                <a:ext cx="864096" cy="0"/>
              </a:xfrm>
              <a:prstGeom prst="line">
                <a:avLst/>
              </a:prstGeom>
              <a:ln w="25400">
                <a:solidFill>
                  <a:schemeClr val="tx1"/>
                </a:solidFill>
                <a:headEnd type="none"/>
                <a:tailEnd type="oval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>
              <a:xfrm rot="10800000">
                <a:off x="4716016" y="4941168"/>
                <a:ext cx="648072" cy="0"/>
              </a:xfrm>
              <a:prstGeom prst="line">
                <a:avLst/>
              </a:prstGeom>
              <a:ln w="25400">
                <a:solidFill>
                  <a:schemeClr val="tx1"/>
                </a:solidFill>
                <a:tailEnd type="oval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ovací čára 17"/>
              <p:cNvCxnSpPr/>
              <p:nvPr/>
            </p:nvCxnSpPr>
            <p:spPr>
              <a:xfrm rot="10800000">
                <a:off x="4283968" y="4869160"/>
                <a:ext cx="432048" cy="0"/>
              </a:xfrm>
              <a:prstGeom prst="line">
                <a:avLst/>
              </a:prstGeom>
              <a:ln w="254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2" name="Přímá spojovací čára 21"/>
            <p:cNvCxnSpPr/>
            <p:nvPr/>
          </p:nvCxnSpPr>
          <p:spPr>
            <a:xfrm rot="5400000">
              <a:off x="2312132" y="5544852"/>
              <a:ext cx="639688" cy="8384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3923928" y="5589240"/>
              <a:ext cx="503684" cy="52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4" name="Přímá spojovací čára 23"/>
            <p:cNvCxnSpPr/>
            <p:nvPr/>
          </p:nvCxnSpPr>
          <p:spPr>
            <a:xfrm>
              <a:off x="2636168" y="5877272"/>
              <a:ext cx="1359768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ovací čára 26"/>
            <p:cNvCxnSpPr/>
            <p:nvPr/>
          </p:nvCxnSpPr>
          <p:spPr>
            <a:xfrm rot="10800000">
              <a:off x="4364910" y="5877272"/>
              <a:ext cx="927170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ovací čára 29"/>
            <p:cNvCxnSpPr/>
            <p:nvPr/>
          </p:nvCxnSpPr>
          <p:spPr>
            <a:xfrm rot="5400000">
              <a:off x="4968044" y="5553236"/>
              <a:ext cx="648072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15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16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1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6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7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8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34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35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36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37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odpor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</a:t>
            </a:r>
            <a:r>
              <a:rPr lang="cs-CZ" dirty="0" smtClean="0"/>
              <a:t>načka</a:t>
            </a:r>
            <a:r>
              <a:rPr lang="cs-CZ" dirty="0" smtClean="0"/>
              <a:t>: 		R</a:t>
            </a:r>
          </a:p>
          <a:p>
            <a:r>
              <a:rPr lang="cs-CZ" dirty="0" smtClean="0"/>
              <a:t>j</a:t>
            </a:r>
            <a:r>
              <a:rPr lang="cs-CZ" dirty="0" smtClean="0"/>
              <a:t>ednotka</a:t>
            </a:r>
            <a:r>
              <a:rPr lang="cs-CZ" dirty="0" smtClean="0"/>
              <a:t>:	ohm </a:t>
            </a:r>
            <a:r>
              <a:rPr lang="en-US" dirty="0" smtClean="0"/>
              <a:t>[</a:t>
            </a:r>
            <a:r>
              <a:rPr lang="el-GR" dirty="0" smtClean="0"/>
              <a:t>Ω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Měníme-li napětí na svorkách vodiče, mění se i proud procházející vodičem.</a:t>
            </a:r>
          </a:p>
          <a:p>
            <a:r>
              <a:rPr lang="cs-CZ" dirty="0" smtClean="0"/>
              <a:t>Poměr napětí a proudu </a:t>
            </a:r>
            <a:r>
              <a:rPr lang="cs-CZ" b="1" dirty="0" smtClean="0"/>
              <a:t>zůstává stejný</a:t>
            </a:r>
            <a:r>
              <a:rPr lang="cs-CZ" dirty="0" smtClean="0"/>
              <a:t>.</a:t>
            </a:r>
          </a:p>
          <a:p>
            <a:r>
              <a:rPr lang="cs-CZ" dirty="0" smtClean="0"/>
              <a:t>Odpor </a:t>
            </a:r>
            <a:r>
              <a:rPr lang="cs-CZ" u="sng" dirty="0" smtClean="0"/>
              <a:t>1</a:t>
            </a:r>
            <a:r>
              <a:rPr lang="el-GR" u="sng" dirty="0" smtClean="0"/>
              <a:t>Ω</a:t>
            </a:r>
            <a:r>
              <a:rPr lang="cs-CZ" dirty="0" smtClean="0"/>
              <a:t> má vodič, ve kterém napětí </a:t>
            </a:r>
            <a:r>
              <a:rPr lang="cs-CZ" u="sng" dirty="0" smtClean="0"/>
              <a:t>1V</a:t>
            </a:r>
            <a:r>
              <a:rPr lang="cs-CZ" dirty="0" smtClean="0"/>
              <a:t> na svorkách, vyvolá proud </a:t>
            </a:r>
            <a:r>
              <a:rPr lang="cs-CZ" u="sng" dirty="0" smtClean="0"/>
              <a:t>1A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Ohmův zákon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 kovových vodičů platí:</a:t>
            </a:r>
          </a:p>
          <a:p>
            <a:pPr lvl="1"/>
            <a:r>
              <a:rPr lang="cs-CZ" dirty="0" smtClean="0"/>
              <a:t>Elektrický proud je přímo úměrný napětí na svorkách.</a:t>
            </a:r>
            <a:endParaRPr lang="cs-CZ" dirty="0"/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3563888" y="3501008"/>
          <a:ext cx="1177925" cy="1357313"/>
        </p:xfrm>
        <a:graphic>
          <a:graphicData uri="http://schemas.openxmlformats.org/presentationml/2006/ole">
            <p:oleObj spid="_x0000_s5122" name="Rovnice" r:id="rId3" imgW="342720" imgH="39348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200" dirty="0" smtClean="0"/>
              <a:t>Všechny obrázky </a:t>
            </a:r>
            <a:r>
              <a:rPr lang="cs-CZ" sz="1200" smtClean="0"/>
              <a:t>jsou vlastní.</a:t>
            </a:r>
            <a:endParaRPr lang="cs-CZ" sz="120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</TotalTime>
  <Words>71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Rovnice</vt:lpstr>
      <vt:lpstr>1. OHMŮV ZÁKON</vt:lpstr>
      <vt:lpstr>Elektrický proud</vt:lpstr>
      <vt:lpstr>Měření elektrického proudu</vt:lpstr>
      <vt:lpstr>Elektrického napětí</vt:lpstr>
      <vt:lpstr>Měření elektrického napětí</vt:lpstr>
      <vt:lpstr>Elektrický odpor</vt:lpstr>
      <vt:lpstr>Ohmův zákon</vt:lpstr>
      <vt:lpstr>Všechny obrázky jsou vlastní.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OHMŮV ZÁKON</dc:title>
  <dc:creator>DEJVID</dc:creator>
  <cp:lastModifiedBy>expert</cp:lastModifiedBy>
  <cp:revision>23</cp:revision>
  <dcterms:created xsi:type="dcterms:W3CDTF">2011-05-21T11:35:10Z</dcterms:created>
  <dcterms:modified xsi:type="dcterms:W3CDTF">2012-03-18T20:12:46Z</dcterms:modified>
</cp:coreProperties>
</file>