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442" r:id="rId2"/>
    <p:sldId id="314" r:id="rId3"/>
    <p:sldId id="499" r:id="rId4"/>
    <p:sldId id="330" r:id="rId5"/>
    <p:sldId id="322" r:id="rId6"/>
    <p:sldId id="323" r:id="rId7"/>
    <p:sldId id="324" r:id="rId8"/>
    <p:sldId id="327" r:id="rId9"/>
    <p:sldId id="481" r:id="rId10"/>
    <p:sldId id="480" r:id="rId11"/>
    <p:sldId id="461" r:id="rId12"/>
    <p:sldId id="32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0000FF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C86yRtMKoaI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://youtu.be/cUBEr6Efoxw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6/Charles_IV-John_Ocko_votive_picture" TargetMode="External"/><Relationship Id="rId3" Type="http://schemas.openxmlformats.org/officeDocument/2006/relationships/hyperlink" Target="http://upload.wikimedia.org/wikipedia/commons/thumb/a/ab/Karl_Fourth_Bohemia_Anna_Schweidnitz.jpeg/300px-Karl_Fourth_Bohemia_Anna_Schweidnitz.jpeg" TargetMode="External"/><Relationship Id="rId7" Type="http://schemas.openxmlformats.org/officeDocument/2006/relationships/hyperlink" Target="http://upload.wikimedia.org/wikipedia/commons/2/21/Eli%C5%A1ka_Pomo%C5%99ansk%C3%A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4/Her_Majesty_Bohemian_queen_Blanche.jp" TargetMode="External"/><Relationship Id="rId5" Type="http://schemas.openxmlformats.org/officeDocument/2006/relationships/hyperlink" Target="http://upload.wikimedia.org/wikipedia/commons/d/d0/Anna_von_der_Pfalz.jpg" TargetMode="External"/><Relationship Id="rId10" Type="http://schemas.openxmlformats.org/officeDocument/2006/relationships/image" Target="../media/image11.jpeg"/><Relationship Id="rId4" Type="http://schemas.openxmlformats.org/officeDocument/2006/relationships/hyperlink" Target="http://upload.wikimedia.org/wikipedia/commons/a/af/Anna_von_Schweidnitz.jpg" TargetMode="External"/><Relationship Id="rId9" Type="http://schemas.openxmlformats.org/officeDocument/2006/relationships/hyperlink" Target="http://files.stredoveky-jarmark.webnode.cz/2000001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27584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</a:t>
            </a:r>
            <a:r>
              <a:rPr lang="cs-CZ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INOVACE 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_01_10_Karel 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IV.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620688"/>
            <a:ext cx="8458200" cy="561876"/>
          </a:xfrm>
        </p:spPr>
        <p:txBody>
          <a:bodyPr>
            <a:noAutofit/>
          </a:bodyPr>
          <a:lstStyle/>
          <a:p>
            <a:r>
              <a:rPr lang="cs-CZ" sz="4000" dirty="0" smtClean="0"/>
              <a:t>Život Karla IV.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95536" y="1556792"/>
            <a:ext cx="7850088" cy="4752528"/>
          </a:xfrm>
        </p:spPr>
        <p:txBody>
          <a:bodyPr>
            <a:normAutofit/>
          </a:bodyPr>
          <a:lstStyle/>
          <a:p>
            <a:r>
              <a:rPr lang="cs-CZ" sz="3400" dirty="0" smtClean="0"/>
              <a:t>narozen v pátek 14.května 1316 </a:t>
            </a:r>
            <a:r>
              <a:rPr lang="cs-CZ" sz="3400" dirty="0" smtClean="0"/>
              <a:t>               v </a:t>
            </a:r>
            <a:r>
              <a:rPr lang="cs-CZ" sz="3400" dirty="0" smtClean="0"/>
              <a:t>Praze, jako třetí dítě Elišky a Jana </a:t>
            </a:r>
          </a:p>
          <a:p>
            <a:r>
              <a:rPr lang="cs-CZ" sz="3400" dirty="0">
                <a:solidFill>
                  <a:srgbClr val="FF0000"/>
                </a:solidFill>
              </a:rPr>
              <a:t>n</a:t>
            </a:r>
            <a:r>
              <a:rPr lang="cs-CZ" sz="3400" dirty="0" smtClean="0">
                <a:solidFill>
                  <a:srgbClr val="FF0000"/>
                </a:solidFill>
              </a:rPr>
              <a:t>ejslavnější Lucemburk</a:t>
            </a:r>
            <a:endParaRPr lang="cs-CZ" sz="3400" dirty="0" smtClean="0"/>
          </a:p>
          <a:p>
            <a:r>
              <a:rPr lang="cs-CZ" sz="3400" dirty="0" smtClean="0"/>
              <a:t>jedenáctý český král, král lombardský a </a:t>
            </a:r>
            <a:r>
              <a:rPr lang="cs-CZ" sz="3400" dirty="0" err="1" smtClean="0"/>
              <a:t>arelátský</a:t>
            </a:r>
            <a:r>
              <a:rPr lang="cs-CZ" sz="3400" dirty="0" smtClean="0"/>
              <a:t>, římský císař, markrabě moravský, hrabě lucemburský</a:t>
            </a:r>
          </a:p>
          <a:p>
            <a:r>
              <a:rPr lang="cs-CZ" sz="3400" dirty="0" smtClean="0"/>
              <a:t>Přezdíván </a:t>
            </a:r>
            <a:r>
              <a:rPr lang="cs-CZ" sz="3400" dirty="0" smtClean="0">
                <a:solidFill>
                  <a:srgbClr val="FF0000"/>
                </a:solidFill>
              </a:rPr>
              <a:t>,, Otec vlasti“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6387736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3563888" y="1052736"/>
            <a:ext cx="5340350" cy="4800600"/>
          </a:xfrm>
        </p:spPr>
        <p:txBody>
          <a:bodyPr/>
          <a:lstStyle/>
          <a:p>
            <a:r>
              <a:rPr lang="cs-CZ" dirty="0"/>
              <a:t>byl pravděpodobně prvním českým králem který dovedl číst a psát</a:t>
            </a:r>
          </a:p>
          <a:p>
            <a:r>
              <a:rPr lang="cs-CZ" dirty="0"/>
              <a:t>Vzdělání získal u </a:t>
            </a:r>
            <a:r>
              <a:rPr lang="cs-CZ" dirty="0" smtClean="0"/>
              <a:t>francouzského </a:t>
            </a:r>
            <a:r>
              <a:rPr lang="cs-CZ" dirty="0"/>
              <a:t>dvora</a:t>
            </a:r>
          </a:p>
          <a:p>
            <a:r>
              <a:rPr lang="cs-CZ" dirty="0">
                <a:solidFill>
                  <a:srgbClr val="FF0000"/>
                </a:solidFill>
              </a:rPr>
              <a:t>Korunovace</a:t>
            </a:r>
            <a:r>
              <a:rPr lang="cs-CZ" dirty="0"/>
              <a:t> na krále </a:t>
            </a:r>
            <a:r>
              <a:rPr lang="cs-CZ" dirty="0" smtClean="0"/>
              <a:t>            11</a:t>
            </a:r>
            <a:r>
              <a:rPr lang="cs-CZ" dirty="0"/>
              <a:t>. července </a:t>
            </a:r>
            <a:r>
              <a:rPr lang="cs-CZ" b="1" dirty="0">
                <a:solidFill>
                  <a:srgbClr val="FF0000"/>
                </a:solidFill>
              </a:rPr>
              <a:t>1346</a:t>
            </a:r>
          </a:p>
          <a:p>
            <a:r>
              <a:rPr lang="cs-CZ" dirty="0"/>
              <a:t>Umírá roku 1378 na zápal plic v Praze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2841625" cy="402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7140511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41375"/>
          </a:xfrm>
        </p:spPr>
        <p:txBody>
          <a:bodyPr/>
          <a:lstStyle/>
          <a:p>
            <a:r>
              <a:rPr lang="cs-CZ" dirty="0" smtClean="0"/>
              <a:t>Ukázky o životě Karla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191000" cy="4724400"/>
          </a:xfrm>
        </p:spPr>
        <p:txBody>
          <a:bodyPr/>
          <a:lstStyle/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youtu.be/C86yRtMKoaI</a:t>
            </a:r>
            <a:endParaRPr lang="cs-CZ" sz="11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youtu.be/cUBEr6Efoxw</a:t>
            </a:r>
            <a:endParaRPr lang="cs-CZ" sz="12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3240360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7672192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77" y="1412776"/>
            <a:ext cx="1905000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1. manželka</a:t>
            </a:r>
            <a:endParaRPr lang="cs-CZ" sz="4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Blanka z </a:t>
            </a:r>
            <a:r>
              <a:rPr lang="cs-CZ" sz="2800" b="1" i="1" dirty="0" err="1" smtClean="0"/>
              <a:t>Valois</a:t>
            </a:r>
            <a:endParaRPr lang="cs-CZ" sz="28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512365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Česká a římsko německá královna</a:t>
            </a:r>
          </a:p>
          <a:p>
            <a:r>
              <a:rPr lang="cs-CZ" dirty="0" smtClean="0"/>
              <a:t>1316-1348</a:t>
            </a:r>
          </a:p>
          <a:p>
            <a:r>
              <a:rPr lang="cs-CZ" dirty="0" smtClean="0"/>
              <a:t>Za Karla IV. Byla provdána </a:t>
            </a:r>
            <a:r>
              <a:rPr lang="cs-CZ" dirty="0" smtClean="0"/>
              <a:t>  v </a:t>
            </a:r>
            <a:r>
              <a:rPr lang="cs-CZ" dirty="0" smtClean="0"/>
              <a:t>8 letech (1323)</a:t>
            </a:r>
          </a:p>
          <a:p>
            <a:r>
              <a:rPr lang="cs-CZ" dirty="0" smtClean="0"/>
              <a:t>S Karlem IV. Měla dvě dcery – Markétu a Kateřinu</a:t>
            </a:r>
          </a:p>
          <a:p>
            <a:r>
              <a:rPr lang="cs-CZ" dirty="0" smtClean="0"/>
              <a:t>Umírá ve po krátké nemoci v nedožitých 32 letech, </a:t>
            </a:r>
            <a:r>
              <a:rPr lang="cs-CZ" dirty="0" smtClean="0"/>
              <a:t>          pro </a:t>
            </a:r>
            <a:r>
              <a:rPr lang="cs-CZ" dirty="0" smtClean="0"/>
              <a:t>Karla IV. Je to citelná ztráta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4627613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8459" y="188640"/>
            <a:ext cx="3008313" cy="123405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2.manželka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308459" y="1412776"/>
            <a:ext cx="3008313" cy="4691063"/>
          </a:xfrm>
        </p:spPr>
        <p:txBody>
          <a:bodyPr>
            <a:normAutofit/>
          </a:bodyPr>
          <a:lstStyle/>
          <a:p>
            <a:r>
              <a:rPr lang="cs-CZ" sz="2800" b="1" i="1" dirty="0" smtClean="0"/>
              <a:t>Anna Falcká</a:t>
            </a:r>
            <a:endParaRPr lang="cs-CZ" sz="2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Královna česká a </a:t>
            </a:r>
            <a:r>
              <a:rPr lang="cs-CZ" dirty="0" smtClean="0"/>
              <a:t>             římsko - německá</a:t>
            </a:r>
            <a:endParaRPr lang="cs-CZ" dirty="0" smtClean="0"/>
          </a:p>
          <a:p>
            <a:r>
              <a:rPr lang="cs-CZ" dirty="0" smtClean="0"/>
              <a:t>1329-1353</a:t>
            </a:r>
          </a:p>
          <a:p>
            <a:r>
              <a:rPr lang="cs-CZ" dirty="0" smtClean="0"/>
              <a:t>Zemřela ve 23 </a:t>
            </a:r>
            <a:r>
              <a:rPr lang="cs-CZ" dirty="0" smtClean="0"/>
              <a:t>letech,        13 </a:t>
            </a:r>
            <a:r>
              <a:rPr lang="cs-CZ" dirty="0" smtClean="0"/>
              <a:t>měsíců po smrti syna Václava, který se jí </a:t>
            </a:r>
            <a:r>
              <a:rPr lang="cs-CZ" dirty="0" smtClean="0"/>
              <a:t>  a </a:t>
            </a:r>
            <a:r>
              <a:rPr lang="cs-CZ" dirty="0" smtClean="0"/>
              <a:t>Karlu IV.  narodil v roce 1950 a v roce 1951 zemřel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09" y="2348880"/>
            <a:ext cx="2291815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2810201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3.manželka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Anna Svídnická</a:t>
            </a:r>
            <a:endParaRPr lang="cs-CZ" sz="2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Česká a římská královna</a:t>
            </a:r>
          </a:p>
          <a:p>
            <a:r>
              <a:rPr lang="cs-CZ" dirty="0" smtClean="0"/>
              <a:t>Římská císařovna</a:t>
            </a:r>
          </a:p>
          <a:p>
            <a:r>
              <a:rPr lang="cs-CZ" dirty="0" smtClean="0"/>
              <a:t>1339-1362</a:t>
            </a:r>
          </a:p>
          <a:p>
            <a:r>
              <a:rPr lang="cs-CZ" dirty="0" smtClean="0"/>
              <a:t>Potomci: Alžběta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Václav IV.</a:t>
            </a:r>
          </a:p>
          <a:p>
            <a:pPr marL="0" indent="0">
              <a:buNone/>
            </a:pPr>
            <a:r>
              <a:rPr lang="cs-CZ" dirty="0" smtClean="0"/>
              <a:t>Po porodu třetího, bezejmenného dítěte, v té době je nazývána nejkrásnější ženou </a:t>
            </a:r>
            <a:r>
              <a:rPr lang="cs-CZ" dirty="0"/>
              <a:t>E</a:t>
            </a:r>
            <a:r>
              <a:rPr lang="cs-CZ" dirty="0" smtClean="0"/>
              <a:t>vropy, ve svých 23 letech umírá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2016224" cy="3101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59863422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4.manželka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395536" y="404664"/>
            <a:ext cx="3008313" cy="5771183"/>
          </a:xfrm>
        </p:spPr>
        <p:txBody>
          <a:bodyPr>
            <a:normAutofit/>
          </a:bodyPr>
          <a:lstStyle/>
          <a:p>
            <a:r>
              <a:rPr lang="cs-CZ" sz="2800" b="1" i="1" dirty="0" smtClean="0"/>
              <a:t>Alžběta –Eliška Pomořanská</a:t>
            </a:r>
            <a:endParaRPr lang="cs-CZ" sz="2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Česká královna</a:t>
            </a:r>
          </a:p>
          <a:p>
            <a:r>
              <a:rPr lang="cs-CZ" dirty="0" smtClean="0"/>
              <a:t>Římsko-německá císařovna</a:t>
            </a:r>
          </a:p>
          <a:p>
            <a:r>
              <a:rPr lang="cs-CZ" dirty="0" smtClean="0"/>
              <a:t>1346/7 - 1393</a:t>
            </a:r>
          </a:p>
          <a:p>
            <a:r>
              <a:rPr lang="cs-CZ" dirty="0" smtClean="0"/>
              <a:t>Potomci: Anna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Zikmund Lucemburský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Jan Zhořelecký                    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59" y="1700808"/>
            <a:ext cx="208823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6801263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807092"/>
            <a:ext cx="8496944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400" b="1" dirty="0" smtClean="0"/>
              <a:t>KAREL IV. …………..</a:t>
            </a:r>
            <a:r>
              <a:rPr lang="cs-CZ" sz="2000" dirty="0" smtClean="0"/>
              <a:t>žil 62 let</a:t>
            </a:r>
          </a:p>
          <a:p>
            <a:endParaRPr lang="cs-CZ" sz="2000" dirty="0" smtClean="0"/>
          </a:p>
          <a:p>
            <a:r>
              <a:rPr lang="cs-CZ" sz="2000" dirty="0" smtClean="0"/>
              <a:t>Vypočítej </a:t>
            </a:r>
            <a:r>
              <a:rPr lang="cs-CZ" sz="2000" dirty="0"/>
              <a:t>rok </a:t>
            </a:r>
            <a:r>
              <a:rPr lang="cs-CZ" sz="2000" dirty="0" smtClean="0"/>
              <a:t>smrti, </a:t>
            </a:r>
            <a:r>
              <a:rPr lang="cs-CZ" sz="2000" dirty="0"/>
              <a:t>pokud víš, že se narodil v roce </a:t>
            </a:r>
            <a:r>
              <a:rPr lang="cs-CZ" sz="2000" dirty="0" smtClean="0"/>
              <a:t>1316 ?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	</a:t>
            </a:r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Narodil se </a:t>
            </a:r>
            <a:r>
              <a:rPr lang="cs-CZ" sz="2000" dirty="0" smtClean="0"/>
              <a:t>…………….</a:t>
            </a:r>
            <a:r>
              <a:rPr lang="cs-CZ" sz="2000" dirty="0"/>
              <a:t>a) v Bratislavě</a:t>
            </a:r>
          </a:p>
          <a:p>
            <a:r>
              <a:rPr lang="cs-CZ" sz="2000" dirty="0"/>
              <a:t>                                      b) v Praze</a:t>
            </a:r>
          </a:p>
          <a:p>
            <a:r>
              <a:rPr lang="cs-CZ" sz="2000" dirty="0"/>
              <a:t>                                      c) ve </a:t>
            </a:r>
            <a:r>
              <a:rPr lang="cs-CZ" sz="2000" dirty="0" smtClean="0"/>
              <a:t>Francii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Zemřel……………….a) v Itálii</a:t>
            </a:r>
          </a:p>
          <a:p>
            <a:r>
              <a:rPr lang="cs-CZ" sz="2000" dirty="0"/>
              <a:t>                                    b) v Německu</a:t>
            </a:r>
          </a:p>
          <a:p>
            <a:r>
              <a:rPr lang="cs-CZ" sz="2000" dirty="0"/>
              <a:t>                                    c) v Praze	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755576" y="2017622"/>
            <a:ext cx="4417640" cy="612648"/>
          </a:xfrm>
          <a:prstGeom prst="wedgeRoundRect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586192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476250"/>
            <a:ext cx="8964488" cy="6136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b="1" u="sng" dirty="0"/>
              <a:t>Karel </a:t>
            </a:r>
            <a:r>
              <a:rPr lang="cs-CZ" sz="2800" b="1" u="sng" dirty="0" smtClean="0"/>
              <a:t>IV.</a:t>
            </a:r>
            <a:r>
              <a:rPr lang="cs-CZ" sz="2800" dirty="0" smtClean="0"/>
              <a:t>– </a:t>
            </a:r>
            <a:r>
              <a:rPr lang="cs-CZ" sz="2400" dirty="0"/>
              <a:t>český a německý král  a římský císař byl často nazýván jako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 smtClean="0"/>
              <a:t>1.otec </a:t>
            </a:r>
            <a:r>
              <a:rPr lang="cs-CZ" sz="2400" dirty="0" smtClean="0"/>
              <a:t>vlasti                             </a:t>
            </a:r>
            <a:r>
              <a:rPr lang="cs-CZ" sz="2400" dirty="0" smtClean="0"/>
              <a:t>2.   </a:t>
            </a:r>
            <a:r>
              <a:rPr lang="cs-CZ" sz="2400" dirty="0"/>
              <a:t>otec </a:t>
            </a:r>
            <a:r>
              <a:rPr lang="cs-CZ" sz="2400" dirty="0" smtClean="0"/>
              <a:t>masti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3.otec strasti                             4. </a:t>
            </a:r>
            <a:r>
              <a:rPr lang="cs-CZ" sz="2400" dirty="0"/>
              <a:t>neznámý </a:t>
            </a:r>
            <a:r>
              <a:rPr lang="cs-CZ" sz="2400" dirty="0" smtClean="0"/>
              <a:t>otec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dirty="0" smtClean="0"/>
              <a:t>1. </a:t>
            </a:r>
            <a:r>
              <a:rPr lang="cs-CZ" sz="4000" dirty="0">
                <a:solidFill>
                  <a:srgbClr val="FF0000"/>
                </a:solidFill>
              </a:rPr>
              <a:t>o</a:t>
            </a:r>
            <a:r>
              <a:rPr lang="cs-CZ" sz="4000" dirty="0" smtClean="0">
                <a:solidFill>
                  <a:srgbClr val="FF0000"/>
                </a:solidFill>
              </a:rPr>
              <a:t>tec vlasti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4221088"/>
            <a:ext cx="820891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dirty="0" smtClean="0"/>
              <a:t>Karlova </a:t>
            </a:r>
            <a:r>
              <a:rPr lang="cs-CZ" sz="2400" dirty="0"/>
              <a:t>univerzita byla založena  </a:t>
            </a:r>
            <a:r>
              <a:rPr lang="cs-CZ" sz="2400" i="1" dirty="0"/>
              <a:t>:  </a:t>
            </a:r>
          </a:p>
          <a:p>
            <a:endParaRPr lang="cs-CZ" sz="2400" i="1" dirty="0"/>
          </a:p>
          <a:p>
            <a:r>
              <a:rPr lang="cs-CZ" sz="2400" dirty="0" smtClean="0"/>
              <a:t>1448                 1548                             1648                     1348</a:t>
            </a:r>
          </a:p>
          <a:p>
            <a:endParaRPr lang="cs-CZ" sz="2400" dirty="0"/>
          </a:p>
          <a:p>
            <a:r>
              <a:rPr lang="cs-CZ" sz="4400" dirty="0" smtClean="0">
                <a:solidFill>
                  <a:srgbClr val="FF0000"/>
                </a:solidFill>
              </a:rPr>
              <a:t>1348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688968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historických událostí o </a:t>
            </a:r>
            <a:r>
              <a:rPr lang="cs-CZ" dirty="0"/>
              <a:t>životě Karla IV. </a:t>
            </a:r>
            <a:r>
              <a:rPr lang="cs-CZ" dirty="0" smtClean="0"/>
              <a:t>Na závěr je ukončena otázkami z probraného učiva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č. 4–pro </a:t>
            </a:r>
            <a:r>
              <a:rPr lang="cs-CZ" dirty="0"/>
              <a:t>přehrání videoukázek je nutné připojení na internet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upload.wikimedia.org/wikipedia/commons/thumb/a/ab/Karl_Fourth_Bohemia_Anna_Schweidnitz.jpeg/300px-Karl_Fourth_Bohemia_Anna_Schweidnitz.jpeg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upload.wikimedia.org/wikipedia/commons/a/af/Anna_von_Schweidnitz.jpg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upload.wikimedia.org/wikipedia/commons/d/d0/Anna_von_der_Pfalz.jpg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upload.wikimedia.org/wikipedia/commons/thumb/a/a4/Her_Majesty_Bohemian_queen_Blanche.jp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upload.wikimedia.org/wikipedia/commons/2/21/Eli%C5%A1ka_Pomo%C5%99ansk%C3%A1.jpg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upload.wikimedia.org/wikipedia/commons/thumb/1/16/Charles_IV-John_Ocko_votive_picture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files.stredoveky-jarmark.webnode.cz/200000119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/>
              <a:t>Autorem tohoto materiálu, pokud není  uvedeno jinak je Bc. Miroslav  Barda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  <p:pic>
        <p:nvPicPr>
          <p:cNvPr id="11266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73216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6204148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3191</TotalTime>
  <Words>376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VY_ 32_ INOVACE _01_10_Karel IV.</vt:lpstr>
      <vt:lpstr>Život Karla IV.</vt:lpstr>
      <vt:lpstr>Snímek 3</vt:lpstr>
      <vt:lpstr>Ukázky o životě Karla IV.</vt:lpstr>
      <vt:lpstr>1. manželka</vt:lpstr>
      <vt:lpstr>2.manželka</vt:lpstr>
      <vt:lpstr>3.manželka</vt:lpstr>
      <vt:lpstr>4.manželka</vt:lpstr>
      <vt:lpstr>Snímek 9</vt:lpstr>
      <vt:lpstr>Snímek 10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344</cp:revision>
  <dcterms:created xsi:type="dcterms:W3CDTF">2011-05-06T14:42:50Z</dcterms:created>
  <dcterms:modified xsi:type="dcterms:W3CDTF">2012-03-16T10:05:50Z</dcterms:modified>
</cp:coreProperties>
</file>