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440" r:id="rId2"/>
    <p:sldId id="358" r:id="rId3"/>
    <p:sldId id="363" r:id="rId4"/>
    <p:sldId id="362" r:id="rId5"/>
    <p:sldId id="364" r:id="rId6"/>
    <p:sldId id="361" r:id="rId7"/>
    <p:sldId id="461" r:id="rId8"/>
    <p:sldId id="459" r:id="rId9"/>
    <p:sldId id="41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0000FF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FgAZCFotYo&amp;feature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hyperlink" Target="http://www.odmaturuj.cz/umeni/goticka-kultura/" TargetMode="External"/><Relationship Id="rId7" Type="http://schemas.openxmlformats.org/officeDocument/2006/relationships/hyperlink" Target="http://www.ucebnice-dejepisu.ic.cz/img/f/300px-Gentile_da_Fabriano_00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1.gstatic.com/images?q=tbn:ANd9GcTfxdIkLSPfHJrYMz4unfHoXTXAKAypJRnF5ezaeguKDLoLk1lGhV72EtR2" TargetMode="External"/><Relationship Id="rId5" Type="http://schemas.openxmlformats.org/officeDocument/2006/relationships/hyperlink" Target="http://www.youtube.com/watch?v=DFgAZCFotYo&amp;feature" TargetMode="External"/><Relationship Id="rId4" Type="http://schemas.openxmlformats.org/officeDocument/2006/relationships/hyperlink" Target="http://upload.wikimedia.org/wikipedia/commons/thumb/d/d0/Kaple_svateho_Jana_Krtitele.jpg/800px-Kaple_svateho_Jana_Krtite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41310" y="5301208"/>
            <a:ext cx="7808146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VY_ 32_ </a:t>
            </a:r>
            <a:r>
              <a:rPr lang="cs-CZ" sz="2400" cap="none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INOVACE </a:t>
            </a:r>
            <a:r>
              <a:rPr lang="cs-CZ" sz="2400" cap="none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_03_10_gotická </a:t>
            </a:r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kultura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904995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88913"/>
            <a:ext cx="8229600" cy="1143000"/>
          </a:xfrm>
        </p:spPr>
        <p:txBody>
          <a:bodyPr/>
          <a:lstStyle/>
          <a:p>
            <a:r>
              <a:rPr lang="cs-CZ" u="sng" dirty="0" smtClean="0"/>
              <a:t>                Gotická kultura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340768"/>
            <a:ext cx="5760640" cy="5118100"/>
          </a:xfrm>
        </p:spPr>
        <p:txBody>
          <a:bodyPr>
            <a:normAutofit fontScale="55000" lnSpcReduction="20000"/>
          </a:bodyPr>
          <a:lstStyle/>
          <a:p>
            <a:r>
              <a:rPr lang="cs-CZ" sz="3800" dirty="0" smtClean="0">
                <a:solidFill>
                  <a:srgbClr val="FF0000"/>
                </a:solidFill>
              </a:rPr>
              <a:t>Kultura </a:t>
            </a:r>
            <a:r>
              <a:rPr lang="cs-CZ" sz="3800" dirty="0">
                <a:solidFill>
                  <a:srgbClr val="FF0000"/>
                </a:solidFill>
              </a:rPr>
              <a:t>12. - 16. století </a:t>
            </a:r>
            <a:r>
              <a:rPr lang="cs-CZ" sz="3800" dirty="0" smtClean="0">
                <a:solidFill>
                  <a:srgbClr val="FF0000"/>
                </a:solidFill>
              </a:rPr>
              <a:t> </a:t>
            </a:r>
            <a:r>
              <a:rPr lang="cs-CZ" sz="3800" dirty="0" smtClean="0"/>
              <a:t>(</a:t>
            </a:r>
            <a:r>
              <a:rPr lang="cs-CZ" dirty="0" smtClean="0"/>
              <a:t>Vzniká </a:t>
            </a:r>
            <a:r>
              <a:rPr lang="cs-CZ" dirty="0"/>
              <a:t>ve </a:t>
            </a:r>
            <a:r>
              <a:rPr lang="cs-CZ" dirty="0" smtClean="0"/>
              <a:t>Francii)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sz="3800" dirty="0">
                <a:solidFill>
                  <a:srgbClr val="00B050"/>
                </a:solidFill>
              </a:rPr>
              <a:t>Architektura</a:t>
            </a:r>
            <a:r>
              <a:rPr lang="cs-CZ" dirty="0"/>
              <a:t> – křížová klenba, lomený oblouk (= symbol modlících se rukou), slabé zdi podporované vnějším opěrným systémem, vysoké stavby (= symbol cesty k Bohu). Stavba velkých katedrál. Nad portálem velká kulatá okna – rozety. Nové hrady, města s úzkými a vysokými domy, orloji a opevněním.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sz="3800" dirty="0">
                <a:solidFill>
                  <a:srgbClr val="00B0F0"/>
                </a:solidFill>
              </a:rPr>
              <a:t>Sochařství</a:t>
            </a:r>
            <a:r>
              <a:rPr lang="cs-CZ" dirty="0"/>
              <a:t> – figurální plastiky – madony, Kristové, nadpozemsky krásná tvář = odraz psychiky (utrpení, radost, smutek)</a:t>
            </a:r>
          </a:p>
          <a:p>
            <a:endParaRPr lang="cs-CZ" dirty="0"/>
          </a:p>
          <a:p>
            <a:r>
              <a:rPr lang="cs-CZ" sz="3800" dirty="0" smtClean="0">
                <a:solidFill>
                  <a:srgbClr val="7030A0"/>
                </a:solidFill>
              </a:rPr>
              <a:t> </a:t>
            </a:r>
            <a:r>
              <a:rPr lang="cs-CZ" sz="3800" dirty="0">
                <a:solidFill>
                  <a:srgbClr val="7030A0"/>
                </a:solidFill>
              </a:rPr>
              <a:t>Malířství </a:t>
            </a:r>
            <a:r>
              <a:rPr lang="cs-CZ" dirty="0"/>
              <a:t>– tabulové obrazy, oltářní, biblické náměty + ornamenty (Mistr Theodorik, Mistr vyšebrodského oltáře, </a:t>
            </a:r>
            <a:r>
              <a:rPr lang="cs-CZ" dirty="0" err="1"/>
              <a:t>Giotto</a:t>
            </a:r>
            <a:r>
              <a:rPr lang="cs-CZ" dirty="0"/>
              <a:t>…)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12776"/>
            <a:ext cx="2736304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52220" y="4653136"/>
            <a:ext cx="2088232" cy="92333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dirty="0"/>
              <a:t>gotické fresky v kapli svatého Jana Křtitele v Olomouci.</a:t>
            </a:r>
          </a:p>
        </p:txBody>
      </p:sp>
    </p:spTree>
    <p:extLst>
      <p:ext uri="{BB962C8B-B14F-4D97-AF65-F5344CB8AC3E}">
        <p14:creationId xmlns:p14="http://schemas.microsoft.com/office/powerpoint/2010/main" xmlns="" val="3269935697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zdělanost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školy- </a:t>
            </a:r>
            <a:r>
              <a:rPr lang="cs-CZ" sz="2400" dirty="0"/>
              <a:t>v klášterech, farách, biskupstvích,</a:t>
            </a:r>
          </a:p>
          <a:p>
            <a:r>
              <a:rPr lang="cs-CZ" sz="2400" dirty="0" smtClean="0"/>
              <a:t>- </a:t>
            </a:r>
            <a:r>
              <a:rPr lang="cs-CZ" sz="2400" dirty="0"/>
              <a:t>od 12. st. </a:t>
            </a:r>
            <a:r>
              <a:rPr lang="cs-CZ" sz="2400" dirty="0" smtClean="0"/>
              <a:t>Univerzity : 4 </a:t>
            </a:r>
            <a:r>
              <a:rPr lang="cs-CZ" sz="2400" dirty="0"/>
              <a:t>fakulty /artistická = dnes filozofická, -&gt; bakalář – 7 svobodných umění, lékařská, právnická, </a:t>
            </a:r>
            <a:r>
              <a:rPr lang="cs-CZ" sz="2400" dirty="0" smtClean="0"/>
              <a:t>teologická </a:t>
            </a:r>
            <a:r>
              <a:rPr lang="cs-CZ" sz="2400" dirty="0"/>
              <a:t>/12 let/</a:t>
            </a:r>
          </a:p>
          <a:p>
            <a:r>
              <a:rPr lang="cs-CZ" sz="2400" dirty="0"/>
              <a:t>tituly: bakalář, mistr, doktor</a:t>
            </a:r>
          </a:p>
          <a:p>
            <a:r>
              <a:rPr lang="cs-CZ" sz="2400" dirty="0" smtClean="0"/>
              <a:t>V čele </a:t>
            </a:r>
            <a:r>
              <a:rPr lang="cs-CZ" sz="2400" dirty="0"/>
              <a:t>univerzity rektor </a:t>
            </a:r>
          </a:p>
          <a:p>
            <a:r>
              <a:rPr lang="cs-CZ" sz="2400" dirty="0"/>
              <a:t>pařížská </a:t>
            </a:r>
            <a:r>
              <a:rPr lang="cs-CZ" sz="2400" dirty="0" err="1"/>
              <a:t>Sorbona</a:t>
            </a:r>
            <a:r>
              <a:rPr lang="cs-CZ" sz="2400" dirty="0"/>
              <a:t> /</a:t>
            </a:r>
            <a:r>
              <a:rPr lang="cs-CZ" sz="2400" dirty="0" err="1"/>
              <a:t>theologie</a:t>
            </a:r>
            <a:r>
              <a:rPr lang="cs-CZ" sz="2400" dirty="0"/>
              <a:t>/, angl. Oxford, Cambridge, italská </a:t>
            </a:r>
            <a:r>
              <a:rPr lang="cs-CZ" sz="2400" dirty="0" smtClean="0"/>
              <a:t>Padova</a:t>
            </a:r>
            <a:r>
              <a:rPr lang="cs-CZ" sz="2400" dirty="0"/>
              <a:t>, Bologna /práva/, španělská </a:t>
            </a:r>
            <a:r>
              <a:rPr lang="cs-CZ" sz="2400" dirty="0" err="1" smtClean="0"/>
              <a:t>Salomma</a:t>
            </a:r>
            <a:endParaRPr lang="cs-CZ" sz="2400" dirty="0" smtClean="0"/>
          </a:p>
          <a:p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www.youtube.com/watch?v=DFgAZCFotYo&amp;feature</a:t>
            </a:r>
            <a:endParaRPr lang="cs-CZ" sz="1200" dirty="0" smtClean="0"/>
          </a:p>
          <a:p>
            <a:r>
              <a:rPr lang="cs-CZ" sz="2400" b="1" i="1" u="sng" dirty="0" smtClean="0"/>
              <a:t>1</a:t>
            </a:r>
            <a:r>
              <a:rPr lang="cs-CZ" sz="2400" b="1" i="1" u="sng" dirty="0"/>
              <a:t>. univerzita ve </a:t>
            </a:r>
            <a:r>
              <a:rPr lang="cs-CZ" sz="2400" b="1" i="1" u="sng" dirty="0" err="1"/>
              <a:t>stř</a:t>
            </a:r>
            <a:r>
              <a:rPr lang="cs-CZ" sz="2400" b="1" i="1" u="sng" dirty="0"/>
              <a:t>. Evropě Karlova univerzita /4 </a:t>
            </a:r>
            <a:r>
              <a:rPr lang="cs-CZ" sz="2400" b="1" i="1" u="sng" dirty="0" err="1"/>
              <a:t>fak</a:t>
            </a:r>
            <a:r>
              <a:rPr lang="cs-CZ" sz="2400" b="1" i="1" u="sng" dirty="0"/>
              <a:t>./</a:t>
            </a:r>
          </a:p>
          <a:p>
            <a:r>
              <a:rPr lang="cs-CZ" sz="2400" dirty="0"/>
              <a:t>vyučování: scholastická metoda – vše se řídí Biblí, biflování, v latině, čtením lat. Textu</a:t>
            </a:r>
          </a:p>
        </p:txBody>
      </p:sp>
    </p:spTree>
    <p:extLst>
      <p:ext uri="{BB962C8B-B14F-4D97-AF65-F5344CB8AC3E}">
        <p14:creationId xmlns:p14="http://schemas.microsoft.com/office/powerpoint/2010/main" xmlns="" val="3935294251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u="sng" dirty="0" smtClean="0"/>
              <a:t>Rytířská móda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5072"/>
            <a:ext cx="8229600" cy="5141168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rytíř </a:t>
            </a:r>
            <a:r>
              <a:rPr lang="cs-CZ" sz="2400" dirty="0"/>
              <a:t>– ideál </a:t>
            </a:r>
            <a:r>
              <a:rPr lang="cs-CZ" sz="2400" dirty="0" smtClean="0"/>
              <a:t>muže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rytířská móda – brnění, zbroj, udatný, vybrané chování, sloužil ženám /urozeným/, věrnost pánu, turnaje, cesty – vyznamenání v boji /kratší/, </a:t>
            </a:r>
          </a:p>
          <a:p>
            <a:r>
              <a:rPr lang="cs-CZ" sz="2400" dirty="0">
                <a:solidFill>
                  <a:srgbClr val="FF0000"/>
                </a:solidFill>
              </a:rPr>
              <a:t>potulní pěvci</a:t>
            </a:r>
            <a:r>
              <a:rPr lang="cs-CZ" sz="2400" dirty="0"/>
              <a:t> </a:t>
            </a:r>
            <a:r>
              <a:rPr lang="cs-CZ" sz="2400" dirty="0" smtClean="0"/>
              <a:t>– trubadúři</a:t>
            </a:r>
            <a:r>
              <a:rPr lang="cs-CZ" sz="2400" dirty="0"/>
              <a:t>, truvéři, minesengři</a:t>
            </a:r>
          </a:p>
          <a:p>
            <a:r>
              <a:rPr lang="cs-CZ" sz="2400" dirty="0"/>
              <a:t>/tématika – hrdinství, neopětovaná láska k urozené, vdané ženě, antické, keltské náměty/</a:t>
            </a:r>
          </a:p>
          <a:p>
            <a:r>
              <a:rPr lang="cs-CZ" sz="2400" dirty="0"/>
              <a:t>kultura se rozšiřuje na více vrstev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396902"/>
            <a:ext cx="1584176" cy="2484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3771" y="4091923"/>
            <a:ext cx="1969132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48264" y="6093296"/>
            <a:ext cx="1019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trubadúr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50989" y="6253484"/>
            <a:ext cx="941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rytíř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387670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kronikářství</a:t>
            </a:r>
            <a:r>
              <a:rPr lang="cs-CZ" dirty="0"/>
              <a:t>: Dalimilova /česká, veršovaná, neznámý autor, proti Němcům/</a:t>
            </a:r>
          </a:p>
          <a:p>
            <a:r>
              <a:rPr lang="cs-CZ" dirty="0" smtClean="0"/>
              <a:t>Legendy</a:t>
            </a:r>
            <a:r>
              <a:rPr lang="cs-CZ" dirty="0"/>
              <a:t>: O sv. Václavu /Karel IV:/, O sv. Kateřině, </a:t>
            </a:r>
          </a:p>
          <a:p>
            <a:r>
              <a:rPr lang="cs-CZ" dirty="0" smtClean="0"/>
              <a:t>Postily </a:t>
            </a:r>
            <a:r>
              <a:rPr lang="cs-CZ" dirty="0"/>
              <a:t>= soubory nedělních kázání </a:t>
            </a:r>
          </a:p>
          <a:p>
            <a:r>
              <a:rPr lang="cs-CZ" dirty="0" smtClean="0"/>
              <a:t>Divadelní </a:t>
            </a:r>
            <a:r>
              <a:rPr lang="cs-CZ" dirty="0"/>
              <a:t>hra – </a:t>
            </a:r>
            <a:r>
              <a:rPr lang="cs-CZ" dirty="0" smtClean="0"/>
              <a:t>Mastičkář</a:t>
            </a:r>
          </a:p>
          <a:p>
            <a:r>
              <a:rPr lang="cs-CZ" dirty="0" smtClean="0"/>
              <a:t>Písně – </a:t>
            </a:r>
            <a:r>
              <a:rPr lang="cs-CZ" dirty="0" err="1" smtClean="0"/>
              <a:t>Buoh</a:t>
            </a:r>
            <a:r>
              <a:rPr lang="cs-CZ" dirty="0" smtClean="0"/>
              <a:t> všemohoucí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572332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err="1" smtClean="0"/>
              <a:t>Sochařství,malířství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196975"/>
            <a:ext cx="8229600" cy="49291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sz="2800" dirty="0" smtClean="0"/>
              <a:t>    krásné madony – Panna Marie s Ježíškem</a:t>
            </a:r>
          </a:p>
          <a:p>
            <a:r>
              <a:rPr lang="cs-CZ" sz="2800" dirty="0" smtClean="0"/>
              <a:t>piety – Panna Marie s Kristem sejmutým z kříže</a:t>
            </a:r>
          </a:p>
          <a:p>
            <a:r>
              <a:rPr lang="cs-CZ" sz="2800" dirty="0" smtClean="0"/>
              <a:t>desková malba – mistr Theodorik /kaple sv. Kříže v Karlštejně/, mistr vyšebrodského oltáře, mistr třeboňského oltáře /líčí utrpení Ježíše Krista/</a:t>
            </a:r>
          </a:p>
          <a:p>
            <a:r>
              <a:rPr lang="cs-CZ" sz="2800" dirty="0" smtClean="0"/>
              <a:t>řezbářství, zdobení knih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437112"/>
            <a:ext cx="2847975" cy="1913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7040827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88913"/>
            <a:ext cx="7772400" cy="576262"/>
          </a:xfrm>
        </p:spPr>
        <p:txBody>
          <a:bodyPr/>
          <a:lstStyle/>
          <a:p>
            <a:r>
              <a:rPr lang="cs-CZ" sz="2800" b="1">
                <a:solidFill>
                  <a:srgbClr val="FF5050"/>
                </a:solidFill>
                <a:latin typeface="Comic Sans MS" pitchFamily="66" charset="0"/>
              </a:rPr>
              <a:t>Označ (X) co není správně: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713"/>
            <a:ext cx="7920038" cy="5545137"/>
          </a:xfrm>
        </p:spPr>
        <p:txBody>
          <a:bodyPr anchor="t" anchorCtr="0"/>
          <a:lstStyle/>
          <a:p>
            <a:r>
              <a:rPr lang="cs-CZ" b="1" u="sng" dirty="0">
                <a:solidFill>
                  <a:srgbClr val="3366FF"/>
                </a:solidFill>
                <a:latin typeface="Century Gothic" pitchFamily="34" charset="0"/>
              </a:rPr>
              <a:t>Gotická kultura</a:t>
            </a:r>
          </a:p>
          <a:p>
            <a:endParaRPr lang="cs-CZ" b="1" u="sng" dirty="0">
              <a:solidFill>
                <a:srgbClr val="3366FF"/>
              </a:solidFill>
              <a:latin typeface="Century Gothic" pitchFamily="34" charset="0"/>
            </a:endParaRPr>
          </a:p>
        </p:txBody>
      </p:sp>
      <p:sp>
        <p:nvSpPr>
          <p:cNvPr id="6148" name="AutoShape 4" descr="Fialová motanina"/>
          <p:cNvSpPr>
            <a:spLocks noChangeArrowheads="1"/>
          </p:cNvSpPr>
          <p:nvPr/>
        </p:nvSpPr>
        <p:spPr bwMode="auto">
          <a:xfrm>
            <a:off x="539750" y="2565400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err="1" smtClean="0">
                <a:solidFill>
                  <a:schemeClr val="bg1"/>
                </a:solidFill>
              </a:rPr>
              <a:t>Mojmírovci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153" name="AutoShape 9" descr="Fialová motanina"/>
          <p:cNvSpPr>
            <a:spLocks noChangeArrowheads="1"/>
          </p:cNvSpPr>
          <p:nvPr/>
        </p:nvSpPr>
        <p:spPr bwMode="auto">
          <a:xfrm>
            <a:off x="539750" y="350043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legendy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154" name="AutoShape 10" descr="Fialová motanina"/>
          <p:cNvSpPr>
            <a:spLocks noChangeArrowheads="1"/>
          </p:cNvSpPr>
          <p:nvPr/>
        </p:nvSpPr>
        <p:spPr bwMode="auto">
          <a:xfrm>
            <a:off x="539750" y="4437063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6. století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155" name="AutoShape 11" descr="Fialová motanina"/>
          <p:cNvSpPr>
            <a:spLocks noChangeArrowheads="1"/>
          </p:cNvSpPr>
          <p:nvPr/>
        </p:nvSpPr>
        <p:spPr bwMode="auto">
          <a:xfrm>
            <a:off x="539750" y="537368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Dalimilova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kronika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160" name="AutoShape 16" descr="Fialová motanina"/>
          <p:cNvSpPr>
            <a:spLocks noChangeArrowheads="1"/>
          </p:cNvSpPr>
          <p:nvPr/>
        </p:nvSpPr>
        <p:spPr bwMode="auto">
          <a:xfrm>
            <a:off x="539750" y="162877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rytíř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161" name="AutoShape 17" descr="Fialová motanina"/>
          <p:cNvSpPr>
            <a:spLocks noChangeArrowheads="1"/>
          </p:cNvSpPr>
          <p:nvPr/>
        </p:nvSpPr>
        <p:spPr bwMode="auto">
          <a:xfrm>
            <a:off x="3492500" y="2565400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katedrály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162" name="AutoShape 18" descr="Fialová motanina"/>
          <p:cNvSpPr>
            <a:spLocks noChangeArrowheads="1"/>
          </p:cNvSpPr>
          <p:nvPr/>
        </p:nvSpPr>
        <p:spPr bwMode="auto">
          <a:xfrm>
            <a:off x="3492499" y="350043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12. -16.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 století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163" name="AutoShape 19" descr="Fialová motanina"/>
          <p:cNvSpPr>
            <a:spLocks noChangeArrowheads="1"/>
          </p:cNvSpPr>
          <p:nvPr/>
        </p:nvSpPr>
        <p:spPr bwMode="auto">
          <a:xfrm>
            <a:off x="3492500" y="4437063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k</a:t>
            </a:r>
            <a:r>
              <a:rPr lang="cs-CZ" sz="2800" b="1" dirty="0" smtClean="0">
                <a:solidFill>
                  <a:schemeClr val="bg1"/>
                </a:solidFill>
              </a:rPr>
              <a:t>řížová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klenba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164" name="AutoShape 20" descr="Fialová motanina"/>
          <p:cNvSpPr>
            <a:spLocks noChangeArrowheads="1"/>
          </p:cNvSpPr>
          <p:nvPr/>
        </p:nvSpPr>
        <p:spPr bwMode="auto">
          <a:xfrm>
            <a:off x="3492500" y="537368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potulní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pěvci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165" name="AutoShape 21" descr="Fialová motanina"/>
          <p:cNvSpPr>
            <a:spLocks noChangeArrowheads="1"/>
          </p:cNvSpPr>
          <p:nvPr/>
        </p:nvSpPr>
        <p:spPr bwMode="auto">
          <a:xfrm>
            <a:off x="3492500" y="162877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l</a:t>
            </a:r>
            <a:r>
              <a:rPr lang="cs-CZ" sz="2400" b="1" dirty="0" smtClean="0">
                <a:solidFill>
                  <a:schemeClr val="bg1"/>
                </a:solidFill>
              </a:rPr>
              <a:t>omený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oblouk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166" name="AutoShape 22" descr="Fialová motanina"/>
          <p:cNvSpPr>
            <a:spLocks noChangeArrowheads="1"/>
          </p:cNvSpPr>
          <p:nvPr/>
        </p:nvSpPr>
        <p:spPr bwMode="auto">
          <a:xfrm>
            <a:off x="6300788" y="2636838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Karlova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univerzita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167" name="AutoShape 23" descr="Fialová motanina"/>
          <p:cNvSpPr>
            <a:spLocks noChangeArrowheads="1"/>
          </p:cNvSpPr>
          <p:nvPr/>
        </p:nvSpPr>
        <p:spPr bwMode="auto">
          <a:xfrm>
            <a:off x="6300788" y="3571875"/>
            <a:ext cx="2087562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4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tabulové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obrazy</a:t>
            </a:r>
          </a:p>
          <a:p>
            <a:pPr algn="ctr"/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168" name="AutoShape 24" descr="Fialová motanina"/>
          <p:cNvSpPr>
            <a:spLocks noChangeArrowheads="1"/>
          </p:cNvSpPr>
          <p:nvPr/>
        </p:nvSpPr>
        <p:spPr bwMode="auto">
          <a:xfrm>
            <a:off x="6300788" y="4508500"/>
            <a:ext cx="2087562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madony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169" name="AutoShape 25" descr="Fialová motanina"/>
          <p:cNvSpPr>
            <a:spLocks noChangeArrowheads="1"/>
          </p:cNvSpPr>
          <p:nvPr/>
        </p:nvSpPr>
        <p:spPr bwMode="auto">
          <a:xfrm>
            <a:off x="6300788" y="5445125"/>
            <a:ext cx="2087562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Sorbona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6170" name="AutoShape 26" descr="Fialová motanina"/>
          <p:cNvSpPr>
            <a:spLocks noChangeArrowheads="1"/>
          </p:cNvSpPr>
          <p:nvPr/>
        </p:nvSpPr>
        <p:spPr bwMode="auto">
          <a:xfrm>
            <a:off x="6300788" y="1700213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školy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7228607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616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6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6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6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6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6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decel="100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decel="100000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  <p:bldP spid="6148" grpId="0" animBg="1"/>
      <p:bldP spid="6148" grpId="1" animBg="1"/>
      <p:bldP spid="6153" grpId="0" animBg="1"/>
      <p:bldP spid="6154" grpId="0" animBg="1"/>
      <p:bldP spid="6154" grpId="1" animBg="1"/>
      <p:bldP spid="6155" grpId="0" animBg="1"/>
      <p:bldP spid="6160" grpId="0" animBg="1"/>
      <p:bldP spid="6161" grpId="0" animBg="1"/>
      <p:bldP spid="6162" grpId="0" animBg="1"/>
      <p:bldP spid="6163" grpId="0" uiExpand="1" build="allAtOnce" animBg="1"/>
      <p:bldP spid="6164" grpId="0" animBg="1"/>
      <p:bldP spid="6165" grpId="0" animBg="1"/>
      <p:bldP spid="6166" grpId="0" animBg="1"/>
      <p:bldP spid="6167" grpId="0" animBg="1"/>
      <p:bldP spid="6168" grpId="0" animBg="1"/>
      <p:bldP spid="6169" grpId="0" animBg="1"/>
      <p:bldP spid="617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výklad  o období gotické kultury obecně. </a:t>
            </a:r>
          </a:p>
          <a:p>
            <a:r>
              <a:rPr lang="cs-CZ" dirty="0" smtClean="0"/>
              <a:t>Snímek </a:t>
            </a:r>
            <a:r>
              <a:rPr lang="cs-CZ" smtClean="0"/>
              <a:t>č. 3</a:t>
            </a:r>
            <a:r>
              <a:rPr lang="cs-CZ" dirty="0" smtClean="0"/>
              <a:t>– pro </a:t>
            </a:r>
            <a:r>
              <a:rPr lang="cs-CZ" dirty="0"/>
              <a:t>přehrání </a:t>
            </a:r>
            <a:r>
              <a:rPr lang="cs-CZ" dirty="0" smtClean="0"/>
              <a:t>videoukázky je </a:t>
            </a:r>
            <a:r>
              <a:rPr lang="cs-CZ" dirty="0"/>
              <a:t>nutné </a:t>
            </a:r>
            <a:r>
              <a:rPr lang="cs-CZ" dirty="0" smtClean="0"/>
              <a:t> </a:t>
            </a:r>
            <a:r>
              <a:rPr lang="cs-CZ" dirty="0"/>
              <a:t>připojení na internet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www.odmaturuj.cz/umeni/goticka-kultura/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</a:t>
            </a:r>
            <a:r>
              <a:rPr lang="cs-CZ" sz="1800" dirty="0">
                <a:hlinkClick r:id="rId4"/>
              </a:rPr>
              <a:t>://</a:t>
            </a:r>
            <a:r>
              <a:rPr lang="cs-CZ" sz="1800" dirty="0" smtClean="0">
                <a:hlinkClick r:id="rId4"/>
              </a:rPr>
              <a:t>upload.wikimedia.org/wikipedia/commons/thumb/d/d0/Kaple_svateho_Jana_Krtitele.jpg/800px-Kaple_svateho_Jana_Krtitele.jpg</a:t>
            </a:r>
            <a:endParaRPr lang="cs-CZ" sz="1800" dirty="0"/>
          </a:p>
          <a:p>
            <a:r>
              <a:rPr lang="cs-CZ" sz="1800" dirty="0" smtClean="0">
                <a:hlinkClick r:id="rId5"/>
              </a:rPr>
              <a:t>http</a:t>
            </a:r>
            <a:r>
              <a:rPr lang="cs-CZ" sz="1800" dirty="0">
                <a:hlinkClick r:id="rId5"/>
              </a:rPr>
              <a:t>://</a:t>
            </a:r>
            <a:r>
              <a:rPr lang="cs-CZ" sz="1800" dirty="0" smtClean="0">
                <a:hlinkClick r:id="rId5"/>
              </a:rPr>
              <a:t>www.youtube.com/watch?v=DFgAZCFotYo&amp;feature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t1.gstatic.com/images?q=tbn:ANd9GcTfxdIkLSPfHJrYMz4unfHoXTXAKAypJRnF5ezaeguKDLoLk1lGhV72EtR2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</a:t>
            </a:r>
            <a:r>
              <a:rPr lang="cs-CZ" sz="1800" dirty="0">
                <a:hlinkClick r:id="rId7"/>
              </a:rPr>
              <a:t>://</a:t>
            </a:r>
            <a:r>
              <a:rPr lang="cs-CZ" sz="1800" dirty="0" smtClean="0">
                <a:hlinkClick r:id="rId7"/>
              </a:rPr>
              <a:t>www.ucebnice-dejepisu.ic.cz/img/f/300px-Gentile_da_Fabriano_002.jpg</a:t>
            </a:r>
            <a:endParaRPr lang="cs-CZ" sz="1800" dirty="0" smtClean="0"/>
          </a:p>
          <a:p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Autorem </a:t>
            </a:r>
            <a:r>
              <a:rPr lang="cs-CZ" sz="1800" dirty="0"/>
              <a:t>tohoto materiálu, pokud není  uvedeno jinak je Bc. Miroslav  Barda</a:t>
            </a:r>
          </a:p>
          <a:p>
            <a:endParaRPr lang="cs-CZ" sz="2000" dirty="0"/>
          </a:p>
        </p:txBody>
      </p:sp>
      <p:pic>
        <p:nvPicPr>
          <p:cNvPr id="9218" name="Picture 2" descr="C:\Users\pc\Desktop\opvk_hor_zakladni_logolink_bar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1869" y="5445224"/>
            <a:ext cx="5407025" cy="104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4088706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3254</TotalTime>
  <Words>502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VY_ 32_ INOVACE _03_10_gotická kultura </vt:lpstr>
      <vt:lpstr>                Gotická kultura</vt:lpstr>
      <vt:lpstr>Vzdělanost</vt:lpstr>
      <vt:lpstr>Rytířská móda</vt:lpstr>
      <vt:lpstr>Literatura</vt:lpstr>
      <vt:lpstr>Sochařství,malířství</vt:lpstr>
      <vt:lpstr>Označ (X) co není správně: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pajkrtova</cp:lastModifiedBy>
  <cp:revision>349</cp:revision>
  <dcterms:created xsi:type="dcterms:W3CDTF">2011-05-06T14:42:50Z</dcterms:created>
  <dcterms:modified xsi:type="dcterms:W3CDTF">2012-02-22T09:49:46Z</dcterms:modified>
</cp:coreProperties>
</file>